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71" r:id="rId4"/>
  </p:sldMasterIdLst>
  <p:notesMasterIdLst>
    <p:notesMasterId r:id="rId67"/>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1" r:id="rId29"/>
    <p:sldId id="282" r:id="rId30"/>
    <p:sldId id="318" r:id="rId31"/>
    <p:sldId id="288" r:id="rId32"/>
    <p:sldId id="319" r:id="rId33"/>
    <p:sldId id="315" r:id="rId34"/>
    <p:sldId id="311"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 id="307" r:id="rId52"/>
    <p:sldId id="308" r:id="rId53"/>
    <p:sldId id="326" r:id="rId54"/>
    <p:sldId id="327" r:id="rId55"/>
    <p:sldId id="328" r:id="rId56"/>
    <p:sldId id="329" r:id="rId57"/>
    <p:sldId id="330" r:id="rId58"/>
    <p:sldId id="331" r:id="rId59"/>
    <p:sldId id="332" r:id="rId60"/>
    <p:sldId id="333" r:id="rId61"/>
    <p:sldId id="334" r:id="rId62"/>
    <p:sldId id="335" r:id="rId63"/>
    <p:sldId id="336" r:id="rId64"/>
    <p:sldId id="309" r:id="rId65"/>
    <p:sldId id="310" r:id="rId6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59">
          <p15:clr>
            <a:srgbClr val="A4A3A4"/>
          </p15:clr>
        </p15:guide>
        <p15:guide id="2"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D2FC2C19-1C3D-41A6-8858-C62702452ECB}" styleName="Table_2">
    <a:wholeTbl>
      <a:tcTxStyle b="off" i="off">
        <a:font>
          <a:latin typeface="Arial"/>
          <a:ea typeface="Arial"/>
          <a:cs typeface="Arial"/>
        </a:font>
        <a:schemeClr val="dk1"/>
      </a:tcTxStyle>
      <a:tcStyle>
        <a:tcBdr>
          <a:left>
            <a:ln w="12700" cap="flat" cmpd="sng">
              <a:solidFill>
                <a:schemeClr val="lt1"/>
              </a:solidFill>
              <a:prstDash val="solid"/>
              <a:round/>
              <a:headEnd w="sm" len="sm"/>
              <a:tailEnd w="sm" len="sm"/>
            </a:ln>
          </a:left>
          <a:right>
            <a:ln w="12700" cap="flat" cmpd="sng">
              <a:solidFill>
                <a:schemeClr val="lt1"/>
              </a:solidFill>
              <a:prstDash val="solid"/>
              <a:round/>
              <a:headEnd w="sm" len="sm"/>
              <a:tailEnd w="sm" len="sm"/>
            </a:ln>
          </a:right>
          <a:top>
            <a:ln w="12700" cap="flat" cmpd="sng">
              <a:solidFill>
                <a:schemeClr val="lt1"/>
              </a:solidFill>
              <a:prstDash val="solid"/>
              <a:round/>
              <a:headEnd w="sm" len="sm"/>
              <a:tailEnd w="sm" len="sm"/>
            </a:ln>
          </a:top>
          <a:bottom>
            <a:ln w="12700" cap="flat" cmpd="sng">
              <a:solidFill>
                <a:schemeClr val="lt1"/>
              </a:solidFill>
              <a:prstDash val="solid"/>
              <a:round/>
              <a:headEnd w="sm" len="sm"/>
              <a:tailEnd w="sm" len="sm"/>
            </a:ln>
          </a:bottom>
          <a:insideH>
            <a:ln w="12700" cap="flat" cmpd="sng">
              <a:solidFill>
                <a:schemeClr val="lt1"/>
              </a:solidFill>
              <a:prstDash val="solid"/>
              <a:round/>
              <a:headEnd w="sm" len="sm"/>
              <a:tailEnd w="sm" len="sm"/>
            </a:ln>
          </a:insideH>
          <a:insideV>
            <a:ln w="12700" cap="flat" cmpd="sng">
              <a:solidFill>
                <a:schemeClr val="lt1"/>
              </a:solidFill>
              <a:prstDash val="solid"/>
              <a:round/>
              <a:headEnd w="sm" len="sm"/>
              <a:tailEnd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w="sm" len="sm"/>
              <a:tailEnd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w="sm" len="sm"/>
              <a:tailEnd w="sm" len="sm"/>
            </a:ln>
          </a:bottom>
        </a:tcBdr>
        <a:fill>
          <a:solidFill>
            <a:schemeClr val="accent1"/>
          </a:solidFill>
        </a:fill>
      </a:tcStyle>
    </a:firstRow>
    <a:neCell>
      <a:tcTxStyle/>
      <a:tcStyle>
        <a:tcBdr/>
      </a:tcStyle>
    </a:neCell>
    <a:nwCell>
      <a:tcTxStyle/>
      <a:tcStyle>
        <a:tcBdr/>
      </a:tcStyle>
    </a:nwCell>
  </a:tblStyle>
  <a:tblStyle styleId="{E7191028-2CD1-4925-942E-C43D4D18BA3F}" styleName="Table_3">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44B2A3F-C0E9-42BE-BDF4-99333C8A7DFE}" styleName="Table_0">
    <a:wholeTbl>
      <a:tcTxStyle b="off" i="off">
        <a:font>
          <a:latin typeface="맑은 고딕"/>
          <a:ea typeface="맑은 고딕"/>
          <a:cs typeface="맑은 고딕"/>
        </a:font>
        <a:schemeClr val="dk1"/>
      </a:tcTxStyle>
      <a:tcStyle>
        <a:tcBdr>
          <a:left>
            <a:ln w="12700" cap="flat" cmpd="sng">
              <a:solidFill>
                <a:schemeClr val="dk1"/>
              </a:solidFill>
              <a:prstDash val="solid"/>
              <a:round/>
              <a:headEnd w="sm" len="sm"/>
              <a:tailEnd w="sm" len="sm"/>
            </a:ln>
          </a:left>
          <a:right>
            <a:ln w="12700" cap="flat" cmpd="sng">
              <a:solidFill>
                <a:schemeClr val="dk1"/>
              </a:solidFill>
              <a:prstDash val="solid"/>
              <a:round/>
              <a:headEnd w="sm" len="sm"/>
              <a:tailEnd w="sm" len="sm"/>
            </a:ln>
          </a:right>
          <a:top>
            <a:ln w="12700" cap="flat" cmpd="sng">
              <a:solidFill>
                <a:schemeClr val="dk1"/>
              </a:solidFill>
              <a:prstDash val="solid"/>
              <a:round/>
              <a:headEnd w="sm" len="sm"/>
              <a:tailEnd w="sm" len="sm"/>
            </a:ln>
          </a:top>
          <a:bottom>
            <a:ln w="12700" cap="flat" cmpd="sng">
              <a:solidFill>
                <a:schemeClr val="dk1"/>
              </a:solidFill>
              <a:prstDash val="solid"/>
              <a:round/>
              <a:headEnd w="sm" len="sm"/>
              <a:tailEnd w="sm" len="sm"/>
            </a:ln>
          </a:bottom>
          <a:insideH>
            <a:ln w="12700" cap="flat" cmpd="sng">
              <a:solidFill>
                <a:schemeClr val="dk1"/>
              </a:solidFill>
              <a:prstDash val="solid"/>
              <a:round/>
              <a:headEnd w="sm" len="sm"/>
              <a:tailEnd w="sm" len="sm"/>
            </a:ln>
          </a:insideH>
          <a:insideV>
            <a:ln w="12700" cap="flat" cmpd="sng">
              <a:solidFill>
                <a:schemeClr val="dk1"/>
              </a:solidFill>
              <a:prstDash val="solid"/>
              <a:round/>
              <a:headEnd w="sm" len="sm"/>
              <a:tailEnd w="sm" len="sm"/>
            </a:ln>
          </a:insideV>
        </a:tcBdr>
        <a:fill>
          <a:solidFill>
            <a:srgbClr val="FFFFFF">
              <a:alpha val="0"/>
            </a:srgbClr>
          </a:solidFill>
        </a:fill>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2B1135B3-D149-4B6D-9136-FE116253C429}" styleName="Table_1">
    <a:wholeTbl>
      <a:tcTxStyle b="off" i="off">
        <a:font>
          <a:latin typeface="Arial"/>
          <a:ea typeface="Arial"/>
          <a:cs typeface="Arial"/>
        </a:font>
        <a:schemeClr val="dk1"/>
      </a:tcTxStyle>
      <a:tcStyle>
        <a:tcBdr>
          <a:left>
            <a:ln w="9525" cap="flat" cmpd="sng">
              <a:solidFill>
                <a:schemeClr val="accent1"/>
              </a:solidFill>
              <a:prstDash val="solid"/>
              <a:round/>
              <a:headEnd w="sm" len="sm"/>
              <a:tailEnd w="sm" len="sm"/>
            </a:ln>
          </a:left>
          <a:right>
            <a:ln w="9525" cap="flat" cmpd="sng">
              <a:solidFill>
                <a:schemeClr val="accent1"/>
              </a:solidFill>
              <a:prstDash val="solid"/>
              <a:round/>
              <a:headEnd w="sm" len="sm"/>
              <a:tailEnd w="sm" len="sm"/>
            </a:ln>
          </a:right>
          <a:top>
            <a:ln w="9525" cap="flat" cmpd="sng">
              <a:solidFill>
                <a:schemeClr val="accent1"/>
              </a:solidFill>
              <a:prstDash val="solid"/>
              <a:round/>
              <a:headEnd w="sm" len="sm"/>
              <a:tailEnd w="sm" len="sm"/>
            </a:ln>
          </a:top>
          <a:bottom>
            <a:ln w="9525" cap="flat" cmpd="sng">
              <a:solidFill>
                <a:schemeClr val="accent1"/>
              </a:solidFill>
              <a:prstDash val="solid"/>
              <a:round/>
              <a:headEnd w="sm" len="sm"/>
              <a:tailEnd w="sm" len="sm"/>
            </a:ln>
          </a:bottom>
          <a:insideH>
            <a:ln w="9525" cap="flat" cmpd="sng">
              <a:solidFill>
                <a:srgbClr val="000000">
                  <a:alpha val="0"/>
                </a:srgbClr>
              </a:solidFill>
              <a:prstDash val="solid"/>
              <a:round/>
              <a:headEnd w="sm" len="sm"/>
              <a:tailEnd w="sm" len="sm"/>
            </a:ln>
          </a:insideH>
          <a:insideV>
            <a:ln w="9525" cap="flat" cmpd="sng">
              <a:solidFill>
                <a:srgbClr val="000000">
                  <a:alpha val="0"/>
                </a:srgbClr>
              </a:solidFill>
              <a:prstDash val="solid"/>
              <a:round/>
              <a:headEnd w="sm" len="sm"/>
              <a:tailEnd w="sm" len="sm"/>
            </a:ln>
          </a:insideV>
        </a:tcBdr>
        <a:fill>
          <a:solidFill>
            <a:srgbClr val="FFFFFF">
              <a:alpha val="0"/>
            </a:srgbClr>
          </a:solidFill>
        </a:fill>
      </a:tcStyle>
    </a:wholeTbl>
    <a:band1H>
      <a:tcTxStyle/>
      <a:tcStyle>
        <a:tcBdr>
          <a:top>
            <a:ln w="9525" cap="flat" cmpd="sng">
              <a:solidFill>
                <a:schemeClr val="accent1"/>
              </a:solidFill>
              <a:prstDash val="solid"/>
              <a:round/>
              <a:headEnd w="sm" len="sm"/>
              <a:tailEnd w="sm" len="sm"/>
            </a:ln>
          </a:top>
          <a:bottom>
            <a:ln w="9525" cap="flat" cmpd="sng">
              <a:solidFill>
                <a:schemeClr val="accent1"/>
              </a:solidFill>
              <a:prstDash val="solid"/>
              <a:round/>
              <a:headEnd w="sm" len="sm"/>
              <a:tailEnd w="sm" len="sm"/>
            </a:ln>
          </a:bottom>
        </a:tcBdr>
      </a:tcStyle>
    </a:band1H>
    <a:band2H>
      <a:tcTxStyle/>
      <a:tcStyle>
        <a:tcBdr/>
      </a:tcStyle>
    </a:band2H>
    <a:band1V>
      <a:tcTxStyle/>
      <a:tcStyle>
        <a:tcBdr>
          <a:left>
            <a:ln w="9525" cap="flat" cmpd="sng">
              <a:solidFill>
                <a:schemeClr val="accent1"/>
              </a:solidFill>
              <a:prstDash val="solid"/>
              <a:round/>
              <a:headEnd w="sm" len="sm"/>
              <a:tailEnd w="sm" len="sm"/>
            </a:ln>
          </a:left>
          <a:right>
            <a:ln w="9525" cap="flat" cmpd="sng">
              <a:solidFill>
                <a:schemeClr val="accent1"/>
              </a:solidFill>
              <a:prstDash val="solid"/>
              <a:round/>
              <a:headEnd w="sm" len="sm"/>
              <a:tailEnd w="sm" len="sm"/>
            </a:ln>
          </a:right>
        </a:tcBdr>
      </a:tcStyle>
    </a:band1V>
    <a:band2V>
      <a:tcTxStyle/>
      <a:tcStyle>
        <a:tcBdr>
          <a:left>
            <a:ln w="9525" cap="flat" cmpd="sng">
              <a:solidFill>
                <a:schemeClr val="accent1"/>
              </a:solidFill>
              <a:prstDash val="solid"/>
              <a:round/>
              <a:headEnd w="sm" len="sm"/>
              <a:tailEnd w="sm" len="sm"/>
            </a:ln>
          </a:left>
          <a:right>
            <a:ln w="9525" cap="flat" cmpd="sng">
              <a:solidFill>
                <a:schemeClr val="accent1"/>
              </a:solidFill>
              <a:prstDash val="solid"/>
              <a:round/>
              <a:headEnd w="sm" len="sm"/>
              <a:tailEnd w="sm" len="sm"/>
            </a:ln>
          </a:right>
        </a:tcBdr>
      </a:tcStyle>
    </a:band2V>
    <a:lastCol>
      <a:tcTxStyle b="on" i="off"/>
      <a:tcStyle>
        <a:tcBdr/>
      </a:tcStyle>
    </a:lastCol>
    <a:firstCol>
      <a:tcTxStyle b="on" i="off"/>
      <a:tcStyle>
        <a:tcBdr/>
      </a:tcStyle>
    </a:firstCol>
    <a:lastRow>
      <a:tcTxStyle b="on" i="off"/>
      <a:tcStyle>
        <a:tcBdr>
          <a:top>
            <a:ln w="50800" cap="flat" cmpd="sng">
              <a:solidFill>
                <a:schemeClr val="accent1"/>
              </a:solidFill>
              <a:prstDash val="solid"/>
              <a:round/>
              <a:headEnd w="sm" len="sm"/>
              <a:tailEnd w="sm" len="sm"/>
            </a:ln>
          </a:top>
        </a:tcBdr>
      </a:tcStyle>
    </a:lastRow>
    <a:seCell>
      <a:tcTxStyle/>
      <a:tcStyle>
        <a:tcBdr/>
      </a:tcStyle>
    </a:seCell>
    <a:swCell>
      <a:tcTxStyle/>
      <a:tcStyle>
        <a:tcBdr/>
      </a:tcStyle>
    </a:swCell>
    <a:firstRow>
      <a:tcTxStyle b="on" i="off">
        <a:font>
          <a:latin typeface="Arial"/>
          <a:ea typeface="Arial"/>
          <a:cs typeface="Arial"/>
        </a:font>
        <a:schemeClr val="lt1"/>
      </a:tcTxStyle>
      <a:tcStyle>
        <a:tcBdr/>
        <a:fill>
          <a:solidFill>
            <a:schemeClr val="accent1"/>
          </a:solidFill>
        </a:fill>
      </a:tcStyle>
    </a:firstRow>
    <a:neCell>
      <a:tcTxStyle/>
      <a:tcStyle>
        <a:tcBdr/>
      </a:tcStyle>
    </a:neCell>
    <a:nwCell>
      <a:tcTxStyle/>
      <a:tcStyle>
        <a:tcBdr/>
      </a:tcStyle>
    </a:nwCell>
  </a:tblStyle>
  <a:tblStyle styleId="{01A66EDD-3DAB-4C5B-A090-DC80EC1FD486}" styleName="Normal Style 1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lum val="90000"/>
            </a:schemeClr>
          </a:solidFill>
        </a:fill>
      </a:tcStyle>
    </a:wholeTbl>
    <a:band1H>
      <a:tcTxStyle/>
      <a:tcStyle>
        <a:tcBdr/>
        <a:fill>
          <a:solidFill>
            <a:schemeClr val="accent1">
              <a:lum val="80000"/>
            </a:schemeClr>
          </a:solidFill>
        </a:fill>
      </a:tcStyle>
    </a:band1H>
    <a:band2H>
      <a:tcTxStyle/>
      <a:tcStyle>
        <a:tcBdr/>
      </a:tcStyle>
    </a:band2H>
    <a:band1V>
      <a:tcTxStyle/>
      <a:tcStyle>
        <a:tcBdr/>
        <a:fill>
          <a:solidFill>
            <a:schemeClr val="accent1">
              <a:lum val="80000"/>
            </a:schemeClr>
          </a:solidFill>
        </a:fill>
      </a:tcStyle>
    </a:band1V>
    <a:band2V>
      <a:tcTxStyle/>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189" autoAdjust="0"/>
    <p:restoredTop sz="90000"/>
  </p:normalViewPr>
  <p:slideViewPr>
    <p:cSldViewPr snapToGrid="0" snapToObjects="1">
      <p:cViewPr varScale="1">
        <p:scale>
          <a:sx n="76" d="100"/>
          <a:sy n="76" d="100"/>
        </p:scale>
        <p:origin x="930" y="84"/>
      </p:cViewPr>
      <p:guideLst>
        <p:guide orient="horz" pos="2159"/>
        <p:guide pos="3839"/>
      </p:guideLst>
    </p:cSldViewPr>
  </p:slideViewPr>
  <p:notesTextViewPr>
    <p:cViewPr>
      <p:scale>
        <a:sx n="100" d="100"/>
        <a:sy n="100" d="100"/>
      </p:scale>
      <p:origin x="0" y="0"/>
    </p:cViewPr>
  </p:notesTextViewPr>
  <p:gridSpacing cx="72010" cy="7201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presProps" Target="presProps.xml"/><Relationship Id="rId7" Type="http://schemas.openxmlformats.org/officeDocument/2006/relationships/slide" Target="slides/slide3.xml"/><Relationship Id="rId71"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jpeg>
</file>

<file path=ppt/media/image31.png>
</file>

<file path=ppt/media/image32.jpeg>
</file>

<file path=ppt/media/image33.png>
</file>

<file path=ppt/media/image34.png>
</file>

<file path=ppt/media/image35.png>
</file>

<file path=ppt/media/image36.jpeg>
</file>

<file path=ppt/media/image37.jpeg>
</file>

<file path=ppt/media/image38.png>
</file>

<file path=ppt/media/image39.jpeg>
</file>

<file path=ppt/media/image4.png>
</file>

<file path=ppt/media/image40.jpe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 name="Google Shape;3;n"/>
          <p:cNvSpPr>
            <a:spLocks noGrp="1" noRot="1" noChangeAspect="1" noTextEdi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pPr>
              <a:defRPr/>
            </a:pPr>
            <a:endParaRPr lang="ko-KR" altLang="en-US"/>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82" name="Google Shape;82;p1: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25" name="Google Shape;325;p30: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326" name="Google Shape;326;p30: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43" name="Google Shape;343;p31: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344" name="Google Shape;344;p31: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76" name="Google Shape;376;p10: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377" name="Google Shape;377;p10: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02" name="Google Shape;402;p14: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403" name="Google Shape;403;p14: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13" name="Google Shape;413;p32: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414" name="Google Shape;414;p32: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50" name="Google Shape;450;p33: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451" name="Google Shape;451;p33: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71" name="Google Shape;471;p34: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472" name="Google Shape;472;p34: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94" name="Google Shape;494;p35: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495" name="Google Shape;495;p35: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514" name="Google Shape;514;p36: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515" name="Google Shape;515;p36: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533" name="Google Shape;533;p37: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534" name="Google Shape;534;p37: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94" name="Google Shape;94;p2: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95" name="Google Shape;95;p2: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557" name="Google Shape;557;p38: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558" name="Google Shape;558;p38: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576" name="Google Shape;576;p39: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577" name="Google Shape;577;p39: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593" name="Google Shape;593;p40: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594" name="Google Shape;594;p40: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606" name="Google Shape;606;p41: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607" name="Google Shape;607;p41: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618" name="Google Shape;618;p42: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619" name="Google Shape;619;p42: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643" name="Google Shape;643;p44: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644" name="Google Shape;644;p44: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656" name="Google Shape;656;p45: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657" name="Google Shape;657;p45: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42" name="Google Shape;342;p11: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endParaRPr lang="ko-KR" altLang="en-US"/>
          </a:p>
        </p:txBody>
      </p:sp>
      <p:sp>
        <p:nvSpPr>
          <p:cNvPr id="343" name="Google Shape;343;p11: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748" name="Google Shape;748;p50: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749" name="Google Shape;749;p50: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748" name="Google Shape;748;p50: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749" name="Google Shape;749;p50: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extLst>
      <p:ext uri="{BB962C8B-B14F-4D97-AF65-F5344CB8AC3E}">
        <p14:creationId xmlns:p14="http://schemas.microsoft.com/office/powerpoint/2010/main" val="11051800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31" name="Google Shape;131;p3: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132" name="Google Shape;132;p3: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770" name="Google Shape;770;p53: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771" name="Google Shape;771;p53: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770" name="Google Shape;770;p53: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771" name="Google Shape;771;p53: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781" name="Google Shape;781;p54: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782" name="Google Shape;782;p54: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804" name="Google Shape;804;p55: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805" name="Google Shape;805;p55: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831" name="Google Shape;831;p56: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832" name="Google Shape;832;p56: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853" name="Google Shape;853;p57: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854" name="Google Shape;854;p57: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868" name="Google Shape;868;p58: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869" name="Google Shape;869;p58: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886" name="Google Shape;886;p59: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887" name="Google Shape;887;p59: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897" name="Google Shape;897;p60: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898" name="Google Shape;898;p60: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934" name="Google Shape;934;p61: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935" name="Google Shape;935;p61: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77" name="Google Shape;177;p4: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178" name="Google Shape;178;p4: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944" name="Google Shape;944;p62: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945" name="Google Shape;945;p62: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954" name="Google Shape;954;p63: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955" name="Google Shape;955;p63: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964" name="Google Shape;964;p64: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965" name="Google Shape;965;p64: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001" name="Google Shape;1001;p65: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1002" name="Google Shape;1002;p65: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011" name="Google Shape;1011;p66: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1012" name="Google Shape;1012;p66: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021" name="Google Shape;1021;p67: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1022" name="Google Shape;1022;p67: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058" name="Google Shape;1058;p68: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1059" name="Google Shape;1059;p68: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069" name="Google Shape;1069;p69: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1070" name="Google Shape;1070;p69: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080" name="Google Shape;1080;p70: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1081" name="Google Shape;1081;p70: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091" name="Google Shape;1091;p71: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1092" name="Google Shape;1092;p71: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95" name="Google Shape;195;p5: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196" name="Google Shape;196;p5: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770" name="Google Shape;770;p53: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771" name="Google Shape;771;p53: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extLst>
      <p:ext uri="{BB962C8B-B14F-4D97-AF65-F5344CB8AC3E}">
        <p14:creationId xmlns:p14="http://schemas.microsoft.com/office/powerpoint/2010/main" val="104682367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733" name="Google Shape;733;p51:notes"/>
          <p:cNvSpPr txBox="1">
            <a:spLocks noGrp="1"/>
          </p:cNvSpPr>
          <p:nvPr>
            <p:ph type="body" idx="1"/>
          </p:nvPr>
        </p:nvSpPr>
        <p:spPr>
          <a:xfrm>
            <a:off x="685800" y="4343400"/>
            <a:ext cx="5486400" cy="4114800"/>
          </a:xfrm>
          <a:prstGeom prst="rect">
            <a:avLst/>
          </a:prstGeom>
          <a:noFill/>
          <a:ln>
            <a:noFill/>
          </a:ln>
        </p:spPr>
        <p:txBody>
          <a:bodyPr wrap="square" lIns="91400" tIns="91400" rIns="91400" bIns="91400"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734" name="Google Shape;734;p51: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extLst>
      <p:ext uri="{BB962C8B-B14F-4D97-AF65-F5344CB8AC3E}">
        <p14:creationId xmlns:p14="http://schemas.microsoft.com/office/powerpoint/2010/main" val="215076221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759" name="Google Shape;759;p52: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760" name="Google Shape;760;p52: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extLst>
      <p:ext uri="{BB962C8B-B14F-4D97-AF65-F5344CB8AC3E}">
        <p14:creationId xmlns:p14="http://schemas.microsoft.com/office/powerpoint/2010/main" val="296694088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759" name="Google Shape;759;p52: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760" name="Google Shape;760;p52: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extLst>
      <p:ext uri="{BB962C8B-B14F-4D97-AF65-F5344CB8AC3E}">
        <p14:creationId xmlns:p14="http://schemas.microsoft.com/office/powerpoint/2010/main" val="7305350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759" name="Google Shape;759;p52: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760" name="Google Shape;760;p52: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extLst>
      <p:ext uri="{BB962C8B-B14F-4D97-AF65-F5344CB8AC3E}">
        <p14:creationId xmlns:p14="http://schemas.microsoft.com/office/powerpoint/2010/main" val="36057323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759" name="Google Shape;759;p52: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760" name="Google Shape;760;p52: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extLst>
      <p:ext uri="{BB962C8B-B14F-4D97-AF65-F5344CB8AC3E}">
        <p14:creationId xmlns:p14="http://schemas.microsoft.com/office/powerpoint/2010/main" val="81417337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759" name="Google Shape;759;p52: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760" name="Google Shape;760;p52: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extLst>
      <p:ext uri="{BB962C8B-B14F-4D97-AF65-F5344CB8AC3E}">
        <p14:creationId xmlns:p14="http://schemas.microsoft.com/office/powerpoint/2010/main" val="72090397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759" name="Google Shape;759;p52: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760" name="Google Shape;760;p52: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extLst>
      <p:ext uri="{BB962C8B-B14F-4D97-AF65-F5344CB8AC3E}">
        <p14:creationId xmlns:p14="http://schemas.microsoft.com/office/powerpoint/2010/main" val="91282003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759" name="Google Shape;759;p52: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760" name="Google Shape;760;p52: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extLst>
      <p:ext uri="{BB962C8B-B14F-4D97-AF65-F5344CB8AC3E}">
        <p14:creationId xmlns:p14="http://schemas.microsoft.com/office/powerpoint/2010/main" val="240140192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759" name="Google Shape;759;p52: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760" name="Google Shape;760;p52: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extLst>
      <p:ext uri="{BB962C8B-B14F-4D97-AF65-F5344CB8AC3E}">
        <p14:creationId xmlns:p14="http://schemas.microsoft.com/office/powerpoint/2010/main" val="39524009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14" name="Google Shape;214;p6: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215" name="Google Shape;215;p6: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759" name="Google Shape;759;p52: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760" name="Google Shape;760;p52: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extLst>
      <p:ext uri="{BB962C8B-B14F-4D97-AF65-F5344CB8AC3E}">
        <p14:creationId xmlns:p14="http://schemas.microsoft.com/office/powerpoint/2010/main" val="321326085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102" name="Google Shape;1102;p15: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1103" name="Google Shape;1103;p15: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114" name="Google Shape;1114;p16: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1115" name="Google Shape;1115;p16: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32" name="Google Shape;232;p7: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233" name="Google Shape;233;p7: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44" name="Google Shape;244;p29: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245" name="Google Shape;245;p29: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91" name="Google Shape;291;p13:notes"/>
          <p:cNvSpPr txBox="1">
            <a:spLocks noGrp="1"/>
          </p:cNvSpPr>
          <p:nvPr>
            <p:ph type="body" idx="1"/>
          </p:nvPr>
        </p:nvSpPr>
        <p:spPr>
          <a:xfrm>
            <a:off x="685800" y="4343400"/>
            <a:ext cx="5486400" cy="4114800"/>
          </a:xfrm>
          <a:prstGeom prst="rect">
            <a:avLst/>
          </a:prstGeom>
          <a:noFill/>
          <a:ln>
            <a:noFill/>
          </a:ln>
        </p:spPr>
        <p:txBody>
          <a:bodyPr wrap="square" lIns="91424" tIns="91424" rIns="91424" bIns="91424" anchor="t" anchorCtr="0">
            <a:noAutofit/>
          </a:bodyPr>
          <a:lstStyle/>
          <a:p>
            <a:pPr marL="0" lvl="0" indent="0" algn="l" rtl="0">
              <a:lnSpc>
                <a:spcPct val="100000"/>
              </a:lnSpc>
              <a:spcBef>
                <a:spcPts val="0"/>
              </a:spcBef>
              <a:spcAft>
                <a:spcPts val="0"/>
              </a:spcAft>
              <a:buSzPct val="25000"/>
              <a:buNone/>
              <a:defRPr/>
            </a:pPr>
            <a:endParaRPr lang="ko-KR" altLang="en-US"/>
          </a:p>
        </p:txBody>
      </p:sp>
      <p:sp>
        <p:nvSpPr>
          <p:cNvPr id="292" name="Google Shape;292;p13:notes"/>
          <p:cNvSpPr>
            <a:spLocks noGrp="1" noRot="1" noChangeAspect="1" noTextEdi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제목 및 내용" type="obj">
  <p:cSld name="OBJECT">
    <p:spTree>
      <p:nvGrpSpPr>
        <p:cNvPr id="1" name="Shape 11"/>
        <p:cNvGrpSpPr/>
        <p:nvPr/>
      </p:nvGrpSpPr>
      <p:grpSpPr>
        <a:xfrm>
          <a:off x="0" y="0"/>
          <a:ext cx="0" cy="0"/>
          <a:chOff x="0" y="0"/>
          <a:chExt cx="0" cy="0"/>
        </a:xfrm>
      </p:grpSpPr>
      <p:sp>
        <p:nvSpPr>
          <p:cNvPr id="12" name="Google Shape;12;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1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 name="Google Shape;14;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제목 및 세로 텍스트" type="vertTx">
  <p:cSld name="VERTICAL_TEXT">
    <p:spTree>
      <p:nvGrpSpPr>
        <p:cNvPr id="1" name="Shape 68"/>
        <p:cNvGrpSpPr/>
        <p:nvPr/>
      </p:nvGrpSpPr>
      <p:grpSpPr>
        <a:xfrm>
          <a:off x="0" y="0"/>
          <a:ext cx="0" cy="0"/>
          <a:chOff x="0" y="0"/>
          <a:chExt cx="0" cy="0"/>
        </a:xfrm>
      </p:grpSpPr>
      <p:sp>
        <p:nvSpPr>
          <p:cNvPr id="69" name="Google Shape;69;p2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7"/>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세로 제목 및 텍스트" type="vertTitleAndTx">
  <p:cSld name="VERTICAL_TITLE_AND_VERTICAL_TEXT">
    <p:spTree>
      <p:nvGrpSpPr>
        <p:cNvPr id="1" name="Shape 74"/>
        <p:cNvGrpSpPr/>
        <p:nvPr/>
      </p:nvGrpSpPr>
      <p:grpSpPr>
        <a:xfrm>
          <a:off x="0" y="0"/>
          <a:ext cx="0" cy="0"/>
          <a:chOff x="0" y="0"/>
          <a:chExt cx="0" cy="0"/>
        </a:xfrm>
      </p:grpSpPr>
      <p:sp>
        <p:nvSpPr>
          <p:cNvPr id="75" name="Google Shape;75;p28"/>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8"/>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제목 슬라이드" type="title">
  <p:cSld name="TITLE">
    <p:spTree>
      <p:nvGrpSpPr>
        <p:cNvPr id="1" name="Shape 17"/>
        <p:cNvGrpSpPr/>
        <p:nvPr/>
      </p:nvGrpSpPr>
      <p:grpSpPr>
        <a:xfrm>
          <a:off x="0" y="0"/>
          <a:ext cx="0" cy="0"/>
          <a:chOff x="0" y="0"/>
          <a:chExt cx="0" cy="0"/>
        </a:xfrm>
      </p:grpSpPr>
      <p:sp>
        <p:nvSpPr>
          <p:cNvPr id="18" name="Google Shape;18;p19"/>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Malgun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9"/>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0" name="Google Shape;20;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구역 머리글" type="secHead">
  <p:cSld name="SECTION_HEADER">
    <p:spTree>
      <p:nvGrpSpPr>
        <p:cNvPr id="1" name="Shape 23"/>
        <p:cNvGrpSpPr/>
        <p:nvPr/>
      </p:nvGrpSpPr>
      <p:grpSpPr>
        <a:xfrm>
          <a:off x="0" y="0"/>
          <a:ext cx="0" cy="0"/>
          <a:chOff x="0" y="0"/>
          <a:chExt cx="0" cy="0"/>
        </a:xfrm>
      </p:grpSpPr>
      <p:sp>
        <p:nvSpPr>
          <p:cNvPr id="24" name="Google Shape;24;p20"/>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Malgun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20"/>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콘텐츠 2개" type="twoObj">
  <p:cSld name="TWO_OBJECTS">
    <p:spTree>
      <p:nvGrpSpPr>
        <p:cNvPr id="1" name="Shape 29"/>
        <p:cNvGrpSpPr/>
        <p:nvPr/>
      </p:nvGrpSpPr>
      <p:grpSpPr>
        <a:xfrm>
          <a:off x="0" y="0"/>
          <a:ext cx="0" cy="0"/>
          <a:chOff x="0" y="0"/>
          <a:chExt cx="0" cy="0"/>
        </a:xfrm>
      </p:grpSpPr>
      <p:sp>
        <p:nvSpPr>
          <p:cNvPr id="30" name="Google Shape;30;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21"/>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21"/>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비교" type="twoTxTwoObj">
  <p:cSld name="TWO_OBJECTS_WITH_TEXT">
    <p:spTree>
      <p:nvGrpSpPr>
        <p:cNvPr id="1" name="Shape 36"/>
        <p:cNvGrpSpPr/>
        <p:nvPr/>
      </p:nvGrpSpPr>
      <p:grpSpPr>
        <a:xfrm>
          <a:off x="0" y="0"/>
          <a:ext cx="0" cy="0"/>
          <a:chOff x="0" y="0"/>
          <a:chExt cx="0" cy="0"/>
        </a:xfrm>
      </p:grpSpPr>
      <p:sp>
        <p:nvSpPr>
          <p:cNvPr id="37" name="Google Shape;37;p22"/>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22"/>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22"/>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22"/>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22"/>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제목만" type="titleOnly">
  <p:cSld name="TITLE_ONLY">
    <p:spTree>
      <p:nvGrpSpPr>
        <p:cNvPr id="1" name="Shape 45"/>
        <p:cNvGrpSpPr/>
        <p:nvPr/>
      </p:nvGrpSpPr>
      <p:grpSpPr>
        <a:xfrm>
          <a:off x="0" y="0"/>
          <a:ext cx="0" cy="0"/>
          <a:chOff x="0" y="0"/>
          <a:chExt cx="0" cy="0"/>
        </a:xfrm>
      </p:grpSpPr>
      <p:sp>
        <p:nvSpPr>
          <p:cNvPr id="46" name="Google Shape;46;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빈 화면" type="blank">
  <p:cSld name="BLANK">
    <p:spTree>
      <p:nvGrpSpPr>
        <p:cNvPr id="1" name="Shape 50"/>
        <p:cNvGrpSpPr/>
        <p:nvPr/>
      </p:nvGrpSpPr>
      <p:grpSpPr>
        <a:xfrm>
          <a:off x="0" y="0"/>
          <a:ext cx="0" cy="0"/>
          <a:chOff x="0" y="0"/>
          <a:chExt cx="0" cy="0"/>
        </a:xfrm>
      </p:grpSpPr>
      <p:sp>
        <p:nvSpPr>
          <p:cNvPr id="51" name="Google Shape;51;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캡션 있는 콘텐츠" type="objTx">
  <p:cSld name="OBJECT_WITH_CAPTION_TEXT">
    <p:spTree>
      <p:nvGrpSpPr>
        <p:cNvPr id="1" name="Shape 54"/>
        <p:cNvGrpSpPr/>
        <p:nvPr/>
      </p:nvGrpSpPr>
      <p:grpSpPr>
        <a:xfrm>
          <a:off x="0" y="0"/>
          <a:ext cx="0" cy="0"/>
          <a:chOff x="0" y="0"/>
          <a:chExt cx="0" cy="0"/>
        </a:xfrm>
      </p:grpSpPr>
      <p:sp>
        <p:nvSpPr>
          <p:cNvPr id="55" name="Google Shape;55;p2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Malgun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5"/>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25"/>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캡션 있는 그림" type="picTx">
  <p:cSld name="PICTURE_WITH_CAPTION_TEXT">
    <p:spTree>
      <p:nvGrpSpPr>
        <p:cNvPr id="1" name="Shape 61"/>
        <p:cNvGrpSpPr/>
        <p:nvPr/>
      </p:nvGrpSpPr>
      <p:grpSpPr>
        <a:xfrm>
          <a:off x="0" y="0"/>
          <a:ext cx="0" cy="0"/>
          <a:chOff x="0" y="0"/>
          <a:chExt cx="0" cy="0"/>
        </a:xfrm>
      </p:grpSpPr>
      <p:sp>
        <p:nvSpPr>
          <p:cNvPr id="62" name="Google Shape;62;p2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Malgun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6"/>
          <p:cNvSpPr>
            <a:spLocks noGrp="1"/>
          </p:cNvSpPr>
          <p:nvPr>
            <p:ph type="pic" idx="2"/>
          </p:nvPr>
        </p:nvSpPr>
        <p:spPr>
          <a:xfrm>
            <a:off x="5183188" y="987425"/>
            <a:ext cx="6172200" cy="4873625"/>
          </a:xfrm>
          <a:prstGeom prst="rect">
            <a:avLst/>
          </a:prstGeom>
          <a:noFill/>
          <a:ln>
            <a:noFill/>
          </a:ln>
        </p:spPr>
      </p:sp>
      <p:sp>
        <p:nvSpPr>
          <p:cNvPr id="64" name="Google Shape;64;p26"/>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ko-K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Malgun Gothic"/>
              <a:buNone/>
              <a:defRPr sz="4400" b="0" i="0" u="none" strike="noStrike" cap="none">
                <a:solidFill>
                  <a:schemeClr val="dk1"/>
                </a:solidFill>
                <a:latin typeface="Malgun Gothic"/>
                <a:ea typeface="Malgun Gothic"/>
                <a:cs typeface="Malgun Gothic"/>
                <a:sym typeface="Malgun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algun Gothic"/>
                <a:ea typeface="Malgun Gothic"/>
                <a:cs typeface="Malgun Gothic"/>
                <a:sym typeface="Malgun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Malgun Gothic"/>
                <a:ea typeface="Malgun Gothic"/>
                <a:cs typeface="Malgun Gothic"/>
                <a:sym typeface="Malgun Gothic"/>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Malgun Gothic"/>
                <a:ea typeface="Malgun Gothic"/>
                <a:cs typeface="Malgun Gothic"/>
                <a:sym typeface="Malgun Gothic"/>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Malgun Gothic"/>
                <a:ea typeface="Malgun Gothic"/>
                <a:cs typeface="Malgun Gothic"/>
                <a:sym typeface="Malgun Gothic"/>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Malgun Gothic"/>
                <a:ea typeface="Malgun Gothic"/>
                <a:cs typeface="Malgun Gothic"/>
                <a:sym typeface="Malgun Gothic"/>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Malgun Gothic"/>
                <a:ea typeface="Malgun Gothic"/>
                <a:cs typeface="Malgun Gothic"/>
                <a:sym typeface="Malgun Gothic"/>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Malgun Gothic"/>
                <a:ea typeface="Malgun Gothic"/>
                <a:cs typeface="Malgun Gothic"/>
                <a:sym typeface="Malgun Gothic"/>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Malgun Gothic"/>
                <a:ea typeface="Malgun Gothic"/>
                <a:cs typeface="Malgun Gothic"/>
                <a:sym typeface="Malgun Gothic"/>
              </a:defRPr>
            </a:lvl9pPr>
          </a:lstStyle>
          <a:p>
            <a:endParaRPr/>
          </a:p>
        </p:txBody>
      </p:sp>
      <p:sp>
        <p:nvSpPr>
          <p:cNvPr id="8" name="Google Shape;8;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Malgun Gothic"/>
                <a:ea typeface="Malgun Gothic"/>
                <a:cs typeface="Malgun Gothic"/>
                <a:sym typeface="Malgun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9pPr>
          </a:lstStyle>
          <a:p>
            <a:endParaRPr/>
          </a:p>
        </p:txBody>
      </p:sp>
      <p:sp>
        <p:nvSpPr>
          <p:cNvPr id="9" name="Google Shape;9;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Malgun Gothic"/>
                <a:ea typeface="Malgun Gothic"/>
                <a:cs typeface="Malgun Gothic"/>
                <a:sym typeface="Malgun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9pPr>
          </a:lstStyle>
          <a:p>
            <a:endParaRPr/>
          </a:p>
        </p:txBody>
      </p:sp>
      <p:sp>
        <p:nvSpPr>
          <p:cNvPr id="10" name="Google Shape;10;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ko-KR"/>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26.png"/><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0.jpe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29.jpeg"/><Relationship Id="rId5" Type="http://schemas.openxmlformats.org/officeDocument/2006/relationships/image" Target="../media/image28.png"/><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32.jpeg"/><Relationship Id="rId5" Type="http://schemas.openxmlformats.org/officeDocument/2006/relationships/image" Target="../media/image30.jpeg"/><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8" Type="http://schemas.openxmlformats.org/officeDocument/2006/relationships/image" Target="../media/image37.jpeg"/><Relationship Id="rId3" Type="http://schemas.openxmlformats.org/officeDocument/2006/relationships/image" Target="../media/image1.png"/><Relationship Id="rId7" Type="http://schemas.openxmlformats.org/officeDocument/2006/relationships/image" Target="../media/image36.jpe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40.jpeg"/><Relationship Id="rId5" Type="http://schemas.openxmlformats.org/officeDocument/2006/relationships/image" Target="../media/image39.jpeg"/><Relationship Id="rId4" Type="http://schemas.openxmlformats.org/officeDocument/2006/relationships/image" Target="../media/image38.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41.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43.png"/><Relationship Id="rId4" Type="http://schemas.openxmlformats.org/officeDocument/2006/relationships/image" Target="../media/image42.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44.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image" Target="../media/image46.png"/><Relationship Id="rId4" Type="http://schemas.openxmlformats.org/officeDocument/2006/relationships/image" Target="../media/image45.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xml"/><Relationship Id="rId5" Type="http://schemas.openxmlformats.org/officeDocument/2006/relationships/image" Target="../media/image48.png"/><Relationship Id="rId4" Type="http://schemas.openxmlformats.org/officeDocument/2006/relationships/image" Target="../media/image47.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xml"/><Relationship Id="rId5" Type="http://schemas.openxmlformats.org/officeDocument/2006/relationships/image" Target="../media/image50.png"/><Relationship Id="rId4" Type="http://schemas.openxmlformats.org/officeDocument/2006/relationships/image" Target="../media/image49.png"/></Relationships>
</file>

<file path=ppt/slides/_rels/slide27.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52.png"/></Relationships>
</file>

<file path=ppt/slides/_rels/slide28.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54.png"/></Relationships>
</file>

<file path=ppt/slides/_rels/slide3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6.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6.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8.png"/><Relationship Id="rId2" Type="http://schemas.openxmlformats.org/officeDocument/2006/relationships/notesSlide" Target="../notesSlides/notesSlide36.xml"/><Relationship Id="rId1" Type="http://schemas.openxmlformats.org/officeDocument/2006/relationships/slideLayout" Target="../slideLayouts/slideLayout1.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55.png"/></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1.png"/></Relationships>
</file>

<file path=ppt/slides/_rels/slide5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13.png"/></Relationships>
</file>

<file path=ppt/slides/_rels/slide6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hyperlink" Target="https://omn.kr/24uhx" TargetMode="External"/><Relationship Id="rId7" Type="http://schemas.openxmlformats.org/officeDocument/2006/relationships/image" Target="../media/image1.png"/><Relationship Id="rId2" Type="http://schemas.openxmlformats.org/officeDocument/2006/relationships/notesSlide" Target="../notesSlides/notesSlide61.xml"/><Relationship Id="rId1" Type="http://schemas.openxmlformats.org/officeDocument/2006/relationships/slideLayout" Target="../slideLayouts/slideLayout1.xml"/><Relationship Id="rId6" Type="http://schemas.openxmlformats.org/officeDocument/2006/relationships/hyperlink" Target="https://doi.org/10.1007/978-981-99-2710-4_9" TargetMode="External"/><Relationship Id="rId5" Type="http://schemas.openxmlformats.org/officeDocument/2006/relationships/hyperlink" Target="https://news.mt.co.kr/mtview.php?no=2023082809170892576" TargetMode="External"/><Relationship Id="rId4" Type="http://schemas.openxmlformats.org/officeDocument/2006/relationships/hyperlink" Target="https://www.news1.kr/articles/5152515" TargetMode="External"/></Relationships>
</file>

<file path=ppt/slides/_rels/slide62.xml.rels><?xml version="1.0" encoding="UTF-8" standalone="yes"?>
<Relationships xmlns="http://schemas.openxmlformats.org/package/2006/relationships"><Relationship Id="rId8" Type="http://schemas.openxmlformats.org/officeDocument/2006/relationships/hyperlink" Target="https://data.seoul.go.kr/dataList/59/S/2/datasetView.do" TargetMode="External"/><Relationship Id="rId13" Type="http://schemas.openxmlformats.org/officeDocument/2006/relationships/hyperlink" Target="https://data.seoul.go.kr/dataList/10043/S/2/datasetView.do?stcSrl=10043" TargetMode="External"/><Relationship Id="rId3" Type="http://schemas.openxmlformats.org/officeDocument/2006/relationships/hyperlink" Target="https://kr.freepik.com/free-vector/flat-design-male-female-symbols_22340731.htm#query=%EB%82%A8%EB%85%80%20%ED%94%BD%ED%86%A0%EA%B7%B8%EB%9E%A8&amp;position=15&amp;from_view=keyword&amp;track=ais" TargetMode="External"/><Relationship Id="rId7" Type="http://schemas.openxmlformats.org/officeDocument/2006/relationships/hyperlink" Target="https://ecos.bok.or.kr/#/SearchStat" TargetMode="External"/><Relationship Id="rId12" Type="http://schemas.openxmlformats.org/officeDocument/2006/relationships/hyperlink" Target="https://www.data.go.kr/data/15051894/fileData.do" TargetMode="External"/><Relationship Id="rId17" Type="http://schemas.openxmlformats.org/officeDocument/2006/relationships/image" Target="../media/image1.png"/><Relationship Id="rId2" Type="http://schemas.openxmlformats.org/officeDocument/2006/relationships/notesSlide" Target="../notesSlides/notesSlide62.xml"/><Relationship Id="rId16" Type="http://schemas.openxmlformats.org/officeDocument/2006/relationships/hyperlink" Target="https://data.seoul.go.kr/dataList/241/S/2/datasetView.do" TargetMode="External"/><Relationship Id="rId1" Type="http://schemas.openxmlformats.org/officeDocument/2006/relationships/slideLayout" Target="../slideLayouts/slideLayout1.xml"/><Relationship Id="rId6" Type="http://schemas.openxmlformats.org/officeDocument/2006/relationships/hyperlink" Target="https://data.seoul.go.kr/dataList/OA-21275/S/1/datasetView.do" TargetMode="External"/><Relationship Id="rId11" Type="http://schemas.openxmlformats.org/officeDocument/2006/relationships/hyperlink" Target="https://www.data.go.kr/data/15052369/fileData.do" TargetMode="External"/><Relationship Id="rId5" Type="http://schemas.openxmlformats.org/officeDocument/2006/relationships/hyperlink" Target="https://data.seoul.go.kr/dataList/OA-21276/S/1/datasetView.do" TargetMode="External"/><Relationship Id="rId15" Type="http://schemas.openxmlformats.org/officeDocument/2006/relationships/hyperlink" Target="https://kosis.kr/statHtml/statHtml.do?orgId=101&amp;tblId=DT_1C8015&amp;vw_cd=MT_ZTITLE&amp;list_id=J1_1&amp;seqNo=&amp;lang_mode=ko&amp;language=kor&amp;obj_var_id=&amp;itm_id=&amp;conn_path=MT_ZTITLE" TargetMode="External"/><Relationship Id="rId10" Type="http://schemas.openxmlformats.org/officeDocument/2006/relationships/hyperlink" Target="https://schoolzone.emac.kr/publicData/publicDataView.do" TargetMode="External"/><Relationship Id="rId4" Type="http://schemas.openxmlformats.org/officeDocument/2006/relationships/hyperlink" Target="http://pptbizcam.co.kr/?p=6897" TargetMode="External"/><Relationship Id="rId9" Type="http://schemas.openxmlformats.org/officeDocument/2006/relationships/hyperlink" Target="https://data.kric.go.kr/rips/" TargetMode="External"/><Relationship Id="rId14" Type="http://schemas.openxmlformats.org/officeDocument/2006/relationships/hyperlink" Target="https://data.seoul.go.kr/dataList/316/S/2/datasetView.do"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9.png"/><Relationship Id="rId11" Type="http://schemas.openxmlformats.org/officeDocument/2006/relationships/image" Target="../media/image23.png"/><Relationship Id="rId5" Type="http://schemas.openxmlformats.org/officeDocument/2006/relationships/image" Target="../media/image18.png"/><Relationship Id="rId10" Type="http://schemas.openxmlformats.org/officeDocument/2006/relationships/image" Target="../media/image22.png"/><Relationship Id="rId4" Type="http://schemas.openxmlformats.org/officeDocument/2006/relationships/image" Target="../media/image17.png"/><Relationship Id="rId9"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B328F"/>
        </a:solidFill>
        <a:effectLst/>
      </p:bgPr>
    </p:bg>
    <p:spTree>
      <p:nvGrpSpPr>
        <p:cNvPr id="1" name="Shape 83"/>
        <p:cNvGrpSpPr/>
        <p:nvPr/>
      </p:nvGrpSpPr>
      <p:grpSpPr>
        <a:xfrm>
          <a:off x="0" y="0"/>
          <a:ext cx="0" cy="0"/>
          <a:chOff x="0" y="0"/>
          <a:chExt cx="0" cy="0"/>
        </a:xfrm>
      </p:grpSpPr>
      <p:sp>
        <p:nvSpPr>
          <p:cNvPr id="84" name="Google Shape;84;p1"/>
          <p:cNvSpPr/>
          <p:nvPr/>
        </p:nvSpPr>
        <p:spPr>
          <a:xfrm>
            <a:off x="0" y="5261093"/>
            <a:ext cx="12192000" cy="1596908"/>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nvGrpSpPr>
          <p:cNvPr id="85" name="Google Shape;85;p1"/>
          <p:cNvGrpSpPr/>
          <p:nvPr/>
        </p:nvGrpSpPr>
        <p:grpSpPr>
          <a:xfrm>
            <a:off x="8998187" y="3664186"/>
            <a:ext cx="3193813" cy="3193813"/>
            <a:chOff x="9919316" y="4585315"/>
            <a:chExt cx="2272684" cy="2272684"/>
          </a:xfrm>
        </p:grpSpPr>
        <p:sp>
          <p:nvSpPr>
            <p:cNvPr id="86" name="Google Shape;86;p1"/>
            <p:cNvSpPr/>
            <p:nvPr/>
          </p:nvSpPr>
          <p:spPr>
            <a:xfrm rot="5400000">
              <a:off x="11055658" y="4585315"/>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87" name="Google Shape;87;p1"/>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88" name="Google Shape;88;p1"/>
            <p:cNvSpPr/>
            <p:nvPr/>
          </p:nvSpPr>
          <p:spPr>
            <a:xfrm rot="5400000">
              <a:off x="11055658" y="5721657"/>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89" name="Google Shape;89;p1"/>
          <p:cNvSpPr/>
          <p:nvPr/>
        </p:nvSpPr>
        <p:spPr>
          <a:xfrm>
            <a:off x="451025" y="1697456"/>
            <a:ext cx="10598989" cy="173021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300"/>
              <a:buFont typeface="Arial"/>
              <a:buNone/>
            </a:pPr>
            <a:r>
              <a:rPr lang="ko-KR" sz="4300" b="1" i="0" u="none" strike="noStrike" cap="none">
                <a:solidFill>
                  <a:srgbClr val="FFFFFF"/>
                </a:solidFill>
                <a:latin typeface="Arial"/>
                <a:ea typeface="Arial"/>
                <a:cs typeface="Arial"/>
                <a:sym typeface="Arial"/>
              </a:rPr>
              <a:t>부동산 전세가격 예측·전세가율 분석</a:t>
            </a:r>
            <a:endParaRPr sz="4300" b="1" i="0" u="none" strike="noStrike" cap="none">
              <a:solidFill>
                <a:srgbClr val="FFFFF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50"/>
              <a:buFont typeface="Arial"/>
              <a:buNone/>
            </a:pPr>
            <a:r>
              <a:rPr lang="ko-KR" sz="1050" b="1" i="0" u="none" strike="noStrike" cap="none">
                <a:solidFill>
                  <a:srgbClr val="1B328F"/>
                </a:solidFill>
                <a:latin typeface="Arial"/>
                <a:ea typeface="Arial"/>
                <a:cs typeface="Arial"/>
                <a:sym typeface="Arial"/>
              </a:rPr>
              <a:t>인</a:t>
            </a:r>
            <a:endParaRPr sz="4000" b="1" i="0" u="none" strike="noStrike" cap="none">
              <a:solidFill>
                <a:srgbClr val="1B328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ko-KR" sz="2000" b="0" i="0" u="none" strike="noStrike" cap="none">
                <a:solidFill>
                  <a:srgbClr val="FFFFFF"/>
                </a:solidFill>
                <a:latin typeface="Arial"/>
                <a:ea typeface="Arial"/>
                <a:cs typeface="Arial"/>
                <a:sym typeface="Arial"/>
              </a:rPr>
              <a:t>: 적정 전세가율을 활용한 전세사기 예방 웹사이트 구축</a:t>
            </a:r>
            <a:endParaRPr sz="2000" b="0" i="0" u="none" strike="noStrike" cap="none">
              <a:solidFill>
                <a:srgbClr val="FFFFF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endParaRPr sz="1800" b="1" i="0" u="none" strike="noStrike" cap="none">
              <a:solidFill>
                <a:srgbClr val="FFFFFF"/>
              </a:solidFill>
              <a:latin typeface="Arial"/>
              <a:ea typeface="Arial"/>
              <a:cs typeface="Arial"/>
              <a:sym typeface="Arial"/>
            </a:endParaRPr>
          </a:p>
          <a:p>
            <a:pPr marL="0" marR="0" lvl="0" indent="0" algn="l" rtl="0">
              <a:lnSpc>
                <a:spcPct val="150000"/>
              </a:lnSpc>
              <a:spcBef>
                <a:spcPts val="0"/>
              </a:spcBef>
              <a:spcAft>
                <a:spcPts val="0"/>
              </a:spcAft>
              <a:buClr>
                <a:srgbClr val="000000"/>
              </a:buClr>
              <a:buSzPts val="1100"/>
              <a:buFont typeface="Arial"/>
              <a:buNone/>
            </a:pPr>
            <a:r>
              <a:rPr lang="ko-KR" sz="1100" b="0" i="0" u="none" strike="noStrike" cap="none">
                <a:solidFill>
                  <a:srgbClr val="FFFFFF"/>
                </a:solidFill>
                <a:latin typeface="Dotum"/>
                <a:ea typeface="Dotum"/>
                <a:cs typeface="Dotum"/>
                <a:sym typeface="Dotum"/>
              </a:rPr>
              <a:t> Statistical Analysis &amp; Machine Learning</a:t>
            </a:r>
            <a:endParaRPr sz="1400" b="0" i="0" u="none" strike="noStrike" cap="none">
              <a:solidFill>
                <a:srgbClr val="000000"/>
              </a:solidFill>
              <a:latin typeface="Arial"/>
              <a:ea typeface="Arial"/>
              <a:cs typeface="Arial"/>
              <a:sym typeface="Arial"/>
            </a:endParaRPr>
          </a:p>
        </p:txBody>
      </p:sp>
      <p:cxnSp>
        <p:nvCxnSpPr>
          <p:cNvPr id="90" name="Google Shape;90;p1"/>
          <p:cNvCxnSpPr/>
          <p:nvPr/>
        </p:nvCxnSpPr>
        <p:spPr>
          <a:xfrm rot="10800000">
            <a:off x="474674" y="3004907"/>
            <a:ext cx="10551693" cy="0"/>
          </a:xfrm>
          <a:prstGeom prst="straightConnector1">
            <a:avLst/>
          </a:prstGeom>
          <a:noFill/>
          <a:ln w="12700" cap="flat" cmpd="sng">
            <a:solidFill>
              <a:srgbClr val="00B0F0"/>
            </a:solidFill>
            <a:prstDash val="solid"/>
            <a:miter lim="800000"/>
            <a:headEnd type="none" w="sm" len="sm"/>
            <a:tailEnd type="none" w="sm" len="sm"/>
          </a:ln>
        </p:spPr>
      </p:cxnSp>
      <p:sp>
        <p:nvSpPr>
          <p:cNvPr id="91" name="Google Shape;91;p1"/>
          <p:cNvSpPr/>
          <p:nvPr/>
        </p:nvSpPr>
        <p:spPr>
          <a:xfrm>
            <a:off x="-1" y="6312145"/>
            <a:ext cx="3078218" cy="545855"/>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1050"/>
              <a:buFont typeface="Arial"/>
              <a:buNone/>
            </a:pPr>
            <a:r>
              <a:rPr lang="ko-KR" sz="1050" b="1" i="0" u="none" strike="noStrike" cap="none">
                <a:solidFill>
                  <a:srgbClr val="3F3F3F"/>
                </a:solidFill>
                <a:latin typeface="Malgun Gothic"/>
                <a:ea typeface="Malgun Gothic"/>
                <a:cs typeface="Malgun Gothic"/>
                <a:sym typeface="Malgun Gothic"/>
              </a:rPr>
              <a:t>[3조: 건물주]</a:t>
            </a:r>
            <a:endParaRPr sz="1400" b="0" i="0" u="none" strike="noStrike" cap="none">
              <a:solidFill>
                <a:srgbClr val="000000"/>
              </a:solidFill>
              <a:latin typeface="Arial"/>
              <a:ea typeface="Arial"/>
              <a:cs typeface="Arial"/>
              <a:sym typeface="Arial"/>
            </a:endParaRPr>
          </a:p>
          <a:p>
            <a:pPr marL="0" marR="0" lvl="0" indent="0" algn="l" rtl="0">
              <a:lnSpc>
                <a:spcPct val="150000"/>
              </a:lnSpc>
              <a:spcBef>
                <a:spcPts val="0"/>
              </a:spcBef>
              <a:spcAft>
                <a:spcPts val="0"/>
              </a:spcAft>
              <a:buClr>
                <a:srgbClr val="000000"/>
              </a:buClr>
              <a:buSzPts val="1050"/>
              <a:buFont typeface="Arial"/>
              <a:buNone/>
            </a:pPr>
            <a:r>
              <a:rPr lang="ko-KR" sz="1050" b="1" i="0" u="none" strike="noStrike" cap="none">
                <a:solidFill>
                  <a:srgbClr val="3F3F3F"/>
                </a:solidFill>
                <a:latin typeface="Malgun Gothic"/>
                <a:ea typeface="Malgun Gothic"/>
                <a:cs typeface="Malgun Gothic"/>
                <a:sym typeface="Malgun Gothic"/>
              </a:rPr>
              <a:t>김주성, 이길연, 최동원, 최선재, 최연우, 황신엽</a:t>
            </a:r>
            <a:endParaRPr sz="600" b="1" i="0" u="none" strike="noStrike" cap="none">
              <a:solidFill>
                <a:srgbClr val="3F3F3F"/>
              </a:solidFill>
              <a:latin typeface="Malgun Gothic"/>
              <a:ea typeface="Malgun Gothic"/>
              <a:cs typeface="Malgun Gothic"/>
              <a:sym typeface="Malgun Gothic"/>
            </a:endParaRPr>
          </a:p>
        </p:txBody>
      </p:sp>
      <p:pic>
        <p:nvPicPr>
          <p:cNvPr id="92" name="Google Shape;92;p1"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30"/>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329" name="Google Shape;329;p30"/>
          <p:cNvGrpSpPr/>
          <p:nvPr/>
        </p:nvGrpSpPr>
        <p:grpSpPr>
          <a:xfrm>
            <a:off x="10027920" y="-3"/>
            <a:ext cx="2164081" cy="781115"/>
            <a:chOff x="9919316" y="4585314"/>
            <a:chExt cx="2272685" cy="1136343"/>
          </a:xfrm>
        </p:grpSpPr>
        <p:sp>
          <p:nvSpPr>
            <p:cNvPr id="330" name="Google Shape;330;p30"/>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331" name="Google Shape;331;p30"/>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332" name="Google Shape;332;p30"/>
          <p:cNvSpPr txBox="1"/>
          <p:nvPr/>
        </p:nvSpPr>
        <p:spPr>
          <a:xfrm>
            <a:off x="93305" y="867747"/>
            <a:ext cx="3694923"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프로젝트 수행 방향 </a:t>
            </a:r>
            <a:endParaRPr sz="1400" b="0" i="0" u="none" strike="noStrike" cap="none">
              <a:solidFill>
                <a:srgbClr val="000000"/>
              </a:solidFill>
              <a:latin typeface="Arial"/>
              <a:ea typeface="Arial"/>
              <a:cs typeface="Arial"/>
              <a:sym typeface="Arial"/>
            </a:endParaRPr>
          </a:p>
        </p:txBody>
      </p:sp>
      <p:sp>
        <p:nvSpPr>
          <p:cNvPr id="333" name="Google Shape;333;p30"/>
          <p:cNvSpPr/>
          <p:nvPr/>
        </p:nvSpPr>
        <p:spPr>
          <a:xfrm>
            <a:off x="382555" y="1674996"/>
            <a:ext cx="6480000" cy="1184988"/>
          </a:xfrm>
          <a:prstGeom prst="roundRect">
            <a:avLst>
              <a:gd name="adj" fmla="val 16667"/>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600"/>
              <a:buFont typeface="Arial"/>
              <a:buNone/>
            </a:pPr>
            <a:r>
              <a:rPr lang="ko-KR" sz="1600" b="0" i="0" u="none" strike="noStrike" cap="none">
                <a:solidFill>
                  <a:srgbClr val="1B328F"/>
                </a:solidFill>
                <a:latin typeface="Arial"/>
                <a:ea typeface="Arial"/>
                <a:cs typeface="Arial"/>
                <a:sym typeface="Arial"/>
              </a:rPr>
              <a:t>Regression Analysis, PCC, Prophet</a:t>
            </a:r>
            <a:endParaRPr sz="1600" b="0" i="0" u="none" strike="noStrike" cap="none">
              <a:solidFill>
                <a:srgbClr val="000000"/>
              </a:solidFill>
              <a:latin typeface="Arial"/>
              <a:ea typeface="Arial"/>
              <a:cs typeface="Arial"/>
              <a:sym typeface="Arial"/>
            </a:endParaRPr>
          </a:p>
          <a:p>
            <a:pPr marL="0" marR="0" lvl="0" indent="0" algn="ctr" rtl="0">
              <a:lnSpc>
                <a:spcPct val="150000"/>
              </a:lnSpc>
              <a:spcBef>
                <a:spcPts val="0"/>
              </a:spcBef>
              <a:spcAft>
                <a:spcPts val="0"/>
              </a:spcAft>
              <a:buClr>
                <a:srgbClr val="000000"/>
              </a:buClr>
              <a:buSzPts val="1050"/>
              <a:buFont typeface="Arial"/>
              <a:buNone/>
            </a:pPr>
            <a:r>
              <a:rPr lang="ko-KR" sz="1050" b="0" i="0" u="none" strike="noStrike" cap="none">
                <a:solidFill>
                  <a:srgbClr val="1B328F"/>
                </a:solidFill>
                <a:latin typeface="Arial"/>
                <a:ea typeface="Arial"/>
                <a:cs typeface="Arial"/>
                <a:sym typeface="Arial"/>
              </a:rPr>
              <a:t>(OLS, R-Squared, Correlation, Prediction)</a:t>
            </a:r>
            <a:endParaRPr sz="1200" b="0" i="0" u="none" strike="noStrike" cap="none">
              <a:solidFill>
                <a:srgbClr val="000000"/>
              </a:solidFill>
              <a:latin typeface="Arial"/>
              <a:ea typeface="Arial"/>
              <a:cs typeface="Arial"/>
              <a:sym typeface="Arial"/>
            </a:endParaRPr>
          </a:p>
        </p:txBody>
      </p:sp>
      <p:sp>
        <p:nvSpPr>
          <p:cNvPr id="334" name="Google Shape;334;p30"/>
          <p:cNvSpPr/>
          <p:nvPr/>
        </p:nvSpPr>
        <p:spPr>
          <a:xfrm>
            <a:off x="382555" y="1486687"/>
            <a:ext cx="6480000" cy="369333"/>
          </a:xfrm>
          <a:prstGeom prst="round2SameRect">
            <a:avLst>
              <a:gd name="adj1" fmla="val 16667"/>
              <a:gd name="adj2" fmla="val 0"/>
            </a:avLst>
          </a:prstGeom>
          <a:solidFill>
            <a:srgbClr val="1B328F"/>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ko-KR" sz="1800" b="1" i="0" u="none" strike="noStrike" cap="none">
                <a:solidFill>
                  <a:srgbClr val="FFFFFF"/>
                </a:solidFill>
                <a:latin typeface="Arial"/>
                <a:ea typeface="Arial"/>
                <a:cs typeface="Arial"/>
                <a:sym typeface="Arial"/>
              </a:rPr>
              <a:t>Statistical Analysis</a:t>
            </a:r>
            <a:endParaRPr sz="1800" b="1" i="0" u="none" strike="noStrike" cap="none">
              <a:solidFill>
                <a:srgbClr val="FFFFFF"/>
              </a:solidFill>
              <a:latin typeface="Arial"/>
              <a:ea typeface="Arial"/>
              <a:cs typeface="Arial"/>
              <a:sym typeface="Arial"/>
            </a:endParaRPr>
          </a:p>
        </p:txBody>
      </p:sp>
      <p:sp>
        <p:nvSpPr>
          <p:cNvPr id="335" name="Google Shape;335;p30"/>
          <p:cNvSpPr/>
          <p:nvPr/>
        </p:nvSpPr>
        <p:spPr>
          <a:xfrm>
            <a:off x="382555" y="3373226"/>
            <a:ext cx="6480000" cy="1184988"/>
          </a:xfrm>
          <a:prstGeom prst="roundRect">
            <a:avLst>
              <a:gd name="adj" fmla="val 16667"/>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600"/>
              <a:buFont typeface="Arial"/>
              <a:buNone/>
            </a:pPr>
            <a:r>
              <a:rPr lang="ko-KR" sz="1600" b="0" i="0" u="none" strike="noStrike" cap="none">
                <a:solidFill>
                  <a:srgbClr val="1B328F"/>
                </a:solidFill>
                <a:latin typeface="Arial"/>
                <a:ea typeface="Arial"/>
                <a:cs typeface="Arial"/>
                <a:sym typeface="Arial"/>
              </a:rPr>
              <a:t>Random Forests, LightGBM, XGBoost</a:t>
            </a:r>
            <a:endParaRPr sz="1600" b="0" i="0" u="none" strike="noStrike" cap="none">
              <a:solidFill>
                <a:srgbClr val="1B328F"/>
              </a:solidFill>
              <a:latin typeface="Arial"/>
              <a:ea typeface="Arial"/>
              <a:cs typeface="Arial"/>
              <a:sym typeface="Arial"/>
            </a:endParaRPr>
          </a:p>
          <a:p>
            <a:pPr marL="0" marR="0" lvl="0" indent="0" algn="ctr" rtl="0">
              <a:lnSpc>
                <a:spcPct val="150000"/>
              </a:lnSpc>
              <a:spcBef>
                <a:spcPts val="0"/>
              </a:spcBef>
              <a:spcAft>
                <a:spcPts val="0"/>
              </a:spcAft>
              <a:buClr>
                <a:srgbClr val="000000"/>
              </a:buClr>
              <a:buSzPts val="1050"/>
              <a:buFont typeface="Arial"/>
              <a:buNone/>
            </a:pPr>
            <a:r>
              <a:rPr lang="ko-KR" sz="1050" b="0" i="0" u="none" strike="noStrike" cap="none">
                <a:solidFill>
                  <a:srgbClr val="1B328F"/>
                </a:solidFill>
                <a:latin typeface="Arial"/>
                <a:ea typeface="Arial"/>
                <a:cs typeface="Arial"/>
                <a:sym typeface="Arial"/>
              </a:rPr>
              <a:t>(Ensemble Algorithms)</a:t>
            </a:r>
            <a:endParaRPr sz="1200" b="0" i="0" u="none" strike="noStrike" cap="none">
              <a:solidFill>
                <a:srgbClr val="000000"/>
              </a:solidFill>
              <a:latin typeface="Arial"/>
              <a:ea typeface="Arial"/>
              <a:cs typeface="Arial"/>
              <a:sym typeface="Arial"/>
            </a:endParaRPr>
          </a:p>
        </p:txBody>
      </p:sp>
      <p:sp>
        <p:nvSpPr>
          <p:cNvPr id="336" name="Google Shape;336;p30"/>
          <p:cNvSpPr/>
          <p:nvPr/>
        </p:nvSpPr>
        <p:spPr>
          <a:xfrm>
            <a:off x="382555" y="3157811"/>
            <a:ext cx="6480000" cy="369333"/>
          </a:xfrm>
          <a:prstGeom prst="round2SameRect">
            <a:avLst>
              <a:gd name="adj1" fmla="val 16667"/>
              <a:gd name="adj2" fmla="val 0"/>
            </a:avLst>
          </a:prstGeom>
          <a:solidFill>
            <a:srgbClr val="1B328F"/>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ko-KR" sz="1800" b="1" i="0" u="none" strike="noStrike" cap="none">
                <a:solidFill>
                  <a:srgbClr val="FFFFFF"/>
                </a:solidFill>
                <a:latin typeface="Arial"/>
                <a:ea typeface="Arial"/>
                <a:cs typeface="Arial"/>
                <a:sym typeface="Arial"/>
              </a:rPr>
              <a:t>ML</a:t>
            </a:r>
            <a:endParaRPr sz="1800" b="1" i="0" u="none" strike="noStrike" cap="none">
              <a:solidFill>
                <a:srgbClr val="FFFFFF"/>
              </a:solidFill>
              <a:latin typeface="Arial"/>
              <a:ea typeface="Arial"/>
              <a:cs typeface="Arial"/>
              <a:sym typeface="Arial"/>
            </a:endParaRPr>
          </a:p>
        </p:txBody>
      </p:sp>
      <p:sp>
        <p:nvSpPr>
          <p:cNvPr id="337" name="Google Shape;337;p30"/>
          <p:cNvSpPr/>
          <p:nvPr/>
        </p:nvSpPr>
        <p:spPr>
          <a:xfrm>
            <a:off x="393065" y="5121808"/>
            <a:ext cx="6480000" cy="1184988"/>
          </a:xfrm>
          <a:prstGeom prst="roundRect">
            <a:avLst>
              <a:gd name="adj" fmla="val 16667"/>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800"/>
              <a:buFont typeface="Arial"/>
              <a:buNone/>
            </a:pPr>
            <a:r>
              <a:rPr lang="ko-KR" sz="1800" b="0" i="0" u="none" strike="noStrike" cap="none">
                <a:solidFill>
                  <a:srgbClr val="1B328F"/>
                </a:solidFill>
                <a:latin typeface="Arial"/>
                <a:ea typeface="Arial"/>
                <a:cs typeface="Arial"/>
                <a:sym typeface="Arial"/>
              </a:rPr>
              <a:t>ANN, LSTM</a:t>
            </a:r>
            <a:endParaRPr sz="1800" b="0" i="0" u="none" strike="noStrike" cap="none">
              <a:solidFill>
                <a:srgbClr val="000000"/>
              </a:solidFill>
              <a:latin typeface="Arial"/>
              <a:ea typeface="Arial"/>
              <a:cs typeface="Arial"/>
              <a:sym typeface="Arial"/>
            </a:endParaRPr>
          </a:p>
          <a:p>
            <a:pPr marL="0" marR="0" lvl="0" indent="0" algn="ctr" rtl="0">
              <a:lnSpc>
                <a:spcPct val="150000"/>
              </a:lnSpc>
              <a:spcBef>
                <a:spcPts val="0"/>
              </a:spcBef>
              <a:spcAft>
                <a:spcPts val="0"/>
              </a:spcAft>
              <a:buClr>
                <a:srgbClr val="000000"/>
              </a:buClr>
              <a:buSzPts val="1050"/>
              <a:buFont typeface="Arial"/>
              <a:buNone/>
            </a:pPr>
            <a:r>
              <a:rPr lang="ko-KR" sz="1050" b="0" i="0" u="none" strike="noStrike" cap="none">
                <a:solidFill>
                  <a:srgbClr val="1B328F"/>
                </a:solidFill>
                <a:latin typeface="Arial"/>
                <a:ea typeface="Arial"/>
                <a:cs typeface="Arial"/>
                <a:sym typeface="Arial"/>
              </a:rPr>
              <a:t>(Neural Network Architectures)</a:t>
            </a:r>
            <a:endParaRPr sz="1050" b="0" i="0" u="none" strike="noStrike" cap="none">
              <a:solidFill>
                <a:srgbClr val="000000"/>
              </a:solidFill>
              <a:latin typeface="Arial"/>
              <a:ea typeface="Arial"/>
              <a:cs typeface="Arial"/>
              <a:sym typeface="Arial"/>
            </a:endParaRPr>
          </a:p>
        </p:txBody>
      </p:sp>
      <p:sp>
        <p:nvSpPr>
          <p:cNvPr id="338" name="Google Shape;338;p30"/>
          <p:cNvSpPr/>
          <p:nvPr/>
        </p:nvSpPr>
        <p:spPr>
          <a:xfrm>
            <a:off x="393065" y="4937142"/>
            <a:ext cx="6480000" cy="369333"/>
          </a:xfrm>
          <a:prstGeom prst="round2SameRect">
            <a:avLst>
              <a:gd name="adj1" fmla="val 16667"/>
              <a:gd name="adj2" fmla="val 0"/>
            </a:avLst>
          </a:prstGeom>
          <a:solidFill>
            <a:srgbClr val="1B328F"/>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ko-KR" sz="1800" b="1" i="0" u="none" strike="noStrike" cap="none">
                <a:solidFill>
                  <a:srgbClr val="FFFFFF"/>
                </a:solidFill>
                <a:latin typeface="Arial"/>
                <a:ea typeface="Arial"/>
                <a:cs typeface="Arial"/>
                <a:sym typeface="Arial"/>
              </a:rPr>
              <a:t>DL</a:t>
            </a:r>
            <a:endParaRPr sz="1800" b="1" i="0" u="none" strike="noStrike" cap="none">
              <a:solidFill>
                <a:srgbClr val="FFFFFF"/>
              </a:solidFill>
              <a:latin typeface="Arial"/>
              <a:ea typeface="Arial"/>
              <a:cs typeface="Arial"/>
              <a:sym typeface="Arial"/>
            </a:endParaRPr>
          </a:p>
        </p:txBody>
      </p:sp>
      <p:sp>
        <p:nvSpPr>
          <p:cNvPr id="339" name="Google Shape;339;p30"/>
          <p:cNvSpPr txBox="1"/>
          <p:nvPr/>
        </p:nvSpPr>
        <p:spPr>
          <a:xfrm>
            <a:off x="8162563" y="3207190"/>
            <a:ext cx="3730713" cy="120032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600"/>
              <a:buFont typeface="Arial"/>
              <a:buNone/>
            </a:pPr>
            <a:r>
              <a:rPr lang="ko-KR" sz="3600" b="1" i="0" u="none" strike="noStrike" cap="none">
                <a:solidFill>
                  <a:srgbClr val="1B328F"/>
                </a:solidFill>
                <a:latin typeface="Malgun Gothic"/>
                <a:ea typeface="Malgun Gothic"/>
                <a:cs typeface="Malgun Gothic"/>
                <a:sym typeface="Malgun Gothic"/>
              </a:rPr>
              <a:t>부동산 전세가격</a:t>
            </a:r>
            <a:endParaRPr sz="3600" b="1" i="0" u="none" strike="noStrike" cap="none">
              <a:solidFill>
                <a:srgbClr val="1B328F"/>
              </a:solidFill>
              <a:latin typeface="Malgun Gothic"/>
              <a:ea typeface="Malgun Gothic"/>
              <a:cs typeface="Malgun Gothic"/>
              <a:sym typeface="Malgun Gothic"/>
            </a:endParaRPr>
          </a:p>
          <a:p>
            <a:pPr marL="0" marR="0" lvl="0" indent="0" algn="ctr" rtl="0">
              <a:lnSpc>
                <a:spcPct val="100000"/>
              </a:lnSpc>
              <a:spcBef>
                <a:spcPts val="0"/>
              </a:spcBef>
              <a:spcAft>
                <a:spcPts val="0"/>
              </a:spcAft>
              <a:buClr>
                <a:srgbClr val="000000"/>
              </a:buClr>
              <a:buSzPts val="3600"/>
              <a:buFont typeface="Arial"/>
              <a:buNone/>
            </a:pPr>
            <a:r>
              <a:rPr lang="ko-KR" sz="3600" b="1" i="0" u="none" strike="noStrike" cap="none">
                <a:solidFill>
                  <a:srgbClr val="1B328F"/>
                </a:solidFill>
                <a:latin typeface="Malgun Gothic"/>
                <a:ea typeface="Malgun Gothic"/>
                <a:cs typeface="Malgun Gothic"/>
                <a:sym typeface="Malgun Gothic"/>
              </a:rPr>
              <a:t>예측 · 분석</a:t>
            </a:r>
            <a:endParaRPr sz="1400" b="0" i="0" u="none" strike="noStrike" cap="none">
              <a:solidFill>
                <a:srgbClr val="000000"/>
              </a:solidFill>
              <a:latin typeface="Arial"/>
              <a:ea typeface="Arial"/>
              <a:cs typeface="Arial"/>
              <a:sym typeface="Arial"/>
            </a:endParaRPr>
          </a:p>
        </p:txBody>
      </p:sp>
      <p:pic>
        <p:nvPicPr>
          <p:cNvPr id="340" name="Google Shape;340;p30"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
        <p:nvSpPr>
          <p:cNvPr id="341" name="Google Shape;341;p30"/>
          <p:cNvSpPr/>
          <p:nvPr/>
        </p:nvSpPr>
        <p:spPr>
          <a:xfrm>
            <a:off x="7252360" y="3617596"/>
            <a:ext cx="910203" cy="379515"/>
          </a:xfrm>
          <a:prstGeom prst="rightArrow">
            <a:avLst>
              <a:gd name="adj1" fmla="val 50000"/>
              <a:gd name="adj2" fmla="val 50000"/>
            </a:avLst>
          </a:prstGeom>
          <a:solidFill>
            <a:srgbClr val="1B328F"/>
          </a:solidFill>
          <a:ln w="9525" cap="sq" cmpd="sng">
            <a:solidFill>
              <a:srgbClr val="1C3052"/>
            </a:solidFill>
            <a:prstDash val="solid"/>
            <a:bevel/>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31"/>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347" name="Google Shape;347;p31"/>
          <p:cNvGrpSpPr/>
          <p:nvPr/>
        </p:nvGrpSpPr>
        <p:grpSpPr>
          <a:xfrm>
            <a:off x="10027920" y="-3"/>
            <a:ext cx="2164081" cy="781115"/>
            <a:chOff x="9919316" y="4585314"/>
            <a:chExt cx="2272685" cy="1136343"/>
          </a:xfrm>
        </p:grpSpPr>
        <p:sp>
          <p:nvSpPr>
            <p:cNvPr id="348" name="Google Shape;348;p31"/>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349" name="Google Shape;349;p31"/>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350" name="Google Shape;350;p31"/>
          <p:cNvSpPr txBox="1"/>
          <p:nvPr/>
        </p:nvSpPr>
        <p:spPr>
          <a:xfrm>
            <a:off x="93306" y="867747"/>
            <a:ext cx="3591958"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chemeClr val="dk1"/>
                </a:solidFill>
                <a:latin typeface="Malgun Gothic"/>
                <a:ea typeface="Malgun Gothic"/>
                <a:cs typeface="Malgun Gothic"/>
                <a:sym typeface="Malgun Gothic"/>
              </a:rPr>
              <a:t>프로젝트 수행 방향 – 변수 설정</a:t>
            </a:r>
            <a:endParaRPr sz="1400" b="0" i="0" u="none" strike="noStrike" cap="none">
              <a:solidFill>
                <a:srgbClr val="000000"/>
              </a:solidFill>
              <a:latin typeface="Arial"/>
              <a:ea typeface="Arial"/>
              <a:cs typeface="Arial"/>
              <a:sym typeface="Arial"/>
            </a:endParaRPr>
          </a:p>
        </p:txBody>
      </p:sp>
      <p:sp>
        <p:nvSpPr>
          <p:cNvPr id="351" name="Google Shape;351;p31"/>
          <p:cNvSpPr/>
          <p:nvPr/>
        </p:nvSpPr>
        <p:spPr>
          <a:xfrm>
            <a:off x="3372257" y="3420916"/>
            <a:ext cx="511973" cy="511973"/>
          </a:xfrm>
          <a:prstGeom prst="mathPlus">
            <a:avLst>
              <a:gd name="adj1" fmla="val 23520"/>
            </a:avLst>
          </a:prstGeom>
          <a:solidFill>
            <a:srgbClr val="1B328F"/>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Malgun Gothic"/>
              <a:ea typeface="Malgun Gothic"/>
              <a:cs typeface="Malgun Gothic"/>
              <a:sym typeface="Malgun Gothic"/>
            </a:endParaRPr>
          </a:p>
        </p:txBody>
      </p:sp>
      <p:sp>
        <p:nvSpPr>
          <p:cNvPr id="352" name="Google Shape;352;p31" descr="Logo"/>
          <p:cNvSpPr/>
          <p:nvPr/>
        </p:nvSpPr>
        <p:spPr>
          <a:xfrm>
            <a:off x="2686168" y="3304170"/>
            <a:ext cx="5532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Malgun Gothic"/>
              <a:ea typeface="Malgun Gothic"/>
              <a:cs typeface="Malgun Gothic"/>
              <a:sym typeface="Malgun Gothic"/>
            </a:endParaRPr>
          </a:p>
        </p:txBody>
      </p:sp>
      <p:sp>
        <p:nvSpPr>
          <p:cNvPr id="353" name="Google Shape;353;p31"/>
          <p:cNvSpPr/>
          <p:nvPr/>
        </p:nvSpPr>
        <p:spPr>
          <a:xfrm>
            <a:off x="691283" y="1702566"/>
            <a:ext cx="2059266" cy="4662888"/>
          </a:xfrm>
          <a:prstGeom prst="roundRect">
            <a:avLst>
              <a:gd name="adj" fmla="val 16667"/>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100"/>
              <a:buFont typeface="Arial"/>
              <a:buNone/>
            </a:pPr>
            <a:endParaRPr sz="1100" b="0" i="0" u="none" strike="noStrike" cap="none">
              <a:solidFill>
                <a:srgbClr val="1B328F"/>
              </a:solidFill>
              <a:latin typeface="Malgun Gothic"/>
              <a:ea typeface="Malgun Gothic"/>
              <a:cs typeface="Malgun Gothic"/>
              <a:sym typeface="Malgun Gothic"/>
            </a:endParaRPr>
          </a:p>
        </p:txBody>
      </p:sp>
      <p:sp>
        <p:nvSpPr>
          <p:cNvPr id="354" name="Google Shape;354;p31"/>
          <p:cNvSpPr/>
          <p:nvPr/>
        </p:nvSpPr>
        <p:spPr>
          <a:xfrm>
            <a:off x="691283" y="1627475"/>
            <a:ext cx="2059266" cy="379515"/>
          </a:xfrm>
          <a:prstGeom prst="round2SameRect">
            <a:avLst>
              <a:gd name="adj1" fmla="val 16667"/>
              <a:gd name="adj2" fmla="val 0"/>
            </a:avLst>
          </a:prstGeom>
          <a:solidFill>
            <a:srgbClr val="1B328F"/>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ko-KR" sz="1600" b="1" i="0" u="none" strike="noStrike" cap="none">
                <a:solidFill>
                  <a:srgbClr val="FFFFFF"/>
                </a:solidFill>
                <a:latin typeface="Arial"/>
                <a:ea typeface="Arial"/>
                <a:cs typeface="Arial"/>
                <a:sym typeface="Arial"/>
              </a:rPr>
              <a:t>기본변수</a:t>
            </a:r>
            <a:endParaRPr sz="1400" b="0" i="0" u="none" strike="noStrike" cap="none">
              <a:solidFill>
                <a:srgbClr val="000000"/>
              </a:solidFill>
              <a:latin typeface="Arial"/>
              <a:ea typeface="Arial"/>
              <a:cs typeface="Arial"/>
              <a:sym typeface="Arial"/>
            </a:endParaRPr>
          </a:p>
        </p:txBody>
      </p:sp>
      <p:sp>
        <p:nvSpPr>
          <p:cNvPr id="355" name="Google Shape;355;p31"/>
          <p:cNvSpPr/>
          <p:nvPr/>
        </p:nvSpPr>
        <p:spPr>
          <a:xfrm>
            <a:off x="853710" y="2310110"/>
            <a:ext cx="1748504" cy="466712"/>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1B328F"/>
                </a:solidFill>
                <a:latin typeface="Malgun Gothic"/>
                <a:ea typeface="Malgun Gothic"/>
                <a:cs typeface="Malgun Gothic"/>
                <a:sym typeface="Malgun Gothic"/>
              </a:rPr>
              <a:t>학교</a:t>
            </a:r>
            <a:endParaRPr sz="1400" b="1" i="0" u="none" strike="noStrike" cap="none">
              <a:solidFill>
                <a:srgbClr val="1B328F"/>
              </a:solidFill>
              <a:latin typeface="Malgun Gothic"/>
              <a:ea typeface="Malgun Gothic"/>
              <a:cs typeface="Malgun Gothic"/>
              <a:sym typeface="Malgun Gothic"/>
            </a:endParaRPr>
          </a:p>
        </p:txBody>
      </p:sp>
      <p:sp>
        <p:nvSpPr>
          <p:cNvPr id="356" name="Google Shape;356;p31"/>
          <p:cNvSpPr/>
          <p:nvPr/>
        </p:nvSpPr>
        <p:spPr>
          <a:xfrm>
            <a:off x="853710" y="2954204"/>
            <a:ext cx="1748504" cy="466712"/>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1B328F"/>
                </a:solidFill>
                <a:latin typeface="Malgun Gothic"/>
                <a:ea typeface="Malgun Gothic"/>
                <a:cs typeface="Malgun Gothic"/>
                <a:sym typeface="Malgun Gothic"/>
              </a:rPr>
              <a:t>지하철</a:t>
            </a:r>
            <a:endParaRPr/>
          </a:p>
        </p:txBody>
      </p:sp>
      <p:sp>
        <p:nvSpPr>
          <p:cNvPr id="357" name="Google Shape;357;p31"/>
          <p:cNvSpPr/>
          <p:nvPr/>
        </p:nvSpPr>
        <p:spPr>
          <a:xfrm>
            <a:off x="853710" y="3609855"/>
            <a:ext cx="1748504" cy="466712"/>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1B328F"/>
                </a:solidFill>
                <a:latin typeface="Malgun Gothic"/>
                <a:ea typeface="Malgun Gothic"/>
                <a:cs typeface="Malgun Gothic"/>
                <a:sym typeface="Malgun Gothic"/>
              </a:rPr>
              <a:t>전세 면적</a:t>
            </a:r>
            <a:endParaRPr/>
          </a:p>
        </p:txBody>
      </p:sp>
      <p:sp>
        <p:nvSpPr>
          <p:cNvPr id="358" name="Google Shape;358;p31"/>
          <p:cNvSpPr/>
          <p:nvPr/>
        </p:nvSpPr>
        <p:spPr>
          <a:xfrm>
            <a:off x="846660" y="4277568"/>
            <a:ext cx="1748504" cy="466712"/>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1B328F"/>
                </a:solidFill>
                <a:latin typeface="Malgun Gothic"/>
                <a:ea typeface="Malgun Gothic"/>
                <a:cs typeface="Malgun Gothic"/>
                <a:sym typeface="Malgun Gothic"/>
              </a:rPr>
              <a:t>인구수</a:t>
            </a:r>
            <a:endParaRPr sz="1400" b="1" i="0" u="none" strike="noStrike" cap="none">
              <a:solidFill>
                <a:srgbClr val="1B328F"/>
              </a:solidFill>
              <a:latin typeface="Malgun Gothic"/>
              <a:ea typeface="Malgun Gothic"/>
              <a:cs typeface="Malgun Gothic"/>
              <a:sym typeface="Malgun Gothic"/>
            </a:endParaRPr>
          </a:p>
        </p:txBody>
      </p:sp>
      <p:sp>
        <p:nvSpPr>
          <p:cNvPr id="359" name="Google Shape;359;p31"/>
          <p:cNvSpPr/>
          <p:nvPr/>
        </p:nvSpPr>
        <p:spPr>
          <a:xfrm>
            <a:off x="846660" y="4943347"/>
            <a:ext cx="1748504" cy="466712"/>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1B328F"/>
                </a:solidFill>
                <a:latin typeface="Malgun Gothic"/>
                <a:ea typeface="Malgun Gothic"/>
                <a:cs typeface="Malgun Gothic"/>
                <a:sym typeface="Malgun Gothic"/>
              </a:rPr>
              <a:t>전세수급동향</a:t>
            </a:r>
            <a:endParaRPr/>
          </a:p>
        </p:txBody>
      </p:sp>
      <p:sp>
        <p:nvSpPr>
          <p:cNvPr id="360" name="Google Shape;360;p31"/>
          <p:cNvSpPr/>
          <p:nvPr/>
        </p:nvSpPr>
        <p:spPr>
          <a:xfrm rot="-10132013">
            <a:off x="1698053" y="5664045"/>
            <a:ext cx="45719" cy="45719"/>
          </a:xfrm>
          <a:prstGeom prst="ellipse">
            <a:avLst/>
          </a:prstGeom>
          <a:solidFill>
            <a:schemeClr val="accent1"/>
          </a:solidFill>
          <a:ln w="25400" cap="flat" cmpd="sng">
            <a:solidFill>
              <a:srgbClr val="1C305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61" name="Google Shape;361;p31"/>
          <p:cNvSpPr/>
          <p:nvPr/>
        </p:nvSpPr>
        <p:spPr>
          <a:xfrm rot="-10132013">
            <a:off x="1698055" y="5916799"/>
            <a:ext cx="45719" cy="45719"/>
          </a:xfrm>
          <a:prstGeom prst="ellipse">
            <a:avLst/>
          </a:prstGeom>
          <a:solidFill>
            <a:schemeClr val="accent1"/>
          </a:solidFill>
          <a:ln w="25400" cap="flat" cmpd="sng">
            <a:solidFill>
              <a:srgbClr val="1C305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62" name="Google Shape;362;p31"/>
          <p:cNvSpPr/>
          <p:nvPr/>
        </p:nvSpPr>
        <p:spPr>
          <a:xfrm rot="-10132013">
            <a:off x="1698054" y="6138369"/>
            <a:ext cx="45719" cy="45719"/>
          </a:xfrm>
          <a:prstGeom prst="ellipse">
            <a:avLst/>
          </a:prstGeom>
          <a:solidFill>
            <a:schemeClr val="accent1"/>
          </a:solidFill>
          <a:ln w="25400" cap="flat" cmpd="sng">
            <a:solidFill>
              <a:srgbClr val="1C305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63" name="Google Shape;363;p31" descr="Logo"/>
          <p:cNvSpPr/>
          <p:nvPr/>
        </p:nvSpPr>
        <p:spPr>
          <a:xfrm>
            <a:off x="6500824" y="3304170"/>
            <a:ext cx="5532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Malgun Gothic"/>
              <a:ea typeface="Malgun Gothic"/>
              <a:cs typeface="Malgun Gothic"/>
              <a:sym typeface="Malgun Gothic"/>
            </a:endParaRPr>
          </a:p>
        </p:txBody>
      </p:sp>
      <p:sp>
        <p:nvSpPr>
          <p:cNvPr id="364" name="Google Shape;364;p31"/>
          <p:cNvSpPr/>
          <p:nvPr/>
        </p:nvSpPr>
        <p:spPr>
          <a:xfrm>
            <a:off x="4505939" y="1702566"/>
            <a:ext cx="2059266" cy="4662888"/>
          </a:xfrm>
          <a:prstGeom prst="roundRect">
            <a:avLst>
              <a:gd name="adj" fmla="val 16667"/>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100"/>
              <a:buFont typeface="Arial"/>
              <a:buNone/>
            </a:pPr>
            <a:endParaRPr sz="1100" b="0" i="0" u="none" strike="noStrike" cap="none">
              <a:solidFill>
                <a:srgbClr val="1B328F"/>
              </a:solidFill>
              <a:latin typeface="Malgun Gothic"/>
              <a:ea typeface="Malgun Gothic"/>
              <a:cs typeface="Malgun Gothic"/>
              <a:sym typeface="Malgun Gothic"/>
            </a:endParaRPr>
          </a:p>
        </p:txBody>
      </p:sp>
      <p:sp>
        <p:nvSpPr>
          <p:cNvPr id="365" name="Google Shape;365;p31"/>
          <p:cNvSpPr/>
          <p:nvPr/>
        </p:nvSpPr>
        <p:spPr>
          <a:xfrm>
            <a:off x="4505939" y="1627475"/>
            <a:ext cx="2059266" cy="379515"/>
          </a:xfrm>
          <a:prstGeom prst="round2SameRect">
            <a:avLst>
              <a:gd name="adj1" fmla="val 16667"/>
              <a:gd name="adj2" fmla="val 0"/>
            </a:avLst>
          </a:prstGeom>
          <a:solidFill>
            <a:srgbClr val="1B328F"/>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ko-KR" sz="1600" b="1" i="0" u="none" strike="noStrike" cap="none">
                <a:solidFill>
                  <a:srgbClr val="FFFFFF"/>
                </a:solidFill>
                <a:latin typeface="Arial"/>
                <a:ea typeface="Arial"/>
                <a:cs typeface="Arial"/>
                <a:sym typeface="Arial"/>
              </a:rPr>
              <a:t>파생변수</a:t>
            </a:r>
            <a:endParaRPr sz="1400" b="0" i="0" u="none" strike="noStrike" cap="none">
              <a:solidFill>
                <a:srgbClr val="000000"/>
              </a:solidFill>
              <a:latin typeface="Arial"/>
              <a:ea typeface="Arial"/>
              <a:cs typeface="Arial"/>
              <a:sym typeface="Arial"/>
            </a:endParaRPr>
          </a:p>
        </p:txBody>
      </p:sp>
      <p:sp>
        <p:nvSpPr>
          <p:cNvPr id="366" name="Google Shape;366;p31"/>
          <p:cNvSpPr/>
          <p:nvPr/>
        </p:nvSpPr>
        <p:spPr>
          <a:xfrm>
            <a:off x="4661316" y="2214807"/>
            <a:ext cx="1748504" cy="836126"/>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1B328F"/>
                </a:solidFill>
                <a:latin typeface="Malgun Gothic"/>
                <a:ea typeface="Malgun Gothic"/>
                <a:cs typeface="Malgun Gothic"/>
                <a:sym typeface="Malgun Gothic"/>
              </a:rPr>
              <a:t>경기종합지수</a:t>
            </a:r>
            <a:endParaRPr sz="14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100"/>
              <a:buFont typeface="Arial"/>
              <a:buNone/>
            </a:pPr>
            <a:r>
              <a:rPr lang="ko-KR" sz="1100" b="1" i="0" u="none" strike="noStrike" cap="none">
                <a:solidFill>
                  <a:srgbClr val="1B328F"/>
                </a:solidFill>
                <a:latin typeface="Malgun Gothic"/>
                <a:ea typeface="Malgun Gothic"/>
                <a:cs typeface="Malgun Gothic"/>
                <a:sym typeface="Malgun Gothic"/>
              </a:rPr>
              <a:t>(물가, 금리, 취업률 등)</a:t>
            </a:r>
            <a:endParaRPr/>
          </a:p>
        </p:txBody>
      </p:sp>
      <p:sp>
        <p:nvSpPr>
          <p:cNvPr id="367" name="Google Shape;367;p31"/>
          <p:cNvSpPr/>
          <p:nvPr/>
        </p:nvSpPr>
        <p:spPr>
          <a:xfrm rot="-10132013">
            <a:off x="5512709" y="5664045"/>
            <a:ext cx="45719" cy="45719"/>
          </a:xfrm>
          <a:prstGeom prst="ellipse">
            <a:avLst/>
          </a:prstGeom>
          <a:solidFill>
            <a:schemeClr val="accent1"/>
          </a:solidFill>
          <a:ln w="25400" cap="flat" cmpd="sng">
            <a:solidFill>
              <a:srgbClr val="1C305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68" name="Google Shape;368;p31"/>
          <p:cNvSpPr/>
          <p:nvPr/>
        </p:nvSpPr>
        <p:spPr>
          <a:xfrm rot="-10132013">
            <a:off x="5512711" y="5916799"/>
            <a:ext cx="45719" cy="45719"/>
          </a:xfrm>
          <a:prstGeom prst="ellipse">
            <a:avLst/>
          </a:prstGeom>
          <a:solidFill>
            <a:schemeClr val="accent1"/>
          </a:solidFill>
          <a:ln w="25400" cap="flat" cmpd="sng">
            <a:solidFill>
              <a:srgbClr val="1C305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69" name="Google Shape;369;p31"/>
          <p:cNvSpPr/>
          <p:nvPr/>
        </p:nvSpPr>
        <p:spPr>
          <a:xfrm rot="-10132013">
            <a:off x="5512710" y="6138369"/>
            <a:ext cx="45719" cy="45719"/>
          </a:xfrm>
          <a:prstGeom prst="ellipse">
            <a:avLst/>
          </a:prstGeom>
          <a:solidFill>
            <a:schemeClr val="accent1"/>
          </a:solidFill>
          <a:ln w="25400" cap="flat" cmpd="sng">
            <a:solidFill>
              <a:srgbClr val="1C305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70" name="Google Shape;370;p31"/>
          <p:cNvSpPr/>
          <p:nvPr/>
        </p:nvSpPr>
        <p:spPr>
          <a:xfrm>
            <a:off x="4661316" y="3357945"/>
            <a:ext cx="1748504" cy="836126"/>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1B328F"/>
                </a:solidFill>
                <a:latin typeface="Malgun Gothic"/>
                <a:ea typeface="Malgun Gothic"/>
                <a:cs typeface="Malgun Gothic"/>
                <a:sym typeface="Malgun Gothic"/>
              </a:rPr>
              <a:t>범죄율</a:t>
            </a:r>
            <a:endParaRPr sz="14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100"/>
              <a:buFont typeface="Arial"/>
              <a:buNone/>
            </a:pPr>
            <a:r>
              <a:rPr lang="ko-KR" sz="1100" b="1" i="0" u="none" strike="noStrike" cap="none">
                <a:solidFill>
                  <a:srgbClr val="1B328F"/>
                </a:solidFill>
                <a:latin typeface="Malgun Gothic"/>
                <a:ea typeface="Malgun Gothic"/>
                <a:cs typeface="Malgun Gothic"/>
                <a:sym typeface="Malgun Gothic"/>
              </a:rPr>
              <a:t>(인구수/발생합계)*100</a:t>
            </a:r>
            <a:endParaRPr/>
          </a:p>
        </p:txBody>
      </p:sp>
      <p:sp>
        <p:nvSpPr>
          <p:cNvPr id="371" name="Google Shape;371;p31"/>
          <p:cNvSpPr/>
          <p:nvPr/>
        </p:nvSpPr>
        <p:spPr>
          <a:xfrm>
            <a:off x="4661316" y="4501083"/>
            <a:ext cx="1748504" cy="836126"/>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1B328F"/>
                </a:solidFill>
                <a:latin typeface="Malgun Gothic"/>
                <a:ea typeface="Malgun Gothic"/>
                <a:cs typeface="Malgun Gothic"/>
                <a:sym typeface="Malgun Gothic"/>
              </a:rPr>
              <a:t>건물연수</a:t>
            </a:r>
            <a:endParaRPr sz="14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100"/>
              <a:buFont typeface="Arial"/>
              <a:buNone/>
            </a:pPr>
            <a:r>
              <a:rPr lang="ko-KR" sz="1100" b="1" i="0" u="none" strike="noStrike" cap="none">
                <a:solidFill>
                  <a:srgbClr val="1B328F"/>
                </a:solidFill>
                <a:latin typeface="Malgun Gothic"/>
                <a:ea typeface="Malgun Gothic"/>
                <a:cs typeface="Malgun Gothic"/>
                <a:sym typeface="Malgun Gothic"/>
              </a:rPr>
              <a:t>계약년도 - 건축년도</a:t>
            </a:r>
            <a:endParaRPr sz="1100" b="1" i="0" u="none" strike="noStrike" cap="none">
              <a:solidFill>
                <a:srgbClr val="1B328F"/>
              </a:solidFill>
              <a:latin typeface="Malgun Gothic"/>
              <a:ea typeface="Malgun Gothic"/>
              <a:cs typeface="Malgun Gothic"/>
              <a:sym typeface="Malgun Gothic"/>
            </a:endParaRPr>
          </a:p>
        </p:txBody>
      </p:sp>
      <p:sp>
        <p:nvSpPr>
          <p:cNvPr id="372" name="Google Shape;372;p31"/>
          <p:cNvSpPr/>
          <p:nvPr/>
        </p:nvSpPr>
        <p:spPr>
          <a:xfrm>
            <a:off x="7186914" y="3487144"/>
            <a:ext cx="910203" cy="379515"/>
          </a:xfrm>
          <a:prstGeom prst="rightArrow">
            <a:avLst>
              <a:gd name="adj1" fmla="val 50000"/>
              <a:gd name="adj2" fmla="val 50000"/>
            </a:avLst>
          </a:prstGeom>
          <a:solidFill>
            <a:srgbClr val="1B328F"/>
          </a:solidFill>
          <a:ln w="9525" cap="sq" cmpd="sng">
            <a:solidFill>
              <a:srgbClr val="1C3052"/>
            </a:solidFill>
            <a:prstDash val="solid"/>
            <a:bevel/>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373" name="Google Shape;373;p31"/>
          <p:cNvSpPr txBox="1"/>
          <p:nvPr/>
        </p:nvSpPr>
        <p:spPr>
          <a:xfrm>
            <a:off x="8506037" y="3357945"/>
            <a:ext cx="3441700" cy="65944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600"/>
              <a:buFont typeface="Arial"/>
              <a:buNone/>
            </a:pPr>
            <a:r>
              <a:rPr lang="ko-KR" sz="3600" b="1" i="0" u="none" strike="noStrike" cap="none">
                <a:solidFill>
                  <a:srgbClr val="1B328F"/>
                </a:solidFill>
                <a:latin typeface="Malgun Gothic"/>
                <a:ea typeface="Malgun Gothic"/>
                <a:cs typeface="Malgun Gothic"/>
                <a:sym typeface="Malgun Gothic"/>
              </a:rPr>
              <a:t>데이터 전처리</a:t>
            </a:r>
            <a:endParaRPr sz="1400" b="0" i="0" u="none" strike="noStrike" cap="none">
              <a:solidFill>
                <a:srgbClr val="000000"/>
              </a:solidFill>
              <a:latin typeface="Arial"/>
              <a:ea typeface="Arial"/>
              <a:cs typeface="Arial"/>
              <a:sym typeface="Arial"/>
            </a:endParaRPr>
          </a:p>
        </p:txBody>
      </p:sp>
      <p:pic>
        <p:nvPicPr>
          <p:cNvPr id="374" name="Google Shape;374;p31"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10"/>
          <p:cNvSpPr/>
          <p:nvPr/>
        </p:nvSpPr>
        <p:spPr>
          <a:xfrm>
            <a:off x="7251004" y="5328239"/>
            <a:ext cx="4180114" cy="1107955"/>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400"/>
              <a:buFont typeface="Arial"/>
              <a:buNone/>
            </a:pPr>
            <a:endParaRPr sz="1400" b="1" i="0" u="none" strike="noStrike" cap="none">
              <a:solidFill>
                <a:srgbClr val="1B328F"/>
              </a:solidFill>
              <a:latin typeface="Malgun Gothic"/>
              <a:ea typeface="Malgun Gothic"/>
              <a:cs typeface="Malgun Gothic"/>
              <a:sym typeface="Malgun Gothic"/>
            </a:endParaRPr>
          </a:p>
        </p:txBody>
      </p:sp>
      <p:sp>
        <p:nvSpPr>
          <p:cNvPr id="380" name="Google Shape;380;p10"/>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381" name="Google Shape;381;p10"/>
          <p:cNvGrpSpPr/>
          <p:nvPr/>
        </p:nvGrpSpPr>
        <p:grpSpPr>
          <a:xfrm>
            <a:off x="10027920" y="-3"/>
            <a:ext cx="2164081" cy="781115"/>
            <a:chOff x="9919316" y="4585314"/>
            <a:chExt cx="2272685" cy="1136343"/>
          </a:xfrm>
        </p:grpSpPr>
        <p:sp>
          <p:nvSpPr>
            <p:cNvPr id="382" name="Google Shape;382;p10"/>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383" name="Google Shape;383;p10"/>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384" name="Google Shape;384;p10"/>
          <p:cNvSpPr txBox="1"/>
          <p:nvPr/>
        </p:nvSpPr>
        <p:spPr>
          <a:xfrm>
            <a:off x="93305" y="867747"/>
            <a:ext cx="3694923"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chemeClr val="dk1"/>
                </a:solidFill>
                <a:latin typeface="Malgun Gothic"/>
                <a:ea typeface="Malgun Gothic"/>
                <a:cs typeface="Malgun Gothic"/>
                <a:sym typeface="Malgun Gothic"/>
              </a:rPr>
              <a:t>프로젝트 수행 방향 – 평가 지표 </a:t>
            </a:r>
            <a:endParaRPr sz="1400" b="0" i="0" u="none" strike="noStrike" cap="none">
              <a:solidFill>
                <a:srgbClr val="000000"/>
              </a:solidFill>
              <a:latin typeface="Arial"/>
              <a:ea typeface="Arial"/>
              <a:cs typeface="Arial"/>
              <a:sym typeface="Arial"/>
            </a:endParaRPr>
          </a:p>
        </p:txBody>
      </p:sp>
      <p:sp>
        <p:nvSpPr>
          <p:cNvPr id="385" name="Google Shape;385;p10"/>
          <p:cNvSpPr/>
          <p:nvPr/>
        </p:nvSpPr>
        <p:spPr>
          <a:xfrm>
            <a:off x="1884519" y="1579870"/>
            <a:ext cx="2792367" cy="369332"/>
          </a:xfrm>
          <a:prstGeom prst="roundRect">
            <a:avLst>
              <a:gd name="adj" fmla="val 16667"/>
            </a:avLst>
          </a:prstGeom>
          <a:solidFill>
            <a:srgbClr val="1B328F"/>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ko-KR" sz="1400" b="1" i="0" u="none" strike="noStrike" cap="none">
                <a:solidFill>
                  <a:schemeClr val="lt1"/>
                </a:solidFill>
                <a:latin typeface="Malgun Gothic"/>
                <a:ea typeface="Malgun Gothic"/>
                <a:cs typeface="Malgun Gothic"/>
                <a:sym typeface="Malgun Gothic"/>
              </a:rPr>
              <a:t>지도 시각화</a:t>
            </a:r>
            <a:endParaRPr sz="1400" b="0" i="0" u="none" strike="noStrike" cap="none">
              <a:solidFill>
                <a:srgbClr val="000000"/>
              </a:solidFill>
              <a:latin typeface="Arial"/>
              <a:ea typeface="Arial"/>
              <a:cs typeface="Arial"/>
              <a:sym typeface="Arial"/>
            </a:endParaRPr>
          </a:p>
        </p:txBody>
      </p:sp>
      <p:sp>
        <p:nvSpPr>
          <p:cNvPr id="386" name="Google Shape;386;p10"/>
          <p:cNvSpPr/>
          <p:nvPr/>
        </p:nvSpPr>
        <p:spPr>
          <a:xfrm>
            <a:off x="7879455" y="1574729"/>
            <a:ext cx="2923210" cy="369332"/>
          </a:xfrm>
          <a:prstGeom prst="roundRect">
            <a:avLst>
              <a:gd name="adj" fmla="val 16667"/>
            </a:avLst>
          </a:prstGeom>
          <a:solidFill>
            <a:srgbClr val="1B328F"/>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ko-KR" sz="1400" b="1" i="0" u="none" strike="noStrike" cap="none">
                <a:solidFill>
                  <a:schemeClr val="lt1"/>
                </a:solidFill>
                <a:latin typeface="Malgun Gothic"/>
                <a:ea typeface="Malgun Gothic"/>
                <a:cs typeface="Malgun Gothic"/>
                <a:sym typeface="Malgun Gothic"/>
              </a:rPr>
              <a:t>공간정보 분석</a:t>
            </a:r>
            <a:endParaRPr sz="1400" b="0" i="0" u="none" strike="noStrike" cap="none">
              <a:solidFill>
                <a:srgbClr val="000000"/>
              </a:solidFill>
              <a:latin typeface="Arial"/>
              <a:ea typeface="Arial"/>
              <a:cs typeface="Arial"/>
              <a:sym typeface="Arial"/>
            </a:endParaRPr>
          </a:p>
        </p:txBody>
      </p:sp>
      <p:sp>
        <p:nvSpPr>
          <p:cNvPr id="387" name="Google Shape;387;p10"/>
          <p:cNvSpPr/>
          <p:nvPr/>
        </p:nvSpPr>
        <p:spPr>
          <a:xfrm>
            <a:off x="7251003" y="2337578"/>
            <a:ext cx="4180115" cy="1184988"/>
          </a:xfrm>
          <a:prstGeom prst="roundRect">
            <a:avLst>
              <a:gd name="adj" fmla="val 16667"/>
            </a:avLst>
          </a:prstGeom>
          <a:solidFill>
            <a:schemeClr val="lt1"/>
          </a:solidFill>
          <a:ln w="12700" cap="flat" cmpd="sng">
            <a:solidFill>
              <a:srgbClr val="00B0F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100"/>
              <a:buFont typeface="Arial"/>
              <a:buNone/>
            </a:pPr>
            <a:endParaRPr sz="1100" b="0" i="0" u="none" strike="noStrike" cap="none">
              <a:solidFill>
                <a:srgbClr val="1B328F"/>
              </a:solidFill>
              <a:latin typeface="Malgun Gothic"/>
              <a:ea typeface="Malgun Gothic"/>
              <a:cs typeface="Malgun Gothic"/>
              <a:sym typeface="Malgun Gothic"/>
            </a:endParaRPr>
          </a:p>
        </p:txBody>
      </p:sp>
      <p:sp>
        <p:nvSpPr>
          <p:cNvPr id="388" name="Google Shape;388;p10"/>
          <p:cNvSpPr/>
          <p:nvPr/>
        </p:nvSpPr>
        <p:spPr>
          <a:xfrm>
            <a:off x="7251003" y="2192734"/>
            <a:ext cx="4180115" cy="322540"/>
          </a:xfrm>
          <a:prstGeom prst="round2SameRect">
            <a:avLst>
              <a:gd name="adj1" fmla="val 16667"/>
              <a:gd name="adj2" fmla="val 0"/>
            </a:avLst>
          </a:prstGeom>
          <a:solidFill>
            <a:srgbClr val="00B0F0"/>
          </a:solidFill>
          <a:ln w="12700" cap="flat" cmpd="sng">
            <a:solidFill>
              <a:srgbClr val="00B0F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ko-KR" sz="1400" b="1" i="0" u="none" strike="noStrike" cap="none">
                <a:solidFill>
                  <a:schemeClr val="lt1"/>
                </a:solidFill>
                <a:latin typeface="Malgun Gothic"/>
                <a:ea typeface="Malgun Gothic"/>
                <a:cs typeface="Malgun Gothic"/>
                <a:sym typeface="Malgun Gothic"/>
              </a:rPr>
              <a:t>데이터 시각화</a:t>
            </a:r>
            <a:endParaRPr sz="1400" b="0" i="0" u="none" strike="noStrike" cap="none">
              <a:solidFill>
                <a:srgbClr val="000000"/>
              </a:solidFill>
              <a:latin typeface="Arial"/>
              <a:ea typeface="Arial"/>
              <a:cs typeface="Arial"/>
              <a:sym typeface="Arial"/>
            </a:endParaRPr>
          </a:p>
        </p:txBody>
      </p:sp>
      <p:sp>
        <p:nvSpPr>
          <p:cNvPr id="389" name="Google Shape;389;p10"/>
          <p:cNvSpPr/>
          <p:nvPr/>
        </p:nvSpPr>
        <p:spPr>
          <a:xfrm>
            <a:off x="9484752" y="2615635"/>
            <a:ext cx="1800000" cy="360000"/>
          </a:xfrm>
          <a:prstGeom prst="roundRect">
            <a:avLst>
              <a:gd name="adj" fmla="val 16667"/>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000"/>
              <a:buFont typeface="Arial"/>
              <a:buNone/>
            </a:pPr>
            <a:r>
              <a:rPr lang="ko-KR" sz="1000" b="1" i="0" u="none" strike="noStrike" cap="none">
                <a:solidFill>
                  <a:srgbClr val="1B328F"/>
                </a:solidFill>
                <a:latin typeface="Malgun Gothic"/>
                <a:ea typeface="Malgun Gothic"/>
                <a:cs typeface="Malgun Gothic"/>
                <a:sym typeface="Malgun Gothic"/>
              </a:rPr>
              <a:t>공원 위치 데이터</a:t>
            </a:r>
            <a:endParaRPr sz="1400" b="0" i="0" u="none" strike="noStrike" cap="none">
              <a:solidFill>
                <a:srgbClr val="000000"/>
              </a:solidFill>
              <a:latin typeface="Arial"/>
              <a:ea typeface="Arial"/>
              <a:cs typeface="Arial"/>
              <a:sym typeface="Arial"/>
            </a:endParaRPr>
          </a:p>
        </p:txBody>
      </p:sp>
      <p:sp>
        <p:nvSpPr>
          <p:cNvPr id="390" name="Google Shape;390;p10"/>
          <p:cNvSpPr/>
          <p:nvPr/>
        </p:nvSpPr>
        <p:spPr>
          <a:xfrm>
            <a:off x="7399047" y="3069100"/>
            <a:ext cx="1800000" cy="360000"/>
          </a:xfrm>
          <a:prstGeom prst="roundRect">
            <a:avLst>
              <a:gd name="adj" fmla="val 16667"/>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000"/>
              <a:buFont typeface="Arial"/>
              <a:buNone/>
            </a:pPr>
            <a:r>
              <a:rPr lang="ko-KR" sz="1000" b="1" i="0" u="none" strike="noStrike" cap="none">
                <a:solidFill>
                  <a:srgbClr val="1B328F"/>
                </a:solidFill>
                <a:latin typeface="Malgun Gothic"/>
                <a:ea typeface="Malgun Gothic"/>
                <a:cs typeface="Malgun Gothic"/>
                <a:sym typeface="Malgun Gothic"/>
              </a:rPr>
              <a:t>학교 위치 데이터</a:t>
            </a:r>
            <a:endParaRPr sz="1400" b="0" i="0" u="none" strike="noStrike" cap="none">
              <a:solidFill>
                <a:srgbClr val="000000"/>
              </a:solidFill>
              <a:latin typeface="Arial"/>
              <a:ea typeface="Arial"/>
              <a:cs typeface="Arial"/>
              <a:sym typeface="Arial"/>
            </a:endParaRPr>
          </a:p>
        </p:txBody>
      </p:sp>
      <p:sp>
        <p:nvSpPr>
          <p:cNvPr id="391" name="Google Shape;391;p10"/>
          <p:cNvSpPr/>
          <p:nvPr/>
        </p:nvSpPr>
        <p:spPr>
          <a:xfrm>
            <a:off x="9484752" y="3093551"/>
            <a:ext cx="1800000" cy="360000"/>
          </a:xfrm>
          <a:prstGeom prst="roundRect">
            <a:avLst>
              <a:gd name="adj" fmla="val 16667"/>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000"/>
              <a:buFont typeface="Arial"/>
              <a:buNone/>
            </a:pPr>
            <a:r>
              <a:rPr lang="ko-KR" sz="1000" b="1" i="0" u="none" strike="noStrike" cap="none">
                <a:solidFill>
                  <a:srgbClr val="1B328F"/>
                </a:solidFill>
                <a:latin typeface="Malgun Gothic"/>
                <a:ea typeface="Malgun Gothic"/>
                <a:cs typeface="Malgun Gothic"/>
                <a:sym typeface="Malgun Gothic"/>
              </a:rPr>
              <a:t>지하철역 위치 데이터</a:t>
            </a:r>
            <a:endParaRPr sz="1400" b="0" i="0" u="none" strike="noStrike" cap="none">
              <a:solidFill>
                <a:srgbClr val="000000"/>
              </a:solidFill>
              <a:latin typeface="Arial"/>
              <a:ea typeface="Arial"/>
              <a:cs typeface="Arial"/>
              <a:sym typeface="Arial"/>
            </a:endParaRPr>
          </a:p>
        </p:txBody>
      </p:sp>
      <p:sp>
        <p:nvSpPr>
          <p:cNvPr id="392" name="Google Shape;392;p10"/>
          <p:cNvSpPr/>
          <p:nvPr/>
        </p:nvSpPr>
        <p:spPr>
          <a:xfrm>
            <a:off x="9175601" y="3676529"/>
            <a:ext cx="330918" cy="450425"/>
          </a:xfrm>
          <a:prstGeom prst="downArrow">
            <a:avLst>
              <a:gd name="adj1" fmla="val 50000"/>
              <a:gd name="adj2" fmla="val 50000"/>
            </a:avLst>
          </a:prstGeom>
          <a:solidFill>
            <a:srgbClr val="00B0F0"/>
          </a:solidFill>
          <a:ln w="12700" cap="flat" cmpd="sng">
            <a:solidFill>
              <a:srgbClr val="00B0F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100"/>
              <a:buFont typeface="Arial"/>
              <a:buNone/>
            </a:pPr>
            <a:endParaRPr sz="1100" b="0" i="0" u="none" strike="noStrike" cap="none">
              <a:solidFill>
                <a:srgbClr val="1B328F"/>
              </a:solidFill>
              <a:latin typeface="Malgun Gothic"/>
              <a:ea typeface="Malgun Gothic"/>
              <a:cs typeface="Malgun Gothic"/>
              <a:sym typeface="Malgun Gothic"/>
            </a:endParaRPr>
          </a:p>
        </p:txBody>
      </p:sp>
      <p:sp>
        <p:nvSpPr>
          <p:cNvPr id="393" name="Google Shape;393;p10"/>
          <p:cNvSpPr/>
          <p:nvPr/>
        </p:nvSpPr>
        <p:spPr>
          <a:xfrm>
            <a:off x="7251003" y="4474355"/>
            <a:ext cx="4180115" cy="583860"/>
          </a:xfrm>
          <a:prstGeom prst="roundRect">
            <a:avLst>
              <a:gd name="adj" fmla="val 16667"/>
            </a:avLst>
          </a:prstGeom>
          <a:solidFill>
            <a:schemeClr val="lt1"/>
          </a:solidFill>
          <a:ln w="12700" cap="flat" cmpd="sng">
            <a:solidFill>
              <a:srgbClr val="00B0F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600"/>
              <a:buFont typeface="Arial"/>
              <a:buNone/>
            </a:pPr>
            <a:r>
              <a:rPr lang="ko-KR" sz="1600" b="1" i="0" u="none" strike="noStrike" cap="none">
                <a:solidFill>
                  <a:srgbClr val="1B328F"/>
                </a:solidFill>
                <a:latin typeface="Malgun Gothic"/>
                <a:ea typeface="Malgun Gothic"/>
                <a:cs typeface="Malgun Gothic"/>
                <a:sym typeface="Malgun Gothic"/>
              </a:rPr>
              <a:t>서울 자치구별로 분할 후 데이터 분석</a:t>
            </a:r>
            <a:endParaRPr sz="1600" b="1" i="0" u="none" strike="noStrike" cap="none">
              <a:solidFill>
                <a:srgbClr val="1B328F"/>
              </a:solidFill>
              <a:latin typeface="Malgun Gothic"/>
              <a:ea typeface="Malgun Gothic"/>
              <a:cs typeface="Malgun Gothic"/>
              <a:sym typeface="Malgun Gothic"/>
            </a:endParaRPr>
          </a:p>
        </p:txBody>
      </p:sp>
      <p:sp>
        <p:nvSpPr>
          <p:cNvPr id="394" name="Google Shape;394;p10"/>
          <p:cNvSpPr/>
          <p:nvPr/>
        </p:nvSpPr>
        <p:spPr>
          <a:xfrm>
            <a:off x="7251003" y="4286046"/>
            <a:ext cx="4180115" cy="275867"/>
          </a:xfrm>
          <a:prstGeom prst="round2SameRect">
            <a:avLst>
              <a:gd name="adj1" fmla="val 16667"/>
              <a:gd name="adj2" fmla="val 0"/>
            </a:avLst>
          </a:prstGeom>
          <a:solidFill>
            <a:srgbClr val="00B0F0"/>
          </a:solidFill>
          <a:ln w="12700" cap="flat" cmpd="sng">
            <a:solidFill>
              <a:srgbClr val="00B0F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ko-KR" sz="1400" b="1" i="0" u="none" strike="noStrike" cap="none">
                <a:solidFill>
                  <a:schemeClr val="lt1"/>
                </a:solidFill>
                <a:latin typeface="Malgun Gothic"/>
                <a:ea typeface="Malgun Gothic"/>
                <a:cs typeface="Malgun Gothic"/>
                <a:sym typeface="Malgun Gothic"/>
              </a:rPr>
              <a:t>구역 설정</a:t>
            </a:r>
            <a:endParaRPr sz="1400" b="0" i="0" u="none" strike="noStrike" cap="none">
              <a:solidFill>
                <a:srgbClr val="000000"/>
              </a:solidFill>
              <a:latin typeface="Arial"/>
              <a:ea typeface="Arial"/>
              <a:cs typeface="Arial"/>
              <a:sym typeface="Arial"/>
            </a:endParaRPr>
          </a:p>
        </p:txBody>
      </p:sp>
      <p:sp>
        <p:nvSpPr>
          <p:cNvPr id="395" name="Google Shape;395;p10"/>
          <p:cNvSpPr txBox="1"/>
          <p:nvPr/>
        </p:nvSpPr>
        <p:spPr>
          <a:xfrm>
            <a:off x="7649495" y="5283271"/>
            <a:ext cx="3383130" cy="1107955"/>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600"/>
              <a:buFont typeface="Arial"/>
              <a:buNone/>
            </a:pPr>
            <a:r>
              <a:rPr lang="ko-KR" sz="1600" b="1" i="0" u="none" strike="noStrike" cap="none">
                <a:solidFill>
                  <a:srgbClr val="1B328F"/>
                </a:solidFill>
                <a:latin typeface="Malgun Gothic"/>
                <a:ea typeface="Malgun Gothic"/>
                <a:cs typeface="Malgun Gothic"/>
                <a:sym typeface="Malgun Gothic"/>
              </a:rPr>
              <a:t>기대 효과</a:t>
            </a:r>
            <a:endParaRPr sz="1600" b="1" i="0" u="none" strike="noStrike" cap="none">
              <a:solidFill>
                <a:srgbClr val="1B328F"/>
              </a:solidFill>
              <a:latin typeface="Malgun Gothic"/>
              <a:ea typeface="Malgun Gothic"/>
              <a:cs typeface="Malgun Gothic"/>
              <a:sym typeface="Malgun Gothic"/>
            </a:endParaRPr>
          </a:p>
          <a:p>
            <a:pPr marL="0" marR="0" lvl="0" indent="0" algn="l" rtl="0">
              <a:lnSpc>
                <a:spcPct val="150000"/>
              </a:lnSpc>
              <a:spcBef>
                <a:spcPts val="0"/>
              </a:spcBef>
              <a:spcAft>
                <a:spcPts val="0"/>
              </a:spcAft>
              <a:buClr>
                <a:srgbClr val="000000"/>
              </a:buClr>
              <a:buSzPts val="1400"/>
              <a:buFont typeface="Arial"/>
              <a:buNone/>
            </a:pPr>
            <a:r>
              <a:rPr lang="ko-KR" sz="1400" b="1" i="0" u="none" strike="noStrike" cap="none">
                <a:solidFill>
                  <a:srgbClr val="1B328F"/>
                </a:solidFill>
                <a:latin typeface="Malgun Gothic"/>
                <a:ea typeface="Malgun Gothic"/>
                <a:cs typeface="Malgun Gothic"/>
                <a:sym typeface="Malgun Gothic"/>
              </a:rPr>
              <a:t>1. 서울 자치구별로 적정 전세가격 확인</a:t>
            </a:r>
            <a:endParaRPr sz="1400" b="1" i="0" u="none" strike="noStrike" cap="none">
              <a:solidFill>
                <a:srgbClr val="1B328F"/>
              </a:solidFill>
              <a:latin typeface="Malgun Gothic"/>
              <a:ea typeface="Malgun Gothic"/>
              <a:cs typeface="Malgun Gothic"/>
              <a:sym typeface="Malgun Gothic"/>
            </a:endParaRPr>
          </a:p>
          <a:p>
            <a:pPr marL="0" marR="0" lvl="0" indent="0" algn="l" rtl="0">
              <a:lnSpc>
                <a:spcPct val="150000"/>
              </a:lnSpc>
              <a:spcBef>
                <a:spcPts val="0"/>
              </a:spcBef>
              <a:spcAft>
                <a:spcPts val="0"/>
              </a:spcAft>
              <a:buClr>
                <a:srgbClr val="000000"/>
              </a:buClr>
              <a:buSzPts val="1400"/>
              <a:buFont typeface="Arial"/>
              <a:buNone/>
            </a:pPr>
            <a:r>
              <a:rPr lang="ko-KR" sz="1400" b="1" i="0" u="none" strike="noStrike" cap="none">
                <a:solidFill>
                  <a:srgbClr val="1B328F"/>
                </a:solidFill>
                <a:latin typeface="Malgun Gothic"/>
                <a:ea typeface="Malgun Gothic"/>
                <a:cs typeface="Malgun Gothic"/>
                <a:sym typeface="Malgun Gothic"/>
              </a:rPr>
              <a:t>2. 전세사기 의심 매물 추정 가능</a:t>
            </a:r>
            <a:endParaRPr sz="1400" b="0" i="0" u="none" strike="noStrike" cap="none">
              <a:solidFill>
                <a:srgbClr val="000000"/>
              </a:solidFill>
              <a:latin typeface="Arial"/>
              <a:ea typeface="Arial"/>
              <a:cs typeface="Arial"/>
              <a:sym typeface="Arial"/>
            </a:endParaRPr>
          </a:p>
        </p:txBody>
      </p:sp>
      <p:sp>
        <p:nvSpPr>
          <p:cNvPr id="396" name="Google Shape;396;p10" descr="Untitled"/>
          <p:cNvSpPr/>
          <p:nvPr/>
        </p:nvSpPr>
        <p:spPr>
          <a:xfrm>
            <a:off x="5943600" y="3276600"/>
            <a:ext cx="30480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Malgun Gothic"/>
              <a:ea typeface="Malgun Gothic"/>
              <a:cs typeface="Malgun Gothic"/>
              <a:sym typeface="Malgun Gothic"/>
            </a:endParaRPr>
          </a:p>
        </p:txBody>
      </p:sp>
      <p:sp>
        <p:nvSpPr>
          <p:cNvPr id="397" name="Google Shape;397;p10" descr="Untitled"/>
          <p:cNvSpPr/>
          <p:nvPr/>
        </p:nvSpPr>
        <p:spPr>
          <a:xfrm>
            <a:off x="5943600" y="3429000"/>
            <a:ext cx="4572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Malgun Gothic"/>
              <a:ea typeface="Malgun Gothic"/>
              <a:cs typeface="Malgun Gothic"/>
              <a:sym typeface="Malgun Gothic"/>
            </a:endParaRPr>
          </a:p>
        </p:txBody>
      </p:sp>
      <p:pic>
        <p:nvPicPr>
          <p:cNvPr id="398" name="Google Shape;398;p10" descr="텍스트, 지도, 아틀라스, 스크린샷이(가) 표시된 사진&#10;&#10;자동 생성된 설명"/>
          <p:cNvPicPr preferRelativeResize="0"/>
          <p:nvPr/>
        </p:nvPicPr>
        <p:blipFill rotWithShape="1">
          <a:blip r:embed="rId3">
            <a:alphaModFix/>
          </a:blip>
          <a:srcRect l="11118" t="13662"/>
          <a:stretch/>
        </p:blipFill>
        <p:spPr>
          <a:xfrm>
            <a:off x="707726" y="2270080"/>
            <a:ext cx="5145955" cy="3752779"/>
          </a:xfrm>
          <a:prstGeom prst="rect">
            <a:avLst/>
          </a:prstGeom>
          <a:noFill/>
          <a:ln>
            <a:noFill/>
          </a:ln>
        </p:spPr>
      </p:pic>
      <p:pic>
        <p:nvPicPr>
          <p:cNvPr id="399" name="Google Shape;399;p10" descr="어둠, 달, 블랙이(가) 표시된 사진&#10;&#10;자동 생성된 설명"/>
          <p:cNvPicPr preferRelativeResize="0"/>
          <p:nvPr/>
        </p:nvPicPr>
        <p:blipFill rotWithShape="1">
          <a:blip r:embed="rId4">
            <a:alphaModFix/>
          </a:blip>
          <a:srcRect/>
          <a:stretch/>
        </p:blipFill>
        <p:spPr>
          <a:xfrm>
            <a:off x="10689172" y="6529660"/>
            <a:ext cx="1408750" cy="218894"/>
          </a:xfrm>
          <a:prstGeom prst="rect">
            <a:avLst/>
          </a:prstGeom>
          <a:noFill/>
          <a:ln>
            <a:noFill/>
          </a:ln>
        </p:spPr>
      </p:pic>
      <p:sp>
        <p:nvSpPr>
          <p:cNvPr id="400" name="Google Shape;400;p10"/>
          <p:cNvSpPr/>
          <p:nvPr/>
        </p:nvSpPr>
        <p:spPr>
          <a:xfrm>
            <a:off x="7399047" y="2620654"/>
            <a:ext cx="1800000" cy="360000"/>
          </a:xfrm>
          <a:prstGeom prst="roundRect">
            <a:avLst>
              <a:gd name="adj" fmla="val 16667"/>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000"/>
              <a:buFont typeface="Arial"/>
              <a:buNone/>
            </a:pPr>
            <a:r>
              <a:rPr lang="ko-KR" sz="1000" b="1" i="0" u="none" strike="noStrike" cap="none">
                <a:solidFill>
                  <a:srgbClr val="1B328F"/>
                </a:solidFill>
                <a:latin typeface="Malgun Gothic"/>
                <a:ea typeface="Malgun Gothic"/>
                <a:cs typeface="Malgun Gothic"/>
                <a:sym typeface="Malgun Gothic"/>
              </a:rPr>
              <a:t>자치구별 위치 데이터</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14"/>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406" name="Google Shape;406;p14"/>
          <p:cNvGrpSpPr/>
          <p:nvPr/>
        </p:nvGrpSpPr>
        <p:grpSpPr>
          <a:xfrm>
            <a:off x="10027920" y="-3"/>
            <a:ext cx="2164081" cy="781115"/>
            <a:chOff x="9919316" y="4585314"/>
            <a:chExt cx="2272685" cy="1136343"/>
          </a:xfrm>
        </p:grpSpPr>
        <p:sp>
          <p:nvSpPr>
            <p:cNvPr id="407" name="Google Shape;407;p14"/>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408" name="Google Shape;408;p14"/>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409" name="Google Shape;409;p14"/>
          <p:cNvSpPr txBox="1"/>
          <p:nvPr/>
        </p:nvSpPr>
        <p:spPr>
          <a:xfrm>
            <a:off x="93306" y="867747"/>
            <a:ext cx="3079102"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chemeClr val="dk1"/>
                </a:solidFill>
                <a:latin typeface="Malgun Gothic"/>
                <a:ea typeface="Malgun Gothic"/>
                <a:cs typeface="Malgun Gothic"/>
                <a:sym typeface="Malgun Gothic"/>
              </a:rPr>
              <a:t>프로젝트 추진 일정</a:t>
            </a:r>
            <a:endParaRPr sz="1400" b="0" i="0" u="none" strike="noStrike" cap="none">
              <a:solidFill>
                <a:srgbClr val="000000"/>
              </a:solidFill>
              <a:latin typeface="Arial"/>
              <a:ea typeface="Arial"/>
              <a:cs typeface="Arial"/>
              <a:sym typeface="Arial"/>
            </a:endParaRPr>
          </a:p>
        </p:txBody>
      </p:sp>
      <p:graphicFrame>
        <p:nvGraphicFramePr>
          <p:cNvPr id="410" name="Google Shape;410;p14"/>
          <p:cNvGraphicFramePr/>
          <p:nvPr/>
        </p:nvGraphicFramePr>
        <p:xfrm>
          <a:off x="223934" y="1323715"/>
          <a:ext cx="11766300" cy="4989900"/>
        </p:xfrm>
        <a:graphic>
          <a:graphicData uri="http://schemas.openxmlformats.org/drawingml/2006/table">
            <a:tbl>
              <a:tblPr firstRow="1" bandRow="1">
                <a:noFill/>
                <a:tableStyleId>{244B2A3F-C0E9-42BE-BDF4-99333C8A7DFE}</a:tableStyleId>
              </a:tblPr>
              <a:tblGrid>
                <a:gridCol w="2446175">
                  <a:extLst>
                    <a:ext uri="{9D8B030D-6E8A-4147-A177-3AD203B41FA5}">
                      <a16:colId xmlns:a16="http://schemas.microsoft.com/office/drawing/2014/main" val="20000"/>
                    </a:ext>
                  </a:extLst>
                </a:gridCol>
                <a:gridCol w="771200">
                  <a:extLst>
                    <a:ext uri="{9D8B030D-6E8A-4147-A177-3AD203B41FA5}">
                      <a16:colId xmlns:a16="http://schemas.microsoft.com/office/drawing/2014/main" val="20001"/>
                    </a:ext>
                  </a:extLst>
                </a:gridCol>
                <a:gridCol w="771200">
                  <a:extLst>
                    <a:ext uri="{9D8B030D-6E8A-4147-A177-3AD203B41FA5}">
                      <a16:colId xmlns:a16="http://schemas.microsoft.com/office/drawing/2014/main" val="20002"/>
                    </a:ext>
                  </a:extLst>
                </a:gridCol>
                <a:gridCol w="771200">
                  <a:extLst>
                    <a:ext uri="{9D8B030D-6E8A-4147-A177-3AD203B41FA5}">
                      <a16:colId xmlns:a16="http://schemas.microsoft.com/office/drawing/2014/main" val="20003"/>
                    </a:ext>
                  </a:extLst>
                </a:gridCol>
                <a:gridCol w="771200">
                  <a:extLst>
                    <a:ext uri="{9D8B030D-6E8A-4147-A177-3AD203B41FA5}">
                      <a16:colId xmlns:a16="http://schemas.microsoft.com/office/drawing/2014/main" val="20004"/>
                    </a:ext>
                  </a:extLst>
                </a:gridCol>
                <a:gridCol w="771200">
                  <a:extLst>
                    <a:ext uri="{9D8B030D-6E8A-4147-A177-3AD203B41FA5}">
                      <a16:colId xmlns:a16="http://schemas.microsoft.com/office/drawing/2014/main" val="20005"/>
                    </a:ext>
                  </a:extLst>
                </a:gridCol>
                <a:gridCol w="771200">
                  <a:extLst>
                    <a:ext uri="{9D8B030D-6E8A-4147-A177-3AD203B41FA5}">
                      <a16:colId xmlns:a16="http://schemas.microsoft.com/office/drawing/2014/main" val="20006"/>
                    </a:ext>
                  </a:extLst>
                </a:gridCol>
                <a:gridCol w="771200">
                  <a:extLst>
                    <a:ext uri="{9D8B030D-6E8A-4147-A177-3AD203B41FA5}">
                      <a16:colId xmlns:a16="http://schemas.microsoft.com/office/drawing/2014/main" val="20007"/>
                    </a:ext>
                  </a:extLst>
                </a:gridCol>
                <a:gridCol w="771200">
                  <a:extLst>
                    <a:ext uri="{9D8B030D-6E8A-4147-A177-3AD203B41FA5}">
                      <a16:colId xmlns:a16="http://schemas.microsoft.com/office/drawing/2014/main" val="20008"/>
                    </a:ext>
                  </a:extLst>
                </a:gridCol>
                <a:gridCol w="771200">
                  <a:extLst>
                    <a:ext uri="{9D8B030D-6E8A-4147-A177-3AD203B41FA5}">
                      <a16:colId xmlns:a16="http://schemas.microsoft.com/office/drawing/2014/main" val="20009"/>
                    </a:ext>
                  </a:extLst>
                </a:gridCol>
                <a:gridCol w="1180125">
                  <a:extLst>
                    <a:ext uri="{9D8B030D-6E8A-4147-A177-3AD203B41FA5}">
                      <a16:colId xmlns:a16="http://schemas.microsoft.com/office/drawing/2014/main" val="20010"/>
                    </a:ext>
                  </a:extLst>
                </a:gridCol>
                <a:gridCol w="1199200">
                  <a:extLst>
                    <a:ext uri="{9D8B030D-6E8A-4147-A177-3AD203B41FA5}">
                      <a16:colId xmlns:a16="http://schemas.microsoft.com/office/drawing/2014/main" val="20011"/>
                    </a:ext>
                  </a:extLst>
                </a:gridCol>
              </a:tblGrid>
              <a:tr h="472350">
                <a:tc>
                  <a:txBody>
                    <a:bodyPr/>
                    <a:lstStyle/>
                    <a:p>
                      <a:pPr marL="0" marR="0" lvl="0" indent="0" algn="ctr" rtl="0">
                        <a:lnSpc>
                          <a:spcPct val="100000"/>
                        </a:lnSpc>
                        <a:spcBef>
                          <a:spcPts val="0"/>
                        </a:spcBef>
                        <a:spcAft>
                          <a:spcPts val="0"/>
                        </a:spcAft>
                        <a:buClr>
                          <a:srgbClr val="000000"/>
                        </a:buClr>
                        <a:buSzPts val="1400"/>
                        <a:buFont typeface="Arial"/>
                        <a:buNone/>
                      </a:pPr>
                      <a:r>
                        <a:rPr lang="ko-KR" sz="1400" b="1" u="none" strike="noStrike" cap="none">
                          <a:solidFill>
                            <a:schemeClr val="lt1"/>
                          </a:solidFill>
                        </a:rPr>
                        <a:t>구분</a:t>
                      </a:r>
                      <a:endParaRPr sz="1400" u="none" strike="noStrike" cap="none"/>
                    </a:p>
                  </a:txBody>
                  <a:tcPr marL="91450" marR="91450" marT="45725" marB="45725" anchor="ctr">
                    <a:solidFill>
                      <a:srgbClr val="1B328F"/>
                    </a:solidFill>
                  </a:tcPr>
                </a:tc>
                <a:tc gridSpan="3">
                  <a:txBody>
                    <a:bodyPr/>
                    <a:lstStyle/>
                    <a:p>
                      <a:pPr marL="0" marR="0" lvl="0" indent="0" algn="ctr" rtl="0">
                        <a:lnSpc>
                          <a:spcPct val="100000"/>
                        </a:lnSpc>
                        <a:spcBef>
                          <a:spcPts val="0"/>
                        </a:spcBef>
                        <a:spcAft>
                          <a:spcPts val="0"/>
                        </a:spcAft>
                        <a:buClr>
                          <a:srgbClr val="000000"/>
                        </a:buClr>
                        <a:buSzPts val="1400"/>
                        <a:buFont typeface="Arial"/>
                        <a:buNone/>
                      </a:pPr>
                      <a:r>
                        <a:rPr lang="ko-KR" sz="1400" b="1" u="none" strike="noStrike" cap="none">
                          <a:solidFill>
                            <a:schemeClr val="lt1"/>
                          </a:solidFill>
                        </a:rPr>
                        <a:t>1주차(9/6 ~ 9/10)</a:t>
                      </a:r>
                      <a:endParaRPr sz="1400" b="1" u="none" strike="noStrike" cap="none">
                        <a:solidFill>
                          <a:schemeClr val="lt1"/>
                        </a:solidFill>
                      </a:endParaRPr>
                    </a:p>
                  </a:txBody>
                  <a:tcPr marL="91450" marR="91450" marT="45725" marB="45725" anchor="ctr">
                    <a:solidFill>
                      <a:srgbClr val="1B328F"/>
                    </a:solidFill>
                  </a:tcPr>
                </a:tc>
                <a:tc hMerge="1">
                  <a:txBody>
                    <a:bodyPr/>
                    <a:lstStyle/>
                    <a:p>
                      <a:endParaRPr lang="ko-KR"/>
                    </a:p>
                  </a:txBody>
                  <a:tcPr/>
                </a:tc>
                <a:tc hMerge="1">
                  <a:txBody>
                    <a:bodyPr/>
                    <a:lstStyle/>
                    <a:p>
                      <a:endParaRPr lang="ko-KR"/>
                    </a:p>
                  </a:txBody>
                  <a:tcPr/>
                </a:tc>
                <a:tc gridSpan="3">
                  <a:txBody>
                    <a:bodyPr/>
                    <a:lstStyle/>
                    <a:p>
                      <a:pPr marL="0" marR="0" lvl="0" indent="0" algn="ctr" rtl="0">
                        <a:lnSpc>
                          <a:spcPct val="100000"/>
                        </a:lnSpc>
                        <a:spcBef>
                          <a:spcPts val="0"/>
                        </a:spcBef>
                        <a:spcAft>
                          <a:spcPts val="0"/>
                        </a:spcAft>
                        <a:buClr>
                          <a:schemeClr val="lt1"/>
                        </a:buClr>
                        <a:buSzPts val="1400"/>
                        <a:buFont typeface="Malgun Gothic"/>
                        <a:buNone/>
                      </a:pPr>
                      <a:r>
                        <a:rPr lang="ko-KR" sz="1400" b="1" u="none" strike="noStrike" cap="none">
                          <a:solidFill>
                            <a:schemeClr val="lt1"/>
                          </a:solidFill>
                        </a:rPr>
                        <a:t>2주차(9/11 ~ 9/17)</a:t>
                      </a:r>
                      <a:endParaRPr sz="1400" b="1" u="none" strike="noStrike" cap="none">
                        <a:solidFill>
                          <a:schemeClr val="lt1"/>
                        </a:solidFill>
                      </a:endParaRPr>
                    </a:p>
                  </a:txBody>
                  <a:tcPr marL="91450" marR="91450" marT="45725" marB="45725" anchor="ctr">
                    <a:solidFill>
                      <a:srgbClr val="1B328F"/>
                    </a:solidFill>
                  </a:tcPr>
                </a:tc>
                <a:tc hMerge="1">
                  <a:txBody>
                    <a:bodyPr/>
                    <a:lstStyle/>
                    <a:p>
                      <a:endParaRPr lang="ko-KR"/>
                    </a:p>
                  </a:txBody>
                  <a:tcPr/>
                </a:tc>
                <a:tc hMerge="1">
                  <a:txBody>
                    <a:bodyPr/>
                    <a:lstStyle/>
                    <a:p>
                      <a:endParaRPr lang="ko-KR"/>
                    </a:p>
                  </a:txBody>
                  <a:tcPr/>
                </a:tc>
                <a:tc gridSpan="3">
                  <a:txBody>
                    <a:bodyPr/>
                    <a:lstStyle/>
                    <a:p>
                      <a:pPr marL="0" marR="0" lvl="0" indent="0" algn="ctr" rtl="0">
                        <a:lnSpc>
                          <a:spcPct val="100000"/>
                        </a:lnSpc>
                        <a:spcBef>
                          <a:spcPts val="0"/>
                        </a:spcBef>
                        <a:spcAft>
                          <a:spcPts val="0"/>
                        </a:spcAft>
                        <a:buClr>
                          <a:schemeClr val="lt1"/>
                        </a:buClr>
                        <a:buSzPts val="1400"/>
                        <a:buFont typeface="Malgun Gothic"/>
                        <a:buNone/>
                      </a:pPr>
                      <a:r>
                        <a:rPr lang="ko-KR" sz="1400" b="1" u="none" strike="noStrike" cap="none">
                          <a:solidFill>
                            <a:schemeClr val="lt1"/>
                          </a:solidFill>
                        </a:rPr>
                        <a:t>3주차(9/18 ~ 9/24)</a:t>
                      </a:r>
                      <a:endParaRPr sz="1400" b="1" u="none" strike="noStrike" cap="none">
                        <a:solidFill>
                          <a:schemeClr val="lt1"/>
                        </a:solidFill>
                      </a:endParaRPr>
                    </a:p>
                  </a:txBody>
                  <a:tcPr marL="91450" marR="91450" marT="45725" marB="45725" anchor="ctr">
                    <a:solidFill>
                      <a:srgbClr val="1B328F"/>
                    </a:solidFill>
                  </a:tcPr>
                </a:tc>
                <a:tc hMerge="1">
                  <a:txBody>
                    <a:bodyPr/>
                    <a:lstStyle/>
                    <a:p>
                      <a:endParaRPr lang="ko-KR"/>
                    </a:p>
                  </a:txBody>
                  <a:tcPr/>
                </a:tc>
                <a:tc hMerge="1">
                  <a:txBody>
                    <a:bodyPr/>
                    <a:lstStyle/>
                    <a:p>
                      <a:endParaRPr lang="ko-KR"/>
                    </a:p>
                  </a:txBody>
                  <a:tcPr/>
                </a:tc>
                <a:tc gridSpan="2">
                  <a:txBody>
                    <a:bodyPr/>
                    <a:lstStyle/>
                    <a:p>
                      <a:pPr marL="0" marR="0" lvl="0" indent="0" algn="ctr" rtl="0">
                        <a:lnSpc>
                          <a:spcPct val="100000"/>
                        </a:lnSpc>
                        <a:spcBef>
                          <a:spcPts val="0"/>
                        </a:spcBef>
                        <a:spcAft>
                          <a:spcPts val="0"/>
                        </a:spcAft>
                        <a:buClr>
                          <a:schemeClr val="lt1"/>
                        </a:buClr>
                        <a:buSzPts val="1400"/>
                        <a:buFont typeface="Malgun Gothic"/>
                        <a:buNone/>
                      </a:pPr>
                      <a:r>
                        <a:rPr lang="ko-KR" sz="1400" b="1" u="none" strike="noStrike" cap="none">
                          <a:solidFill>
                            <a:schemeClr val="lt1"/>
                          </a:solidFill>
                        </a:rPr>
                        <a:t>4주차(9/25 ~ 9/26)</a:t>
                      </a:r>
                      <a:endParaRPr sz="1400" b="1" u="none" strike="noStrike" cap="none">
                        <a:solidFill>
                          <a:schemeClr val="lt1"/>
                        </a:solidFill>
                      </a:endParaRPr>
                    </a:p>
                  </a:txBody>
                  <a:tcPr marL="91450" marR="91450" marT="45725" marB="45725" anchor="ctr">
                    <a:solidFill>
                      <a:srgbClr val="1B328F"/>
                    </a:solidFill>
                  </a:tcPr>
                </a:tc>
                <a:tc hMerge="1">
                  <a:txBody>
                    <a:bodyPr/>
                    <a:lstStyle/>
                    <a:p>
                      <a:endParaRPr lang="ko-KR"/>
                    </a:p>
                  </a:txBody>
                  <a:tcPr/>
                </a:tc>
                <a:extLst>
                  <a:ext uri="{0D108BD9-81ED-4DB2-BD59-A6C34878D82A}">
                    <a16:rowId xmlns:a16="http://schemas.microsoft.com/office/drawing/2014/main" val="10000"/>
                  </a:ext>
                </a:extLst>
              </a:tr>
              <a:tr h="410625">
                <a:tc>
                  <a:txBody>
                    <a:bodyPr/>
                    <a:lstStyle/>
                    <a:p>
                      <a:pPr marL="0" marR="0" lvl="0" indent="0" algn="ctr" rtl="0">
                        <a:lnSpc>
                          <a:spcPct val="100000"/>
                        </a:lnSpc>
                        <a:spcBef>
                          <a:spcPts val="0"/>
                        </a:spcBef>
                        <a:spcAft>
                          <a:spcPts val="0"/>
                        </a:spcAft>
                        <a:buClr>
                          <a:srgbClr val="000000"/>
                        </a:buClr>
                        <a:buSzPts val="1400"/>
                        <a:buFont typeface="Arial"/>
                        <a:buNone/>
                      </a:pPr>
                      <a:r>
                        <a:rPr lang="ko-KR" sz="1400" b="1" u="none" strike="noStrike" cap="none"/>
                        <a:t>분석 기획</a:t>
                      </a:r>
                      <a:endParaRPr sz="1400" u="none" strike="noStrike" cap="none"/>
                    </a:p>
                  </a:txBody>
                  <a:tcPr marL="91450" marR="91450" marT="45725" marB="45725" anchor="ctr">
                    <a:solidFill>
                      <a:srgbClr val="B3C6E7"/>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92D05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92D05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92D05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extLst>
                  <a:ext uri="{0D108BD9-81ED-4DB2-BD59-A6C34878D82A}">
                    <a16:rowId xmlns:a16="http://schemas.microsoft.com/office/drawing/2014/main" val="10001"/>
                  </a:ext>
                </a:extLst>
              </a:tr>
              <a:tr h="410625">
                <a:tc>
                  <a:txBody>
                    <a:bodyPr/>
                    <a:lstStyle/>
                    <a:p>
                      <a:pPr marL="0" marR="0" lvl="0" indent="0" algn="ctr" rtl="0">
                        <a:lnSpc>
                          <a:spcPct val="100000"/>
                        </a:lnSpc>
                        <a:spcBef>
                          <a:spcPts val="0"/>
                        </a:spcBef>
                        <a:spcAft>
                          <a:spcPts val="0"/>
                        </a:spcAft>
                        <a:buClr>
                          <a:srgbClr val="000000"/>
                        </a:buClr>
                        <a:buSzPts val="1400"/>
                        <a:buFont typeface="Arial"/>
                        <a:buNone/>
                      </a:pPr>
                      <a:r>
                        <a:rPr lang="ko-KR" sz="1400" b="1" u="none" strike="noStrike" cap="none"/>
                        <a:t>데이터 수집</a:t>
                      </a:r>
                      <a:endParaRPr sz="1400" u="none" strike="noStrike" cap="none"/>
                    </a:p>
                  </a:txBody>
                  <a:tcPr marL="91450" marR="91450" marT="45725" marB="45725" anchor="ctr">
                    <a:solidFill>
                      <a:srgbClr val="B3C6E7"/>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92D05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92D05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92D05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92D05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l"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extLst>
                  <a:ext uri="{0D108BD9-81ED-4DB2-BD59-A6C34878D82A}">
                    <a16:rowId xmlns:a16="http://schemas.microsoft.com/office/drawing/2014/main" val="10002"/>
                  </a:ext>
                </a:extLst>
              </a:tr>
              <a:tr h="410625">
                <a:tc>
                  <a:txBody>
                    <a:bodyPr/>
                    <a:lstStyle/>
                    <a:p>
                      <a:pPr marL="0" marR="0" lvl="0" indent="0" algn="ctr" rtl="0">
                        <a:lnSpc>
                          <a:spcPct val="100000"/>
                        </a:lnSpc>
                        <a:spcBef>
                          <a:spcPts val="0"/>
                        </a:spcBef>
                        <a:spcAft>
                          <a:spcPts val="0"/>
                        </a:spcAft>
                        <a:buClr>
                          <a:srgbClr val="000000"/>
                        </a:buClr>
                        <a:buSzPts val="1400"/>
                        <a:buFont typeface="Arial"/>
                        <a:buNone/>
                      </a:pPr>
                      <a:r>
                        <a:rPr lang="ko-KR" sz="1400" b="1" u="none" strike="noStrike" cap="none"/>
                        <a:t>논문 자료 수집</a:t>
                      </a:r>
                      <a:endParaRPr sz="1400" u="none" strike="noStrike" cap="none"/>
                    </a:p>
                  </a:txBody>
                  <a:tcPr marL="91450" marR="91450" marT="45725" marB="45725" anchor="ctr">
                    <a:solidFill>
                      <a:srgbClr val="B3C6E7"/>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92D05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92D05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92D05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92D05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92D05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l"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extLst>
                  <a:ext uri="{0D108BD9-81ED-4DB2-BD59-A6C34878D82A}">
                    <a16:rowId xmlns:a16="http://schemas.microsoft.com/office/drawing/2014/main" val="10003"/>
                  </a:ext>
                </a:extLst>
              </a:tr>
              <a:tr h="410625">
                <a:tc>
                  <a:txBody>
                    <a:bodyPr/>
                    <a:lstStyle/>
                    <a:p>
                      <a:pPr marL="0" marR="0" lvl="0" indent="0" algn="ctr" rtl="0">
                        <a:lnSpc>
                          <a:spcPct val="100000"/>
                        </a:lnSpc>
                        <a:spcBef>
                          <a:spcPts val="0"/>
                        </a:spcBef>
                        <a:spcAft>
                          <a:spcPts val="0"/>
                        </a:spcAft>
                        <a:buClr>
                          <a:srgbClr val="000000"/>
                        </a:buClr>
                        <a:buSzPts val="1400"/>
                        <a:buFont typeface="Arial"/>
                        <a:buNone/>
                      </a:pPr>
                      <a:r>
                        <a:rPr lang="ko-KR" sz="1400" b="1" u="none" strike="noStrike" cap="none"/>
                        <a:t>데이터 전처리</a:t>
                      </a:r>
                      <a:endParaRPr sz="1400" b="1" u="none" strike="noStrike" cap="none"/>
                    </a:p>
                  </a:txBody>
                  <a:tcPr marL="91450" marR="91450" marT="45725" marB="45725" anchor="ctr">
                    <a:solidFill>
                      <a:srgbClr val="B3C6E7"/>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92D05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92D05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92D05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92D05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l"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extLst>
                  <a:ext uri="{0D108BD9-81ED-4DB2-BD59-A6C34878D82A}">
                    <a16:rowId xmlns:a16="http://schemas.microsoft.com/office/drawing/2014/main" val="10004"/>
                  </a:ext>
                </a:extLst>
              </a:tr>
              <a:tr h="411300">
                <a:tc>
                  <a:txBody>
                    <a:bodyPr/>
                    <a:lstStyle/>
                    <a:p>
                      <a:pPr marL="0" marR="0" lvl="0" indent="0" algn="ctr" rtl="0">
                        <a:lnSpc>
                          <a:spcPct val="100000"/>
                        </a:lnSpc>
                        <a:spcBef>
                          <a:spcPts val="0"/>
                        </a:spcBef>
                        <a:spcAft>
                          <a:spcPts val="0"/>
                        </a:spcAft>
                        <a:buClr>
                          <a:srgbClr val="000000"/>
                        </a:buClr>
                        <a:buSzPts val="1400"/>
                        <a:buFont typeface="Arial"/>
                        <a:buNone/>
                      </a:pPr>
                      <a:r>
                        <a:rPr lang="ko-KR" sz="1400" b="1" u="none" strike="noStrike" cap="none"/>
                        <a:t>탐색적 데이터 분석 </a:t>
                      </a:r>
                      <a:endParaRPr sz="1400" u="none" strike="noStrike" cap="none"/>
                    </a:p>
                  </a:txBody>
                  <a:tcPr marL="91450" marR="91450" marT="45725" marB="45725" anchor="ctr">
                    <a:solidFill>
                      <a:srgbClr val="B3C6E7"/>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4B08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4B08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4B08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4B08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4B08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l"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extLst>
                  <a:ext uri="{0D108BD9-81ED-4DB2-BD59-A6C34878D82A}">
                    <a16:rowId xmlns:a16="http://schemas.microsoft.com/office/drawing/2014/main" val="10005"/>
                  </a:ext>
                </a:extLst>
              </a:tr>
              <a:tr h="410625">
                <a:tc>
                  <a:txBody>
                    <a:bodyPr/>
                    <a:lstStyle/>
                    <a:p>
                      <a:pPr marL="0" marR="0" lvl="0" indent="0" algn="ctr" rtl="0">
                        <a:lnSpc>
                          <a:spcPct val="100000"/>
                        </a:lnSpc>
                        <a:spcBef>
                          <a:spcPts val="0"/>
                        </a:spcBef>
                        <a:spcAft>
                          <a:spcPts val="0"/>
                        </a:spcAft>
                        <a:buClr>
                          <a:srgbClr val="000000"/>
                        </a:buClr>
                        <a:buSzPts val="1400"/>
                        <a:buFont typeface="Arial"/>
                        <a:buNone/>
                      </a:pPr>
                      <a:r>
                        <a:rPr lang="ko-KR" sz="1400" b="1" u="none" strike="noStrike" cap="none"/>
                        <a:t>데이터 시각화</a:t>
                      </a:r>
                      <a:endParaRPr sz="1400" u="none" strike="noStrike" cap="none"/>
                    </a:p>
                  </a:txBody>
                  <a:tcPr marL="91450" marR="91450" marT="45725" marB="45725" anchor="ctr">
                    <a:solidFill>
                      <a:srgbClr val="B3C6E7"/>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4B08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4B08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4B08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4B08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4B08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l"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extLst>
                  <a:ext uri="{0D108BD9-81ED-4DB2-BD59-A6C34878D82A}">
                    <a16:rowId xmlns:a16="http://schemas.microsoft.com/office/drawing/2014/main" val="10006"/>
                  </a:ext>
                </a:extLst>
              </a:tr>
              <a:tr h="410625">
                <a:tc>
                  <a:txBody>
                    <a:bodyPr/>
                    <a:lstStyle/>
                    <a:p>
                      <a:pPr marL="0" marR="0" lvl="0" indent="0" algn="ctr" rtl="0">
                        <a:lnSpc>
                          <a:spcPct val="100000"/>
                        </a:lnSpc>
                        <a:spcBef>
                          <a:spcPts val="0"/>
                        </a:spcBef>
                        <a:spcAft>
                          <a:spcPts val="0"/>
                        </a:spcAft>
                        <a:buClr>
                          <a:srgbClr val="000000"/>
                        </a:buClr>
                        <a:buSzPts val="1400"/>
                        <a:buFont typeface="Arial"/>
                        <a:buNone/>
                      </a:pPr>
                      <a:r>
                        <a:rPr lang="ko-KR" sz="1400" b="1" u="none" strike="noStrike" cap="none"/>
                        <a:t>통계 분석</a:t>
                      </a:r>
                      <a:endParaRPr sz="1400" u="none" strike="noStrike" cap="none"/>
                    </a:p>
                  </a:txBody>
                  <a:tcPr marL="91450" marR="91450" marT="45725" marB="45725" anchor="ctr">
                    <a:solidFill>
                      <a:srgbClr val="B3C6E7"/>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4B08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4B08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4B08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4B08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l"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extLst>
                  <a:ext uri="{0D108BD9-81ED-4DB2-BD59-A6C34878D82A}">
                    <a16:rowId xmlns:a16="http://schemas.microsoft.com/office/drawing/2014/main" val="10007"/>
                  </a:ext>
                </a:extLst>
              </a:tr>
              <a:tr h="410625">
                <a:tc>
                  <a:txBody>
                    <a:bodyPr/>
                    <a:lstStyle/>
                    <a:p>
                      <a:pPr marL="0" marR="0" lvl="0" indent="0" algn="ctr" rtl="0">
                        <a:lnSpc>
                          <a:spcPct val="100000"/>
                        </a:lnSpc>
                        <a:spcBef>
                          <a:spcPts val="0"/>
                        </a:spcBef>
                        <a:spcAft>
                          <a:spcPts val="0"/>
                        </a:spcAft>
                        <a:buClr>
                          <a:srgbClr val="000000"/>
                        </a:buClr>
                        <a:buSzPts val="1400"/>
                        <a:buFont typeface="Arial"/>
                        <a:buNone/>
                      </a:pPr>
                      <a:r>
                        <a:rPr lang="ko-KR" sz="1400" b="1" u="none" strike="noStrike" cap="none"/>
                        <a:t>모델 생성 및 평가</a:t>
                      </a:r>
                      <a:endParaRPr sz="1400" u="none" strike="noStrike" cap="none"/>
                    </a:p>
                  </a:txBody>
                  <a:tcPr marL="91450" marR="91450" marT="45725" marB="45725" anchor="ctr">
                    <a:solidFill>
                      <a:srgbClr val="B3C6E7"/>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7030A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7030A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7030A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7030A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7030A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l"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extLst>
                  <a:ext uri="{0D108BD9-81ED-4DB2-BD59-A6C34878D82A}">
                    <a16:rowId xmlns:a16="http://schemas.microsoft.com/office/drawing/2014/main" val="10008"/>
                  </a:ext>
                </a:extLst>
              </a:tr>
              <a:tr h="410625">
                <a:tc>
                  <a:txBody>
                    <a:bodyPr/>
                    <a:lstStyle/>
                    <a:p>
                      <a:pPr marL="0" marR="0" lvl="0" indent="0" algn="ctr" rtl="0">
                        <a:lnSpc>
                          <a:spcPct val="100000"/>
                        </a:lnSpc>
                        <a:spcBef>
                          <a:spcPts val="0"/>
                        </a:spcBef>
                        <a:spcAft>
                          <a:spcPts val="0"/>
                        </a:spcAft>
                        <a:buClr>
                          <a:srgbClr val="000000"/>
                        </a:buClr>
                        <a:buSzPts val="1400"/>
                        <a:buFont typeface="Arial"/>
                        <a:buNone/>
                      </a:pPr>
                      <a:r>
                        <a:rPr lang="ko-KR" sz="1400" b="1" u="none" strike="noStrike" cap="none"/>
                        <a:t>Streamlit 배포</a:t>
                      </a:r>
                      <a:endParaRPr sz="1400" u="none" strike="noStrike" cap="none"/>
                    </a:p>
                  </a:txBody>
                  <a:tcPr marL="91450" marR="91450" marT="45725" marB="45725" anchor="ctr">
                    <a:solidFill>
                      <a:srgbClr val="B3C6E7"/>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nchor="ctr">
                    <a:solidFill>
                      <a:srgbClr val="FFC000"/>
                    </a:solidFill>
                  </a:tcPr>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nchor="ctr">
                    <a:solidFill>
                      <a:srgbClr val="FFC000"/>
                    </a:solidFill>
                  </a:tcPr>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nchor="ctr">
                    <a:solidFill>
                      <a:srgbClr val="FFC00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FC00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FC00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FC00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FC000"/>
                    </a:solidFill>
                  </a:tcPr>
                </a:tc>
                <a:tc>
                  <a:txBody>
                    <a:bodyPr/>
                    <a:lstStyle/>
                    <a:p>
                      <a:pPr marL="0" marR="0" lvl="0" indent="0" algn="l"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extLst>
                  <a:ext uri="{0D108BD9-81ED-4DB2-BD59-A6C34878D82A}">
                    <a16:rowId xmlns:a16="http://schemas.microsoft.com/office/drawing/2014/main" val="10009"/>
                  </a:ext>
                </a:extLst>
              </a:tr>
              <a:tr h="410625">
                <a:tc>
                  <a:txBody>
                    <a:bodyPr/>
                    <a:lstStyle/>
                    <a:p>
                      <a:pPr marL="0" marR="0" lvl="0" indent="0" algn="ctr" rtl="0">
                        <a:lnSpc>
                          <a:spcPct val="100000"/>
                        </a:lnSpc>
                        <a:spcBef>
                          <a:spcPts val="0"/>
                        </a:spcBef>
                        <a:spcAft>
                          <a:spcPts val="0"/>
                        </a:spcAft>
                        <a:buClr>
                          <a:srgbClr val="000000"/>
                        </a:buClr>
                        <a:buSzPts val="1400"/>
                        <a:buFont typeface="Arial"/>
                        <a:buNone/>
                      </a:pPr>
                      <a:r>
                        <a:rPr lang="ko-KR" sz="1400" b="1" u="none" strike="noStrike" cap="none"/>
                        <a:t>웹 연동 및 배포</a:t>
                      </a:r>
                      <a:endParaRPr sz="1400" u="none" strike="noStrike" cap="none"/>
                    </a:p>
                  </a:txBody>
                  <a:tcPr marL="91450" marR="91450" marT="45725" marB="45725" anchor="ctr">
                    <a:solidFill>
                      <a:srgbClr val="B3C6E7"/>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FC00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FC00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FC00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FC00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FC00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FC000"/>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FC000"/>
                    </a:solidFill>
                  </a:tcPr>
                </a:tc>
                <a:tc>
                  <a:txBody>
                    <a:bodyPr/>
                    <a:lstStyle/>
                    <a:p>
                      <a:pPr marL="0" marR="0" lvl="0" indent="0" algn="l"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extLst>
                  <a:ext uri="{0D108BD9-81ED-4DB2-BD59-A6C34878D82A}">
                    <a16:rowId xmlns:a16="http://schemas.microsoft.com/office/drawing/2014/main" val="10010"/>
                  </a:ext>
                </a:extLst>
              </a:tr>
              <a:tr h="410625">
                <a:tc>
                  <a:txBody>
                    <a:bodyPr/>
                    <a:lstStyle/>
                    <a:p>
                      <a:pPr marL="0" marR="0" lvl="0" indent="0" algn="ctr" rtl="0">
                        <a:lnSpc>
                          <a:spcPct val="100000"/>
                        </a:lnSpc>
                        <a:spcBef>
                          <a:spcPts val="0"/>
                        </a:spcBef>
                        <a:spcAft>
                          <a:spcPts val="0"/>
                        </a:spcAft>
                        <a:buClr>
                          <a:srgbClr val="000000"/>
                        </a:buClr>
                        <a:buSzPts val="1400"/>
                        <a:buFont typeface="Arial"/>
                        <a:buNone/>
                      </a:pPr>
                      <a:r>
                        <a:rPr lang="ko-KR" sz="1400" b="1" u="none" strike="noStrike" cap="none"/>
                        <a:t>프로젝트 발표</a:t>
                      </a:r>
                      <a:endParaRPr sz="1400" u="none" strike="noStrike" cap="none"/>
                    </a:p>
                  </a:txBody>
                  <a:tcPr marL="91450" marR="91450" marT="45725" marB="45725" anchor="ctr">
                    <a:solidFill>
                      <a:srgbClr val="B3C6E7"/>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chemeClr val="lt1"/>
                    </a:solidFill>
                  </a:tcPr>
                </a:tc>
                <a:tc>
                  <a:txBody>
                    <a:bodyPr/>
                    <a:lstStyle/>
                    <a:p>
                      <a:pPr marL="0" marR="0" lvl="0" indent="0" algn="l"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nchor="ctr">
                    <a:solidFill>
                      <a:srgbClr val="FF3300"/>
                    </a:solidFill>
                  </a:tcPr>
                </a:tc>
                <a:extLst>
                  <a:ext uri="{0D108BD9-81ED-4DB2-BD59-A6C34878D82A}">
                    <a16:rowId xmlns:a16="http://schemas.microsoft.com/office/drawing/2014/main" val="10011"/>
                  </a:ext>
                </a:extLst>
              </a:tr>
            </a:tbl>
          </a:graphicData>
        </a:graphic>
      </p:graphicFrame>
      <p:pic>
        <p:nvPicPr>
          <p:cNvPr id="411" name="Google Shape;411;p14"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32"/>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417" name="Google Shape;417;p32"/>
          <p:cNvGrpSpPr/>
          <p:nvPr/>
        </p:nvGrpSpPr>
        <p:grpSpPr>
          <a:xfrm>
            <a:off x="10027920" y="-3"/>
            <a:ext cx="2164081" cy="781115"/>
            <a:chOff x="9919316" y="4585314"/>
            <a:chExt cx="2272685" cy="1136343"/>
          </a:xfrm>
        </p:grpSpPr>
        <p:sp>
          <p:nvSpPr>
            <p:cNvPr id="418" name="Google Shape;418;p32"/>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419" name="Google Shape;419;p32"/>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grpSp>
        <p:nvGrpSpPr>
          <p:cNvPr id="420" name="Google Shape;420;p32"/>
          <p:cNvGrpSpPr/>
          <p:nvPr/>
        </p:nvGrpSpPr>
        <p:grpSpPr>
          <a:xfrm>
            <a:off x="167953" y="1096342"/>
            <a:ext cx="11784559" cy="5619315"/>
            <a:chOff x="842865" y="1096342"/>
            <a:chExt cx="10506270" cy="4995534"/>
          </a:xfrm>
        </p:grpSpPr>
        <p:sp>
          <p:nvSpPr>
            <p:cNvPr id="421" name="Google Shape;421;p32"/>
            <p:cNvSpPr/>
            <p:nvPr/>
          </p:nvSpPr>
          <p:spPr>
            <a:xfrm rot="-5400000">
              <a:off x="1154975" y="2110154"/>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nvGrpSpPr>
            <p:cNvPr id="422" name="Google Shape;422;p32"/>
            <p:cNvGrpSpPr/>
            <p:nvPr/>
          </p:nvGrpSpPr>
          <p:grpSpPr>
            <a:xfrm>
              <a:off x="1028776" y="2592867"/>
              <a:ext cx="1779034" cy="1632534"/>
              <a:chOff x="2168084" y="3125971"/>
              <a:chExt cx="1323542" cy="1523891"/>
            </a:xfrm>
          </p:grpSpPr>
          <p:sp>
            <p:nvSpPr>
              <p:cNvPr id="423" name="Google Shape;423;p32"/>
              <p:cNvSpPr/>
              <p:nvPr/>
            </p:nvSpPr>
            <p:spPr>
              <a:xfrm rot="-5400000">
                <a:off x="2067909" y="3226145"/>
                <a:ext cx="1523891" cy="1323542"/>
              </a:xfrm>
              <a:prstGeom prst="hexagon">
                <a:avLst>
                  <a:gd name="adj" fmla="val 27991"/>
                  <a:gd name="vf" fmla="val 115470"/>
                </a:avLst>
              </a:prstGeom>
              <a:no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424" name="Google Shape;424;p32"/>
              <p:cNvSpPr/>
              <p:nvPr/>
            </p:nvSpPr>
            <p:spPr>
              <a:xfrm>
                <a:off x="2231547" y="3551452"/>
                <a:ext cx="1196611" cy="766175"/>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01. 프로젝트</a:t>
                </a:r>
                <a:endParaRPr sz="18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개요</a:t>
                </a:r>
                <a:endParaRPr sz="1800" b="1" i="0" u="none" strike="noStrike" cap="none">
                  <a:solidFill>
                    <a:srgbClr val="1B328F"/>
                  </a:solidFill>
                  <a:latin typeface="Malgun Gothic"/>
                  <a:ea typeface="Malgun Gothic"/>
                  <a:cs typeface="Malgun Gothic"/>
                  <a:sym typeface="Malgun Gothic"/>
                </a:endParaRPr>
              </a:p>
            </p:txBody>
          </p:sp>
        </p:grpSp>
        <p:grpSp>
          <p:nvGrpSpPr>
            <p:cNvPr id="425" name="Google Shape;425;p32"/>
            <p:cNvGrpSpPr/>
            <p:nvPr/>
          </p:nvGrpSpPr>
          <p:grpSpPr>
            <a:xfrm>
              <a:off x="3087347" y="2592868"/>
              <a:ext cx="1831372" cy="1632534"/>
              <a:chOff x="2151012" y="3125971"/>
              <a:chExt cx="1362479" cy="1523891"/>
            </a:xfrm>
          </p:grpSpPr>
          <p:sp>
            <p:nvSpPr>
              <p:cNvPr id="426" name="Google Shape;426;p32"/>
              <p:cNvSpPr/>
              <p:nvPr/>
            </p:nvSpPr>
            <p:spPr>
              <a:xfrm rot="-5400000">
                <a:off x="2067909" y="3226145"/>
                <a:ext cx="1523891" cy="1323542"/>
              </a:xfrm>
              <a:prstGeom prst="hexagon">
                <a:avLst>
                  <a:gd name="adj" fmla="val 27991"/>
                  <a:gd name="vf" fmla="val 115470"/>
                </a:avLst>
              </a:prstGeom>
              <a:solidFill>
                <a:srgbClr val="4472C4"/>
              </a:solidFill>
              <a:ln w="12700" cap="flat" cmpd="sng">
                <a:solidFill>
                  <a:srgbClr val="21486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427" name="Google Shape;427;p32"/>
              <p:cNvSpPr/>
              <p:nvPr/>
            </p:nvSpPr>
            <p:spPr>
              <a:xfrm>
                <a:off x="2151012" y="3551451"/>
                <a:ext cx="1362479" cy="766175"/>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chemeClr val="lt1"/>
                    </a:solidFill>
                    <a:latin typeface="Malgun Gothic"/>
                    <a:ea typeface="Malgun Gothic"/>
                    <a:cs typeface="Malgun Gothic"/>
                    <a:sym typeface="Malgun Gothic"/>
                  </a:rPr>
                  <a:t>02. 프로젝트</a:t>
                </a:r>
                <a:endParaRPr sz="1800" b="1" i="0" u="none" strike="noStrike" cap="none">
                  <a:solidFill>
                    <a:schemeClr val="lt1"/>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chemeClr val="lt1"/>
                    </a:solidFill>
                    <a:latin typeface="Malgun Gothic"/>
                    <a:ea typeface="Malgun Gothic"/>
                    <a:cs typeface="Malgun Gothic"/>
                    <a:sym typeface="Malgun Gothic"/>
                  </a:rPr>
                  <a:t>수행 과정</a:t>
                </a:r>
                <a:endParaRPr sz="1800" b="1" i="0" u="none" strike="noStrike" cap="none">
                  <a:solidFill>
                    <a:schemeClr val="lt1"/>
                  </a:solidFill>
                  <a:latin typeface="Malgun Gothic"/>
                  <a:ea typeface="Malgun Gothic"/>
                  <a:cs typeface="Malgun Gothic"/>
                  <a:sym typeface="Malgun Gothic"/>
                </a:endParaRPr>
              </a:p>
            </p:txBody>
          </p:sp>
        </p:grpSp>
        <p:sp>
          <p:nvSpPr>
            <p:cNvPr id="428" name="Google Shape;428;p32"/>
            <p:cNvSpPr/>
            <p:nvPr/>
          </p:nvSpPr>
          <p:spPr>
            <a:xfrm rot="5400000">
              <a:off x="3236494" y="2592068"/>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429" name="Google Shape;429;p32"/>
            <p:cNvSpPr/>
            <p:nvPr/>
          </p:nvSpPr>
          <p:spPr>
            <a:xfrm rot="-5400000">
              <a:off x="5326279" y="2110154"/>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430" name="Google Shape;430;p32"/>
            <p:cNvSpPr/>
            <p:nvPr/>
          </p:nvSpPr>
          <p:spPr>
            <a:xfrm rot="-5400000">
              <a:off x="5273333" y="2519617"/>
              <a:ext cx="1632534" cy="1779034"/>
            </a:xfrm>
            <a:prstGeom prst="hexagon">
              <a:avLst>
                <a:gd name="adj" fmla="val 27991"/>
                <a:gd name="vf" fmla="val 115470"/>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nvGrpSpPr>
            <p:cNvPr id="431" name="Google Shape;431;p32"/>
            <p:cNvGrpSpPr/>
            <p:nvPr/>
          </p:nvGrpSpPr>
          <p:grpSpPr>
            <a:xfrm>
              <a:off x="7281596" y="2592867"/>
              <a:ext cx="1779034" cy="1632534"/>
              <a:chOff x="2168084" y="3125971"/>
              <a:chExt cx="1323542" cy="1523891"/>
            </a:xfrm>
          </p:grpSpPr>
          <p:sp>
            <p:nvSpPr>
              <p:cNvPr id="432" name="Google Shape;432;p32"/>
              <p:cNvSpPr/>
              <p:nvPr/>
            </p:nvSpPr>
            <p:spPr>
              <a:xfrm rot="-5400000">
                <a:off x="2067909" y="3226145"/>
                <a:ext cx="1523891" cy="1323542"/>
              </a:xfrm>
              <a:prstGeom prst="hexagon">
                <a:avLst>
                  <a:gd name="adj" fmla="val 27991"/>
                  <a:gd name="vf" fmla="val 115470"/>
                </a:avLst>
              </a:prstGeom>
              <a:noFill/>
              <a:ln w="12700" cap="flat" cmpd="sng">
                <a:solidFill>
                  <a:srgbClr val="21486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433" name="Google Shape;433;p32"/>
              <p:cNvSpPr/>
              <p:nvPr/>
            </p:nvSpPr>
            <p:spPr>
              <a:xfrm>
                <a:off x="2231548" y="3703252"/>
                <a:ext cx="1196611" cy="376986"/>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04. 최종 결론</a:t>
                </a:r>
                <a:endParaRPr sz="1800" b="1" i="0" u="none" strike="noStrike" cap="none">
                  <a:solidFill>
                    <a:srgbClr val="1B328F"/>
                  </a:solidFill>
                  <a:latin typeface="Malgun Gothic"/>
                  <a:ea typeface="Malgun Gothic"/>
                  <a:cs typeface="Malgun Gothic"/>
                  <a:sym typeface="Malgun Gothic"/>
                </a:endParaRPr>
              </a:p>
            </p:txBody>
          </p:sp>
        </p:grpSp>
        <p:sp>
          <p:nvSpPr>
            <p:cNvPr id="434" name="Google Shape;434;p32"/>
            <p:cNvSpPr/>
            <p:nvPr/>
          </p:nvSpPr>
          <p:spPr>
            <a:xfrm rot="5400000">
              <a:off x="7407799" y="2592068"/>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435" name="Google Shape;435;p32"/>
            <p:cNvSpPr/>
            <p:nvPr/>
          </p:nvSpPr>
          <p:spPr>
            <a:xfrm rot="-5400000">
              <a:off x="9510387" y="2110154"/>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436" name="Google Shape;436;p32"/>
            <p:cNvSpPr/>
            <p:nvPr/>
          </p:nvSpPr>
          <p:spPr>
            <a:xfrm rot="-5400000">
              <a:off x="9457437" y="2519618"/>
              <a:ext cx="1632534" cy="1779033"/>
            </a:xfrm>
            <a:prstGeom prst="hexagon">
              <a:avLst>
                <a:gd name="adj" fmla="val 27991"/>
                <a:gd name="vf" fmla="val 115470"/>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437" name="Google Shape;437;p32"/>
            <p:cNvSpPr/>
            <p:nvPr/>
          </p:nvSpPr>
          <p:spPr>
            <a:xfrm>
              <a:off x="877530" y="4530932"/>
              <a:ext cx="2081520" cy="1067048"/>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프로젝트 조직(구성원 및 역할)</a:t>
              </a:r>
              <a:endParaRPr sz="1400" b="0" i="0" u="none" strike="noStrike" cap="none">
                <a:solidFill>
                  <a:srgbClr val="000000"/>
                </a:solidFill>
                <a:latin typeface="Arial"/>
                <a:ea typeface="Arial"/>
                <a:cs typeface="Arial"/>
                <a:sym typeface="Arial"/>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주제 선정 배경</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프로젝트 수행 방향</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프로젝트 추진 일정</a:t>
              </a:r>
              <a:endParaRPr sz="1400" b="0" i="0" u="none" strike="noStrike" cap="none">
                <a:solidFill>
                  <a:srgbClr val="000000"/>
                </a:solidFill>
                <a:latin typeface="Arial"/>
                <a:ea typeface="Arial"/>
                <a:cs typeface="Arial"/>
                <a:sym typeface="Arial"/>
              </a:endParaRPr>
            </a:p>
          </p:txBody>
        </p:sp>
        <p:sp>
          <p:nvSpPr>
            <p:cNvPr id="438" name="Google Shape;438;p32"/>
            <p:cNvSpPr/>
            <p:nvPr/>
          </p:nvSpPr>
          <p:spPr>
            <a:xfrm rot="5400000">
              <a:off x="3777849" y="132774"/>
              <a:ext cx="444880" cy="4163994"/>
            </a:xfrm>
            <a:prstGeom prst="leftBracket">
              <a:avLst>
                <a:gd name="adj" fmla="val 0"/>
              </a:avLst>
            </a:prstGeom>
            <a:noFill/>
            <a:ln w="9525"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Malgun Gothic"/>
                <a:ea typeface="Malgun Gothic"/>
                <a:cs typeface="Malgun Gothic"/>
                <a:sym typeface="Malgun Gothic"/>
              </a:endParaRPr>
            </a:p>
          </p:txBody>
        </p:sp>
        <p:sp>
          <p:nvSpPr>
            <p:cNvPr id="439" name="Google Shape;439;p32"/>
            <p:cNvSpPr/>
            <p:nvPr/>
          </p:nvSpPr>
          <p:spPr>
            <a:xfrm rot="5400000">
              <a:off x="7941843" y="132774"/>
              <a:ext cx="444880" cy="4163994"/>
            </a:xfrm>
            <a:prstGeom prst="leftBracket">
              <a:avLst>
                <a:gd name="adj" fmla="val 0"/>
              </a:avLst>
            </a:prstGeom>
            <a:noFill/>
            <a:ln w="9525"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Malgun Gothic"/>
                <a:ea typeface="Malgun Gothic"/>
                <a:cs typeface="Malgun Gothic"/>
                <a:sym typeface="Malgun Gothic"/>
              </a:endParaRPr>
            </a:p>
          </p:txBody>
        </p:sp>
        <p:sp>
          <p:nvSpPr>
            <p:cNvPr id="440" name="Google Shape;440;p32"/>
            <p:cNvSpPr/>
            <p:nvPr/>
          </p:nvSpPr>
          <p:spPr>
            <a:xfrm>
              <a:off x="4804019" y="1096342"/>
              <a:ext cx="2564632" cy="578498"/>
            </a:xfrm>
            <a:prstGeom prst="roundRect">
              <a:avLst>
                <a:gd name="adj" fmla="val 50000"/>
              </a:avLst>
            </a:prstGeom>
            <a:solidFill>
              <a:srgbClr val="1B328F"/>
            </a:solidFill>
            <a:ln w="9525" cap="flat" cmpd="sng">
              <a:solidFill>
                <a:srgbClr val="2574D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ko-KR" sz="2400" b="1" i="0" u="none" strike="noStrike" cap="none">
                  <a:solidFill>
                    <a:srgbClr val="FFFFFF"/>
                  </a:solidFill>
                  <a:latin typeface="Malgun Gothic"/>
                  <a:ea typeface="Malgun Gothic"/>
                  <a:cs typeface="Malgun Gothic"/>
                  <a:sym typeface="Malgun Gothic"/>
                </a:rPr>
                <a:t>INDEX</a:t>
              </a:r>
              <a:endParaRPr sz="2400" b="1" i="0" u="none" strike="noStrike" cap="none">
                <a:solidFill>
                  <a:srgbClr val="FFFFFF"/>
                </a:solidFill>
                <a:latin typeface="Malgun Gothic"/>
                <a:ea typeface="Malgun Gothic"/>
                <a:cs typeface="Malgun Gothic"/>
                <a:sym typeface="Malgun Gothic"/>
              </a:endParaRPr>
            </a:p>
          </p:txBody>
        </p:sp>
        <p:cxnSp>
          <p:nvCxnSpPr>
            <p:cNvPr id="441" name="Google Shape;441;p32"/>
            <p:cNvCxnSpPr/>
            <p:nvPr/>
          </p:nvCxnSpPr>
          <p:spPr>
            <a:xfrm>
              <a:off x="6082285" y="1606665"/>
              <a:ext cx="0" cy="385666"/>
            </a:xfrm>
            <a:prstGeom prst="straightConnector1">
              <a:avLst/>
            </a:prstGeom>
            <a:noFill/>
            <a:ln w="9525" cap="flat" cmpd="sng">
              <a:solidFill>
                <a:srgbClr val="214867"/>
              </a:solidFill>
              <a:prstDash val="solid"/>
              <a:miter lim="800000"/>
              <a:headEnd type="none" w="sm" len="sm"/>
              <a:tailEnd type="none" w="sm" len="sm"/>
            </a:ln>
          </p:spPr>
        </p:cxnSp>
        <p:sp>
          <p:nvSpPr>
            <p:cNvPr id="442" name="Google Shape;442;p32"/>
            <p:cNvSpPr/>
            <p:nvPr/>
          </p:nvSpPr>
          <p:spPr>
            <a:xfrm>
              <a:off x="5176832" y="3020521"/>
              <a:ext cx="1831372" cy="820798"/>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03. 프로젝트</a:t>
              </a:r>
              <a:endParaRPr sz="18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수행 결과</a:t>
              </a:r>
              <a:endParaRPr sz="1400" b="0" i="0" u="none" strike="noStrike" cap="none">
                <a:solidFill>
                  <a:srgbClr val="000000"/>
                </a:solidFill>
                <a:latin typeface="Arial"/>
                <a:ea typeface="Arial"/>
                <a:cs typeface="Arial"/>
                <a:sym typeface="Arial"/>
              </a:endParaRPr>
            </a:p>
          </p:txBody>
        </p:sp>
        <p:sp>
          <p:nvSpPr>
            <p:cNvPr id="443" name="Google Shape;443;p32"/>
            <p:cNvSpPr/>
            <p:nvPr/>
          </p:nvSpPr>
          <p:spPr>
            <a:xfrm>
              <a:off x="3057317" y="4532327"/>
              <a:ext cx="1884989" cy="1559549"/>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1" i="0" u="none" strike="noStrike" cap="none">
                  <a:solidFill>
                    <a:srgbClr val="1B328F"/>
                  </a:solidFill>
                  <a:latin typeface="Malgun Gothic"/>
                  <a:ea typeface="Malgun Gothic"/>
                  <a:cs typeface="Malgun Gothic"/>
                  <a:sym typeface="Malgun Gothic"/>
                </a:rPr>
                <a:t>데이터 수집</a:t>
              </a:r>
              <a:endParaRPr sz="12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1" i="0" u="none" strike="noStrike" cap="none">
                  <a:solidFill>
                    <a:srgbClr val="1B328F"/>
                  </a:solidFill>
                  <a:latin typeface="Malgun Gothic"/>
                  <a:ea typeface="Malgun Gothic"/>
                  <a:cs typeface="Malgun Gothic"/>
                  <a:sym typeface="Malgun Gothic"/>
                </a:rPr>
                <a:t>데이터 전처리</a:t>
              </a:r>
              <a:endParaRPr sz="12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None/>
              </a:pPr>
              <a:r>
                <a:rPr lang="ko-KR" sz="1200" b="1" i="0" u="none" strike="noStrike" cap="none">
                  <a:solidFill>
                    <a:srgbClr val="1B328F"/>
                  </a:solidFill>
                  <a:latin typeface="Malgun Gothic"/>
                  <a:ea typeface="Malgun Gothic"/>
                  <a:cs typeface="Malgun Gothic"/>
                  <a:sym typeface="Malgun Gothic"/>
                </a:rPr>
                <a:t>EDA</a:t>
              </a:r>
              <a:endParaRPr/>
            </a:p>
            <a:p>
              <a:pPr marL="0" marR="0" lvl="0" indent="0" algn="ctr" rtl="0">
                <a:lnSpc>
                  <a:spcPct val="150000"/>
                </a:lnSpc>
                <a:spcBef>
                  <a:spcPts val="0"/>
                </a:spcBef>
                <a:spcAft>
                  <a:spcPts val="0"/>
                </a:spcAft>
                <a:buClr>
                  <a:srgbClr val="000000"/>
                </a:buClr>
                <a:buSzPts val="1200"/>
                <a:buFont typeface="Arial"/>
                <a:buNone/>
              </a:pPr>
              <a:r>
                <a:rPr lang="ko-KR" sz="1200" b="1" i="0" u="none" strike="noStrike" cap="none">
                  <a:solidFill>
                    <a:srgbClr val="1B328F"/>
                  </a:solidFill>
                  <a:latin typeface="Malgun Gothic"/>
                  <a:ea typeface="Malgun Gothic"/>
                  <a:cs typeface="Malgun Gothic"/>
                  <a:sym typeface="Malgun Gothic"/>
                </a:rPr>
                <a:t>통계 분석</a:t>
              </a:r>
              <a:endParaRPr sz="12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1" i="0" u="none" strike="noStrike" cap="none">
                  <a:solidFill>
                    <a:srgbClr val="1B328F"/>
                  </a:solidFill>
                  <a:latin typeface="Malgun Gothic"/>
                  <a:ea typeface="Malgun Gothic"/>
                  <a:cs typeface="Malgun Gothic"/>
                  <a:sym typeface="Malgun Gothic"/>
                </a:rPr>
                <a:t>변수 설정</a:t>
              </a:r>
              <a:endParaRPr sz="12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1" i="0" u="none" strike="noStrike" cap="none">
                  <a:solidFill>
                    <a:srgbClr val="1B328F"/>
                  </a:solidFill>
                  <a:latin typeface="Malgun Gothic"/>
                  <a:ea typeface="Malgun Gothic"/>
                  <a:cs typeface="Malgun Gothic"/>
                  <a:sym typeface="Malgun Gothic"/>
                </a:rPr>
                <a:t>분석 모델 설정</a:t>
              </a:r>
              <a:endParaRPr sz="1200" b="1" i="0" u="none" strike="noStrike" cap="none">
                <a:solidFill>
                  <a:srgbClr val="1B328F"/>
                </a:solidFill>
                <a:latin typeface="Malgun Gothic"/>
                <a:ea typeface="Malgun Gothic"/>
                <a:cs typeface="Malgun Gothic"/>
                <a:sym typeface="Malgun Gothic"/>
              </a:endParaRPr>
            </a:p>
          </p:txBody>
        </p:sp>
        <p:sp>
          <p:nvSpPr>
            <p:cNvPr id="444" name="Google Shape;444;p32"/>
            <p:cNvSpPr/>
            <p:nvPr/>
          </p:nvSpPr>
          <p:spPr>
            <a:xfrm>
              <a:off x="5075241" y="4532327"/>
              <a:ext cx="2081520" cy="820798"/>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성능 평가</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서울 자치구별 전세가격 예측 Web 구축 &amp; 배포</a:t>
              </a:r>
              <a:endParaRPr sz="1400" b="0" i="0" u="none" strike="noStrike" cap="none">
                <a:solidFill>
                  <a:srgbClr val="000000"/>
                </a:solidFill>
                <a:latin typeface="Arial"/>
                <a:ea typeface="Arial"/>
                <a:cs typeface="Arial"/>
                <a:sym typeface="Arial"/>
              </a:endParaRPr>
            </a:p>
          </p:txBody>
        </p:sp>
        <p:sp>
          <p:nvSpPr>
            <p:cNvPr id="445" name="Google Shape;445;p32"/>
            <p:cNvSpPr/>
            <p:nvPr/>
          </p:nvSpPr>
          <p:spPr>
            <a:xfrm>
              <a:off x="7334612" y="4538316"/>
              <a:ext cx="1672999" cy="574548"/>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기대 효과</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한계점</a:t>
              </a:r>
              <a:endParaRPr sz="1200" b="0" i="0" u="none" strike="noStrike" cap="none">
                <a:solidFill>
                  <a:srgbClr val="1B328F"/>
                </a:solidFill>
                <a:latin typeface="Malgun Gothic"/>
                <a:ea typeface="Malgun Gothic"/>
                <a:cs typeface="Malgun Gothic"/>
                <a:sym typeface="Malgun Gothic"/>
              </a:endParaRPr>
            </a:p>
          </p:txBody>
        </p:sp>
        <p:sp>
          <p:nvSpPr>
            <p:cNvPr id="446" name="Google Shape;446;p32"/>
            <p:cNvSpPr/>
            <p:nvPr/>
          </p:nvSpPr>
          <p:spPr>
            <a:xfrm>
              <a:off x="9232943" y="4538316"/>
              <a:ext cx="2081520" cy="1075294"/>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데이터 정의서</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참고문헌</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출처</a:t>
              </a:r>
              <a:endParaRPr sz="1400" b="0" i="0" u="none" strike="noStrike" cap="none">
                <a:solidFill>
                  <a:srgbClr val="000000"/>
                </a:solidFill>
                <a:latin typeface="Arial"/>
                <a:ea typeface="Arial"/>
                <a:cs typeface="Arial"/>
                <a:sym typeface="Arial"/>
              </a:endParaRPr>
            </a:p>
          </p:txBody>
        </p:sp>
      </p:grpSp>
      <p:pic>
        <p:nvPicPr>
          <p:cNvPr id="447" name="Google Shape;447;p32"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
        <p:nvSpPr>
          <p:cNvPr id="448" name="Google Shape;448;p32"/>
          <p:cNvSpPr/>
          <p:nvPr/>
        </p:nvSpPr>
        <p:spPr>
          <a:xfrm>
            <a:off x="9846865" y="3473450"/>
            <a:ext cx="1804116" cy="507791"/>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05. Document</a:t>
            </a:r>
            <a:endParaRPr sz="1800" b="1" i="0" u="none" strike="noStrike" cap="none">
              <a:solidFill>
                <a:srgbClr val="1B328F"/>
              </a:solidFill>
              <a:latin typeface="Malgun Gothic"/>
              <a:ea typeface="Malgun Gothic"/>
              <a:cs typeface="Malgun Gothic"/>
              <a:sym typeface="Malgun Gothic"/>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grpSp>
        <p:nvGrpSpPr>
          <p:cNvPr id="453" name="Google Shape;453;p33"/>
          <p:cNvGrpSpPr/>
          <p:nvPr/>
        </p:nvGrpSpPr>
        <p:grpSpPr>
          <a:xfrm>
            <a:off x="5263341" y="2038449"/>
            <a:ext cx="5846619" cy="3603534"/>
            <a:chOff x="5263341" y="1918931"/>
            <a:chExt cx="5846619" cy="3603534"/>
          </a:xfrm>
        </p:grpSpPr>
        <p:sp>
          <p:nvSpPr>
            <p:cNvPr id="454" name="Google Shape;454;p33"/>
            <p:cNvSpPr/>
            <p:nvPr/>
          </p:nvSpPr>
          <p:spPr>
            <a:xfrm>
              <a:off x="5263341" y="1956476"/>
              <a:ext cx="5846619" cy="3565989"/>
            </a:xfrm>
            <a:prstGeom prst="roundRect">
              <a:avLst>
                <a:gd name="adj" fmla="val 16667"/>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100"/>
                <a:buFont typeface="Arial"/>
                <a:buNone/>
              </a:pPr>
              <a:endParaRPr sz="1100" b="0" i="0" u="none" strike="noStrike" cap="none">
                <a:solidFill>
                  <a:srgbClr val="1B328F"/>
                </a:solidFill>
                <a:latin typeface="Malgun Gothic"/>
                <a:ea typeface="Malgun Gothic"/>
                <a:cs typeface="Malgun Gothic"/>
                <a:sym typeface="Malgun Gothic"/>
              </a:endParaRPr>
            </a:p>
          </p:txBody>
        </p:sp>
        <p:sp>
          <p:nvSpPr>
            <p:cNvPr id="455" name="Google Shape;455;p33"/>
            <p:cNvSpPr/>
            <p:nvPr/>
          </p:nvSpPr>
          <p:spPr>
            <a:xfrm>
              <a:off x="5263341" y="1918931"/>
              <a:ext cx="5846619" cy="576103"/>
            </a:xfrm>
            <a:prstGeom prst="round2SameRect">
              <a:avLst>
                <a:gd name="adj1" fmla="val 16667"/>
                <a:gd name="adj2" fmla="val 0"/>
              </a:avLst>
            </a:prstGeom>
            <a:solidFill>
              <a:srgbClr val="1B328F"/>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100" b="1" i="0" u="none" strike="noStrike" cap="none">
                <a:solidFill>
                  <a:schemeClr val="lt1"/>
                </a:solidFill>
                <a:latin typeface="Noto Sans KR"/>
                <a:ea typeface="Noto Sans KR"/>
                <a:cs typeface="Noto Sans KR"/>
                <a:sym typeface="Noto Sans KR"/>
              </a:endParaRPr>
            </a:p>
            <a:p>
              <a:pPr marL="0" marR="0" lvl="0" indent="0" algn="l" rtl="0">
                <a:lnSpc>
                  <a:spcPct val="100000"/>
                </a:lnSpc>
                <a:spcBef>
                  <a:spcPts val="0"/>
                </a:spcBef>
                <a:spcAft>
                  <a:spcPts val="0"/>
                </a:spcAft>
                <a:buNone/>
              </a:pPr>
              <a:r>
                <a:rPr lang="ko-KR" sz="1100" b="1" i="0" u="none" strike="noStrike" cap="none">
                  <a:solidFill>
                    <a:schemeClr val="lt1"/>
                  </a:solidFill>
                  <a:latin typeface="Noto Sans KR"/>
                  <a:ea typeface="Noto Sans KR"/>
                  <a:cs typeface="Noto Sans KR"/>
                  <a:sym typeface="Noto Sans KR"/>
                </a:rPr>
                <a:t>주택시장 경기변동과 주거특성들의 아파트가격에 대한 영향력 변화 </a:t>
              </a:r>
              <a:endParaRPr sz="1100" b="1" i="0" u="none" strike="noStrike" cap="none">
                <a:solidFill>
                  <a:schemeClr val="lt1"/>
                </a:solidFill>
                <a:latin typeface="Noto Sans KR"/>
                <a:ea typeface="Noto Sans KR"/>
                <a:cs typeface="Noto Sans KR"/>
                <a:sym typeface="Noto Sans KR"/>
              </a:endParaRPr>
            </a:p>
            <a:p>
              <a:pPr marL="0" marR="0" lvl="0" indent="0" algn="l" rtl="0">
                <a:lnSpc>
                  <a:spcPct val="100000"/>
                </a:lnSpc>
                <a:spcBef>
                  <a:spcPts val="0"/>
                </a:spcBef>
                <a:spcAft>
                  <a:spcPts val="0"/>
                </a:spcAft>
                <a:buNone/>
              </a:pPr>
              <a:r>
                <a:rPr lang="ko-KR" sz="1100" b="1" i="0" u="none" strike="noStrike" cap="none">
                  <a:solidFill>
                    <a:schemeClr val="lt1"/>
                  </a:solidFill>
                  <a:latin typeface="Noto Sans KR"/>
                  <a:ea typeface="Noto Sans KR"/>
                  <a:cs typeface="Noto Sans KR"/>
                  <a:sym typeface="Noto Sans KR"/>
                </a:rPr>
                <a:t>- 용인 동백택지개발지구를 사례 -. </a:t>
              </a:r>
              <a:endParaRPr/>
            </a:p>
            <a:p>
              <a:pPr marL="0" marR="0" lvl="0" indent="0" algn="ctr" rtl="0">
                <a:lnSpc>
                  <a:spcPct val="100000"/>
                </a:lnSpc>
                <a:spcBef>
                  <a:spcPts val="0"/>
                </a:spcBef>
                <a:spcAft>
                  <a:spcPts val="0"/>
                </a:spcAft>
                <a:buClr>
                  <a:srgbClr val="000000"/>
                </a:buClr>
                <a:buSzPts val="1050"/>
                <a:buFont typeface="Arial"/>
                <a:buNone/>
              </a:pPr>
              <a:endParaRPr sz="1050" b="1" i="0" u="none" strike="noStrike" cap="none">
                <a:solidFill>
                  <a:schemeClr val="lt1"/>
                </a:solidFill>
                <a:latin typeface="Arial"/>
                <a:ea typeface="Arial"/>
                <a:cs typeface="Arial"/>
                <a:sym typeface="Arial"/>
              </a:endParaRPr>
            </a:p>
          </p:txBody>
        </p:sp>
      </p:grpSp>
      <p:grpSp>
        <p:nvGrpSpPr>
          <p:cNvPr id="456" name="Google Shape;456;p33"/>
          <p:cNvGrpSpPr/>
          <p:nvPr/>
        </p:nvGrpSpPr>
        <p:grpSpPr>
          <a:xfrm>
            <a:off x="414192" y="2038449"/>
            <a:ext cx="3899190" cy="3603534"/>
            <a:chOff x="414192" y="1870494"/>
            <a:chExt cx="3899190" cy="3603534"/>
          </a:xfrm>
        </p:grpSpPr>
        <p:sp>
          <p:nvSpPr>
            <p:cNvPr id="457" name="Google Shape;457;p33"/>
            <p:cNvSpPr/>
            <p:nvPr/>
          </p:nvSpPr>
          <p:spPr>
            <a:xfrm>
              <a:off x="414192" y="1908039"/>
              <a:ext cx="3899190" cy="3565989"/>
            </a:xfrm>
            <a:prstGeom prst="roundRect">
              <a:avLst>
                <a:gd name="adj" fmla="val 16667"/>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100"/>
                <a:buFont typeface="Arial"/>
                <a:buNone/>
              </a:pPr>
              <a:endParaRPr sz="1100" b="0" i="0" u="none" strike="noStrike" cap="none">
                <a:solidFill>
                  <a:srgbClr val="1B328F"/>
                </a:solidFill>
                <a:latin typeface="Malgun Gothic"/>
                <a:ea typeface="Malgun Gothic"/>
                <a:cs typeface="Malgun Gothic"/>
                <a:sym typeface="Malgun Gothic"/>
              </a:endParaRPr>
            </a:p>
          </p:txBody>
        </p:sp>
        <p:sp>
          <p:nvSpPr>
            <p:cNvPr id="458" name="Google Shape;458;p33"/>
            <p:cNvSpPr/>
            <p:nvPr/>
          </p:nvSpPr>
          <p:spPr>
            <a:xfrm>
              <a:off x="414192" y="1870494"/>
              <a:ext cx="3899190" cy="576103"/>
            </a:xfrm>
            <a:prstGeom prst="round2SameRect">
              <a:avLst>
                <a:gd name="adj1" fmla="val 16667"/>
                <a:gd name="adj2" fmla="val 0"/>
              </a:avLst>
            </a:prstGeom>
            <a:solidFill>
              <a:srgbClr val="1B328F"/>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100" b="1" i="0" u="none" strike="noStrike" cap="none">
                <a:solidFill>
                  <a:schemeClr val="lt1"/>
                </a:solidFill>
                <a:latin typeface="Noto Sans KR"/>
                <a:ea typeface="Noto Sans KR"/>
                <a:cs typeface="Noto Sans KR"/>
                <a:sym typeface="Noto Sans KR"/>
              </a:endParaRPr>
            </a:p>
            <a:p>
              <a:pPr marL="0" marR="0" lvl="0" indent="0" algn="l" rtl="0">
                <a:lnSpc>
                  <a:spcPct val="150000"/>
                </a:lnSpc>
                <a:spcBef>
                  <a:spcPts val="0"/>
                </a:spcBef>
                <a:spcAft>
                  <a:spcPts val="0"/>
                </a:spcAft>
                <a:buNone/>
              </a:pPr>
              <a:r>
                <a:rPr lang="ko-KR" sz="1100" b="1" i="0" u="none" strike="noStrike" cap="none">
                  <a:solidFill>
                    <a:schemeClr val="lt1"/>
                  </a:solidFill>
                  <a:latin typeface="Noto Sans KR"/>
                  <a:ea typeface="Noto Sans KR"/>
                  <a:cs typeface="Noto Sans KR"/>
                  <a:sym typeface="Noto Sans KR"/>
                </a:rPr>
                <a:t>지역주택가격 변동의 장단기 결정요인에 관한 실증분석. </a:t>
              </a:r>
              <a:endParaRPr/>
            </a:p>
            <a:p>
              <a:pPr marL="0" marR="0" lvl="0" indent="0" algn="ctr" rtl="0">
                <a:lnSpc>
                  <a:spcPct val="100000"/>
                </a:lnSpc>
                <a:spcBef>
                  <a:spcPts val="0"/>
                </a:spcBef>
                <a:spcAft>
                  <a:spcPts val="0"/>
                </a:spcAft>
                <a:buClr>
                  <a:srgbClr val="000000"/>
                </a:buClr>
                <a:buSzPts val="1050"/>
                <a:buFont typeface="Arial"/>
                <a:buNone/>
              </a:pPr>
              <a:endParaRPr sz="1050" b="1" i="0" u="none" strike="noStrike" cap="none">
                <a:solidFill>
                  <a:schemeClr val="lt1"/>
                </a:solidFill>
                <a:latin typeface="Arial"/>
                <a:ea typeface="Arial"/>
                <a:cs typeface="Arial"/>
                <a:sym typeface="Arial"/>
              </a:endParaRPr>
            </a:p>
          </p:txBody>
        </p:sp>
      </p:grpSp>
      <p:sp>
        <p:nvSpPr>
          <p:cNvPr id="459" name="Google Shape;459;p33"/>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460" name="Google Shape;460;p33"/>
          <p:cNvGrpSpPr/>
          <p:nvPr/>
        </p:nvGrpSpPr>
        <p:grpSpPr>
          <a:xfrm>
            <a:off x="10027920" y="-3"/>
            <a:ext cx="2164081" cy="781115"/>
            <a:chOff x="9919316" y="4585314"/>
            <a:chExt cx="2272685" cy="1136343"/>
          </a:xfrm>
        </p:grpSpPr>
        <p:sp>
          <p:nvSpPr>
            <p:cNvPr id="461" name="Google Shape;461;p33"/>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462" name="Google Shape;462;p33"/>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463" name="Google Shape;463;p33"/>
          <p:cNvSpPr txBox="1"/>
          <p:nvPr/>
        </p:nvSpPr>
        <p:spPr>
          <a:xfrm>
            <a:off x="93305" y="867747"/>
            <a:ext cx="3694923"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데이터 수집</a:t>
            </a:r>
            <a:endParaRPr sz="1400" b="0" i="0" u="none" strike="noStrike" cap="none">
              <a:solidFill>
                <a:srgbClr val="000000"/>
              </a:solidFill>
              <a:latin typeface="Arial"/>
              <a:ea typeface="Arial"/>
              <a:cs typeface="Arial"/>
              <a:sym typeface="Arial"/>
            </a:endParaRPr>
          </a:p>
        </p:txBody>
      </p:sp>
      <p:pic>
        <p:nvPicPr>
          <p:cNvPr id="464" name="Google Shape;464;p33"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
        <p:nvSpPr>
          <p:cNvPr id="465" name="Google Shape;465;p33"/>
          <p:cNvSpPr txBox="1"/>
          <p:nvPr/>
        </p:nvSpPr>
        <p:spPr>
          <a:xfrm>
            <a:off x="93305" y="1235366"/>
            <a:ext cx="13184156" cy="69705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ko-KR" sz="1400" b="0" i="0" u="none" strike="noStrike" cap="none">
                <a:solidFill>
                  <a:srgbClr val="000000"/>
                </a:solidFill>
                <a:latin typeface="Arial"/>
                <a:ea typeface="Arial"/>
                <a:cs typeface="Arial"/>
                <a:sym typeface="Arial"/>
              </a:rPr>
              <a:t>기존 연구를 참고하여 경제 지표와 주거 특성이 주택 전세가격에 영향을 준다는 것을 파악</a:t>
            </a:r>
            <a:endParaRPr sz="1400" b="0" i="0" u="none" strike="noStrike" cap="none">
              <a:solidFill>
                <a:srgbClr val="000000"/>
              </a:solidFill>
              <a:latin typeface="Arial"/>
              <a:ea typeface="Arial"/>
              <a:cs typeface="Arial"/>
              <a:sym typeface="Arial"/>
            </a:endParaRPr>
          </a:p>
          <a:p>
            <a:pPr marL="0" marR="0" lvl="0" indent="0" algn="l" rtl="0">
              <a:lnSpc>
                <a:spcPct val="150000"/>
              </a:lnSpc>
              <a:spcBef>
                <a:spcPts val="0"/>
              </a:spcBef>
              <a:spcAft>
                <a:spcPts val="0"/>
              </a:spcAft>
              <a:buNone/>
            </a:pPr>
            <a:r>
              <a:rPr lang="ko-KR" sz="1400" b="0" i="0" u="none" strike="noStrike" cap="none">
                <a:solidFill>
                  <a:srgbClr val="000000"/>
                </a:solidFill>
                <a:latin typeface="Arial"/>
                <a:ea typeface="Arial"/>
                <a:cs typeface="Arial"/>
                <a:sym typeface="Arial"/>
              </a:rPr>
              <a:t>따라서 기준 금리, 실업률, 전세수급동향, 주택 매매가격지수, 경기종합지수, 지하철역 위치, 학교(초, 중, 고등학교) 위치, 대학 위치 변수 채택</a:t>
            </a:r>
            <a:endParaRPr/>
          </a:p>
        </p:txBody>
      </p:sp>
      <p:pic>
        <p:nvPicPr>
          <p:cNvPr id="466" name="Google Shape;466;p33" descr="텍스트, 스크린샷, 폰트, 번호이(가) 표시된 사진&#10;&#10;자동 생성된 설명"/>
          <p:cNvPicPr preferRelativeResize="0"/>
          <p:nvPr/>
        </p:nvPicPr>
        <p:blipFill rotWithShape="1">
          <a:blip r:embed="rId4">
            <a:alphaModFix/>
          </a:blip>
          <a:srcRect/>
          <a:stretch/>
        </p:blipFill>
        <p:spPr>
          <a:xfrm>
            <a:off x="715384" y="2707313"/>
            <a:ext cx="3181664" cy="2639066"/>
          </a:xfrm>
          <a:prstGeom prst="rect">
            <a:avLst/>
          </a:prstGeom>
          <a:noFill/>
          <a:ln>
            <a:noFill/>
          </a:ln>
        </p:spPr>
      </p:pic>
      <p:pic>
        <p:nvPicPr>
          <p:cNvPr id="467" name="Google Shape;467;p33" descr="텍스트, 스크린샷, 번호, 폰트이(가) 표시된 사진&#10;&#10;자동 생성된 설명"/>
          <p:cNvPicPr preferRelativeResize="0"/>
          <p:nvPr/>
        </p:nvPicPr>
        <p:blipFill rotWithShape="1">
          <a:blip r:embed="rId5">
            <a:alphaModFix/>
          </a:blip>
          <a:srcRect/>
          <a:stretch/>
        </p:blipFill>
        <p:spPr>
          <a:xfrm>
            <a:off x="5412507" y="2707313"/>
            <a:ext cx="5484770" cy="2541628"/>
          </a:xfrm>
          <a:prstGeom prst="rect">
            <a:avLst/>
          </a:prstGeom>
          <a:noFill/>
          <a:ln>
            <a:noFill/>
          </a:ln>
        </p:spPr>
      </p:pic>
      <p:sp>
        <p:nvSpPr>
          <p:cNvPr id="468" name="Google Shape;468;p33"/>
          <p:cNvSpPr txBox="1"/>
          <p:nvPr/>
        </p:nvSpPr>
        <p:spPr>
          <a:xfrm>
            <a:off x="753458" y="5921937"/>
            <a:ext cx="8963197"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400" b="0" i="0" u="none" strike="noStrike" cap="none">
                <a:solidFill>
                  <a:srgbClr val="000000"/>
                </a:solidFill>
                <a:latin typeface="Arial"/>
                <a:ea typeface="Arial"/>
                <a:cs typeface="Arial"/>
                <a:sym typeface="Arial"/>
              </a:rPr>
              <a:t>이외에도 주택 전세가격에 미치는 다른 요인들을 확인하기 위해 범죄율(치안), 인구수 변수를 채택</a:t>
            </a:r>
            <a:endParaRPr/>
          </a:p>
        </p:txBody>
      </p:sp>
      <p:sp>
        <p:nvSpPr>
          <p:cNvPr id="469" name="Google Shape;469;p33"/>
          <p:cNvSpPr/>
          <p:nvPr/>
        </p:nvSpPr>
        <p:spPr>
          <a:xfrm>
            <a:off x="102006" y="5837805"/>
            <a:ext cx="651452" cy="435560"/>
          </a:xfrm>
          <a:prstGeom prst="homePlate">
            <a:avLst>
              <a:gd name="adj" fmla="val 50000"/>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Malgun Gothic"/>
              <a:ea typeface="Malgun Gothic"/>
              <a:cs typeface="Malgun Gothic"/>
              <a:sym typeface="Malgun Gothic"/>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34"/>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475" name="Google Shape;475;p34"/>
          <p:cNvGrpSpPr/>
          <p:nvPr/>
        </p:nvGrpSpPr>
        <p:grpSpPr>
          <a:xfrm>
            <a:off x="10027920" y="-3"/>
            <a:ext cx="2164081" cy="781115"/>
            <a:chOff x="9919316" y="4585314"/>
            <a:chExt cx="2272685" cy="1136343"/>
          </a:xfrm>
        </p:grpSpPr>
        <p:sp>
          <p:nvSpPr>
            <p:cNvPr id="476" name="Google Shape;476;p34"/>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477" name="Google Shape;477;p34"/>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478" name="Google Shape;478;p34"/>
          <p:cNvSpPr txBox="1"/>
          <p:nvPr/>
        </p:nvSpPr>
        <p:spPr>
          <a:xfrm>
            <a:off x="93305" y="867747"/>
            <a:ext cx="1680077"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데이터 전처리</a:t>
            </a:r>
            <a:endParaRPr sz="1400" b="0" i="0" u="none" strike="noStrike" cap="none">
              <a:solidFill>
                <a:srgbClr val="000000"/>
              </a:solidFill>
              <a:latin typeface="Arial"/>
              <a:ea typeface="Arial"/>
              <a:cs typeface="Arial"/>
              <a:sym typeface="Arial"/>
            </a:endParaRPr>
          </a:p>
        </p:txBody>
      </p:sp>
      <p:pic>
        <p:nvPicPr>
          <p:cNvPr id="479" name="Google Shape;479;p34"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
        <p:nvSpPr>
          <p:cNvPr id="480" name="Google Shape;480;p34"/>
          <p:cNvSpPr/>
          <p:nvPr/>
        </p:nvSpPr>
        <p:spPr>
          <a:xfrm>
            <a:off x="4106968" y="1443981"/>
            <a:ext cx="3812220" cy="666936"/>
          </a:xfrm>
          <a:prstGeom prst="roundRect">
            <a:avLst>
              <a:gd name="adj" fmla="val 16667"/>
            </a:avLst>
          </a:prstGeom>
          <a:solidFill>
            <a:srgbClr val="1B328F"/>
          </a:solid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400" b="0" i="0" u="none" strike="noStrike" cap="none">
                <a:solidFill>
                  <a:schemeClr val="lt1"/>
                </a:solidFill>
                <a:latin typeface="Arial"/>
                <a:ea typeface="Arial"/>
                <a:cs typeface="Arial"/>
                <a:sym typeface="Arial"/>
              </a:rPr>
              <a:t>불필요한 행(단독다가구, 월세), 열 삭제</a:t>
            </a:r>
            <a:endParaRPr/>
          </a:p>
        </p:txBody>
      </p:sp>
      <p:sp>
        <p:nvSpPr>
          <p:cNvPr id="481" name="Google Shape;481;p34"/>
          <p:cNvSpPr/>
          <p:nvPr/>
        </p:nvSpPr>
        <p:spPr>
          <a:xfrm>
            <a:off x="312699" y="2423665"/>
            <a:ext cx="1543665" cy="666936"/>
          </a:xfrm>
          <a:prstGeom prst="roundRect">
            <a:avLst>
              <a:gd name="adj" fmla="val 16667"/>
            </a:avLst>
          </a:prstGeom>
          <a:solidFill>
            <a:srgbClr val="1B328F"/>
          </a:solid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400" b="0" i="0" u="none" strike="noStrike" cap="none">
                <a:solidFill>
                  <a:schemeClr val="lt1"/>
                </a:solidFill>
                <a:latin typeface="Arial"/>
                <a:ea typeface="Arial"/>
                <a:cs typeface="Arial"/>
                <a:sym typeface="Arial"/>
              </a:rPr>
              <a:t>위치 데이터</a:t>
            </a:r>
            <a:endParaRPr/>
          </a:p>
        </p:txBody>
      </p:sp>
      <p:sp>
        <p:nvSpPr>
          <p:cNvPr id="482" name="Google Shape;482;p34"/>
          <p:cNvSpPr/>
          <p:nvPr/>
        </p:nvSpPr>
        <p:spPr>
          <a:xfrm>
            <a:off x="312700" y="1447431"/>
            <a:ext cx="1543665" cy="666936"/>
          </a:xfrm>
          <a:prstGeom prst="roundRect">
            <a:avLst>
              <a:gd name="adj" fmla="val 16667"/>
            </a:avLst>
          </a:prstGeom>
          <a:solidFill>
            <a:srgbClr val="1B328F"/>
          </a:solid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400" b="0" i="0" u="none" strike="noStrike" cap="none">
                <a:solidFill>
                  <a:schemeClr val="lt1"/>
                </a:solidFill>
                <a:latin typeface="Arial"/>
                <a:ea typeface="Arial"/>
                <a:cs typeface="Arial"/>
                <a:sym typeface="Arial"/>
              </a:rPr>
              <a:t>부동산 데이터</a:t>
            </a:r>
            <a:endParaRPr/>
          </a:p>
        </p:txBody>
      </p:sp>
      <p:sp>
        <p:nvSpPr>
          <p:cNvPr id="483" name="Google Shape;483;p34"/>
          <p:cNvSpPr/>
          <p:nvPr/>
        </p:nvSpPr>
        <p:spPr>
          <a:xfrm>
            <a:off x="312699" y="3399899"/>
            <a:ext cx="1543665" cy="666936"/>
          </a:xfrm>
          <a:prstGeom prst="roundRect">
            <a:avLst>
              <a:gd name="adj" fmla="val 16667"/>
            </a:avLst>
          </a:prstGeom>
          <a:solidFill>
            <a:srgbClr val="1B328F"/>
          </a:solid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400" b="0" i="0" u="none" strike="noStrike" cap="none">
                <a:solidFill>
                  <a:schemeClr val="lt1"/>
                </a:solidFill>
                <a:latin typeface="Arial"/>
                <a:ea typeface="Arial"/>
                <a:cs typeface="Arial"/>
                <a:sym typeface="Arial"/>
              </a:rPr>
              <a:t>범죄율 </a:t>
            </a:r>
            <a:endParaRPr/>
          </a:p>
        </p:txBody>
      </p:sp>
      <p:sp>
        <p:nvSpPr>
          <p:cNvPr id="484" name="Google Shape;484;p34"/>
          <p:cNvSpPr/>
          <p:nvPr/>
        </p:nvSpPr>
        <p:spPr>
          <a:xfrm>
            <a:off x="312699" y="4376133"/>
            <a:ext cx="1543665" cy="666936"/>
          </a:xfrm>
          <a:prstGeom prst="roundRect">
            <a:avLst>
              <a:gd name="adj" fmla="val 16667"/>
            </a:avLst>
          </a:prstGeom>
          <a:solidFill>
            <a:srgbClr val="1B328F"/>
          </a:solid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400" b="0" i="0" u="none" strike="noStrike" cap="none">
                <a:solidFill>
                  <a:schemeClr val="lt1"/>
                </a:solidFill>
                <a:latin typeface="Arial"/>
                <a:ea typeface="Arial"/>
                <a:cs typeface="Arial"/>
                <a:sym typeface="Arial"/>
              </a:rPr>
              <a:t>경제 데이터</a:t>
            </a:r>
            <a:endParaRPr/>
          </a:p>
        </p:txBody>
      </p:sp>
      <p:sp>
        <p:nvSpPr>
          <p:cNvPr id="485" name="Google Shape;485;p34"/>
          <p:cNvSpPr/>
          <p:nvPr/>
        </p:nvSpPr>
        <p:spPr>
          <a:xfrm>
            <a:off x="312700" y="5352368"/>
            <a:ext cx="1543665" cy="666936"/>
          </a:xfrm>
          <a:prstGeom prst="roundRect">
            <a:avLst>
              <a:gd name="adj" fmla="val 16667"/>
            </a:avLst>
          </a:prstGeom>
          <a:solidFill>
            <a:srgbClr val="1B328F"/>
          </a:solid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400" b="0" i="0" u="none" strike="noStrike" cap="none">
                <a:solidFill>
                  <a:schemeClr val="lt1"/>
                </a:solidFill>
                <a:latin typeface="Arial"/>
                <a:ea typeface="Arial"/>
                <a:cs typeface="Arial"/>
                <a:sym typeface="Arial"/>
              </a:rPr>
              <a:t>인구 데이터</a:t>
            </a:r>
            <a:endParaRPr/>
          </a:p>
        </p:txBody>
      </p:sp>
      <p:sp>
        <p:nvSpPr>
          <p:cNvPr id="486" name="Google Shape;486;p34"/>
          <p:cNvSpPr/>
          <p:nvPr/>
        </p:nvSpPr>
        <p:spPr>
          <a:xfrm>
            <a:off x="4106967" y="2423665"/>
            <a:ext cx="3812219" cy="666936"/>
          </a:xfrm>
          <a:prstGeom prst="roundRect">
            <a:avLst>
              <a:gd name="adj" fmla="val 16667"/>
            </a:avLst>
          </a:prstGeom>
          <a:solidFill>
            <a:srgbClr val="1B328F"/>
          </a:solid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400" b="0" i="0" u="none" strike="noStrike" cap="none">
                <a:solidFill>
                  <a:schemeClr val="lt1"/>
                </a:solidFill>
                <a:latin typeface="Arial"/>
                <a:ea typeface="Arial"/>
                <a:cs typeface="Arial"/>
                <a:sym typeface="Arial"/>
              </a:rPr>
              <a:t>결측치 제거 및 처리</a:t>
            </a:r>
            <a:endParaRPr/>
          </a:p>
        </p:txBody>
      </p:sp>
      <p:sp>
        <p:nvSpPr>
          <p:cNvPr id="487" name="Google Shape;487;p34"/>
          <p:cNvSpPr/>
          <p:nvPr/>
        </p:nvSpPr>
        <p:spPr>
          <a:xfrm>
            <a:off x="4106967" y="3399899"/>
            <a:ext cx="3812219" cy="666936"/>
          </a:xfrm>
          <a:prstGeom prst="roundRect">
            <a:avLst>
              <a:gd name="adj" fmla="val 16667"/>
            </a:avLst>
          </a:prstGeom>
          <a:solidFill>
            <a:srgbClr val="1B328F"/>
          </a:solid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400" b="0" i="0" u="none" strike="noStrike" cap="none">
                <a:solidFill>
                  <a:schemeClr val="lt1"/>
                </a:solidFill>
                <a:latin typeface="Arial"/>
                <a:ea typeface="Arial"/>
                <a:cs typeface="Arial"/>
                <a:sym typeface="Arial"/>
              </a:rPr>
              <a:t>파생변수 생성(건물연수, 평당 전세가 …)</a:t>
            </a:r>
            <a:endParaRPr sz="1400" b="0" i="0" u="none" strike="noStrike" cap="none">
              <a:solidFill>
                <a:schemeClr val="lt1"/>
              </a:solidFill>
              <a:latin typeface="Arial"/>
              <a:ea typeface="Arial"/>
              <a:cs typeface="Arial"/>
              <a:sym typeface="Arial"/>
            </a:endParaRPr>
          </a:p>
        </p:txBody>
      </p:sp>
      <p:sp>
        <p:nvSpPr>
          <p:cNvPr id="488" name="Google Shape;488;p34"/>
          <p:cNvSpPr/>
          <p:nvPr/>
        </p:nvSpPr>
        <p:spPr>
          <a:xfrm>
            <a:off x="4105027" y="5352368"/>
            <a:ext cx="3812219" cy="666936"/>
          </a:xfrm>
          <a:prstGeom prst="roundRect">
            <a:avLst>
              <a:gd name="adj" fmla="val 16667"/>
            </a:avLst>
          </a:prstGeom>
          <a:solidFill>
            <a:srgbClr val="1B328F"/>
          </a:solid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400" b="0" i="0" u="none" strike="noStrike" cap="none">
                <a:solidFill>
                  <a:schemeClr val="lt1"/>
                </a:solidFill>
                <a:latin typeface="Arial"/>
                <a:ea typeface="Arial"/>
                <a:cs typeface="Arial"/>
                <a:sym typeface="Arial"/>
              </a:rPr>
              <a:t>전세 데이터에 나머지 데이터 병합</a:t>
            </a:r>
            <a:endParaRPr/>
          </a:p>
        </p:txBody>
      </p:sp>
      <p:sp>
        <p:nvSpPr>
          <p:cNvPr id="489" name="Google Shape;489;p34"/>
          <p:cNvSpPr/>
          <p:nvPr/>
        </p:nvSpPr>
        <p:spPr>
          <a:xfrm>
            <a:off x="4105027" y="4376133"/>
            <a:ext cx="3812219" cy="666936"/>
          </a:xfrm>
          <a:prstGeom prst="roundRect">
            <a:avLst>
              <a:gd name="adj" fmla="val 16667"/>
            </a:avLst>
          </a:prstGeom>
          <a:solidFill>
            <a:srgbClr val="1B328F"/>
          </a:solid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400" b="0" i="0" u="none" strike="noStrike" cap="none">
                <a:solidFill>
                  <a:schemeClr val="lt1"/>
                </a:solidFill>
                <a:latin typeface="Arial"/>
                <a:ea typeface="Arial"/>
                <a:cs typeface="Arial"/>
                <a:sym typeface="Arial"/>
              </a:rPr>
              <a:t>주소데이터 이용 위도, 경도 추출</a:t>
            </a:r>
            <a:endParaRPr sz="1400" b="0" i="0" u="none" strike="noStrike" cap="none">
              <a:solidFill>
                <a:schemeClr val="lt1"/>
              </a:solidFill>
              <a:latin typeface="Arial"/>
              <a:ea typeface="Arial"/>
              <a:cs typeface="Arial"/>
              <a:sym typeface="Arial"/>
            </a:endParaRPr>
          </a:p>
        </p:txBody>
      </p:sp>
      <p:sp>
        <p:nvSpPr>
          <p:cNvPr id="490" name="Google Shape;490;p34"/>
          <p:cNvSpPr/>
          <p:nvPr/>
        </p:nvSpPr>
        <p:spPr>
          <a:xfrm>
            <a:off x="2448695" y="3377876"/>
            <a:ext cx="1065940" cy="781115"/>
          </a:xfrm>
          <a:prstGeom prst="rightArrow">
            <a:avLst>
              <a:gd name="adj1" fmla="val 50000"/>
              <a:gd name="adj2" fmla="val 50000"/>
            </a:avLst>
          </a:prstGeom>
          <a:solidFill>
            <a:srgbClr val="1B328F"/>
          </a:solid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91" name="Google Shape;491;p34"/>
          <p:cNvSpPr/>
          <p:nvPr/>
        </p:nvSpPr>
        <p:spPr>
          <a:xfrm>
            <a:off x="10169790" y="3293541"/>
            <a:ext cx="1725421" cy="948795"/>
          </a:xfrm>
          <a:prstGeom prst="roundRect">
            <a:avLst>
              <a:gd name="adj" fmla="val 16667"/>
            </a:avLst>
          </a:prstGeom>
          <a:solidFill>
            <a:srgbClr val="1B328F"/>
          </a:solid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None/>
            </a:pPr>
            <a:r>
              <a:rPr lang="ko-KR" sz="1400" b="0" i="0" u="none" strike="noStrike" cap="none">
                <a:solidFill>
                  <a:schemeClr val="lt1"/>
                </a:solidFill>
                <a:latin typeface="Arial"/>
                <a:ea typeface="Arial"/>
                <a:cs typeface="Arial"/>
                <a:sym typeface="Arial"/>
              </a:rPr>
              <a:t>최종 전처리 된 데이터 산출</a:t>
            </a:r>
            <a:endParaRPr/>
          </a:p>
        </p:txBody>
      </p:sp>
      <p:sp>
        <p:nvSpPr>
          <p:cNvPr id="492" name="Google Shape;492;p34"/>
          <p:cNvSpPr/>
          <p:nvPr/>
        </p:nvSpPr>
        <p:spPr>
          <a:xfrm>
            <a:off x="8511518" y="3377382"/>
            <a:ext cx="1065940" cy="781115"/>
          </a:xfrm>
          <a:prstGeom prst="rightArrow">
            <a:avLst>
              <a:gd name="adj1" fmla="val 50000"/>
              <a:gd name="adj2" fmla="val 50000"/>
            </a:avLst>
          </a:prstGeom>
          <a:solidFill>
            <a:srgbClr val="1B328F"/>
          </a:solid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35"/>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498" name="Google Shape;498;p35"/>
          <p:cNvGrpSpPr/>
          <p:nvPr/>
        </p:nvGrpSpPr>
        <p:grpSpPr>
          <a:xfrm>
            <a:off x="10027920" y="-3"/>
            <a:ext cx="2164081" cy="781115"/>
            <a:chOff x="9919316" y="4585314"/>
            <a:chExt cx="2272685" cy="1136343"/>
          </a:xfrm>
        </p:grpSpPr>
        <p:sp>
          <p:nvSpPr>
            <p:cNvPr id="499" name="Google Shape;499;p35"/>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500" name="Google Shape;500;p35"/>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501" name="Google Shape;501;p35"/>
          <p:cNvSpPr txBox="1"/>
          <p:nvPr/>
        </p:nvSpPr>
        <p:spPr>
          <a:xfrm>
            <a:off x="93305" y="867747"/>
            <a:ext cx="1680077"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데이터 전처리</a:t>
            </a:r>
            <a:endParaRPr sz="1400" b="0" i="0" u="none" strike="noStrike" cap="none">
              <a:solidFill>
                <a:srgbClr val="000000"/>
              </a:solidFill>
              <a:latin typeface="Arial"/>
              <a:ea typeface="Arial"/>
              <a:cs typeface="Arial"/>
              <a:sym typeface="Arial"/>
            </a:endParaRPr>
          </a:p>
        </p:txBody>
      </p:sp>
      <p:pic>
        <p:nvPicPr>
          <p:cNvPr id="502" name="Google Shape;502;p35"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graphicFrame>
        <p:nvGraphicFramePr>
          <p:cNvPr id="503" name="Google Shape;503;p35"/>
          <p:cNvGraphicFramePr/>
          <p:nvPr/>
        </p:nvGraphicFramePr>
        <p:xfrm>
          <a:off x="313363" y="4615541"/>
          <a:ext cx="11565250" cy="1823810"/>
        </p:xfrm>
        <a:graphic>
          <a:graphicData uri="http://schemas.openxmlformats.org/drawingml/2006/table">
            <a:tbl>
              <a:tblPr firstRow="1" bandRow="1">
                <a:noFill/>
                <a:tableStyleId>{2B1135B3-D149-4B6D-9136-FE116253C429}</a:tableStyleId>
              </a:tblPr>
              <a:tblGrid>
                <a:gridCol w="5782625">
                  <a:extLst>
                    <a:ext uri="{9D8B030D-6E8A-4147-A177-3AD203B41FA5}">
                      <a16:colId xmlns:a16="http://schemas.microsoft.com/office/drawing/2014/main" val="20000"/>
                    </a:ext>
                  </a:extLst>
                </a:gridCol>
                <a:gridCol w="5782625">
                  <a:extLst>
                    <a:ext uri="{9D8B030D-6E8A-4147-A177-3AD203B41FA5}">
                      <a16:colId xmlns:a16="http://schemas.microsoft.com/office/drawing/2014/main" val="20001"/>
                    </a:ext>
                  </a:extLst>
                </a:gridCol>
              </a:tblGrid>
              <a:tr h="299375">
                <a:tc>
                  <a:txBody>
                    <a:bodyPr/>
                    <a:lstStyle/>
                    <a:p>
                      <a:pPr marL="0" marR="0" lvl="0" indent="0" algn="ctr" rtl="0">
                        <a:lnSpc>
                          <a:spcPct val="100000"/>
                        </a:lnSpc>
                        <a:spcBef>
                          <a:spcPts val="0"/>
                        </a:spcBef>
                        <a:spcAft>
                          <a:spcPts val="0"/>
                        </a:spcAft>
                        <a:buNone/>
                      </a:pPr>
                      <a:r>
                        <a:rPr lang="ko-KR" sz="1400" u="none" strike="noStrike" cap="none">
                          <a:solidFill>
                            <a:srgbClr val="FFFFFF"/>
                          </a:solidFill>
                        </a:rPr>
                        <a:t>불필요한 열 삭제</a:t>
                      </a:r>
                      <a:endParaRPr/>
                    </a:p>
                  </a:txBody>
                  <a:tcPr marL="91450" marR="91450" marT="45725" marB="45725">
                    <a:lnL w="9525" cap="flat" cmpd="sng">
                      <a:solidFill>
                        <a:srgbClr val="000000">
                          <a:alpha val="0"/>
                        </a:srgbClr>
                      </a:solidFill>
                      <a:prstDash val="solid"/>
                      <a:round/>
                      <a:headEnd type="none" w="sm" len="sm"/>
                      <a:tailEnd type="none" w="sm" len="sm"/>
                    </a:lnL>
                    <a:lnR w="12700" cap="flat" cmpd="sng">
                      <a:solidFill>
                        <a:srgbClr val="1B328F"/>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1B328F"/>
                    </a:solidFill>
                  </a:tcPr>
                </a:tc>
                <a:tc>
                  <a:txBody>
                    <a:bodyPr/>
                    <a:lstStyle/>
                    <a:p>
                      <a:pPr marL="0" marR="0" lvl="0" indent="0" algn="ctr" rtl="0">
                        <a:lnSpc>
                          <a:spcPct val="100000"/>
                        </a:lnSpc>
                        <a:spcBef>
                          <a:spcPts val="0"/>
                        </a:spcBef>
                        <a:spcAft>
                          <a:spcPts val="0"/>
                        </a:spcAft>
                        <a:buNone/>
                      </a:pPr>
                      <a:r>
                        <a:rPr lang="ko-KR" sz="1400" u="none" strike="noStrike" cap="none">
                          <a:solidFill>
                            <a:srgbClr val="FFFFFF"/>
                          </a:solidFill>
                        </a:rPr>
                        <a:t>불필요한 행 삭제</a:t>
                      </a:r>
                      <a:endParaRPr/>
                    </a:p>
                  </a:txBody>
                  <a:tcPr marL="91450" marR="91450" marT="45725" marB="45725">
                    <a:lnL w="12700" cap="flat" cmpd="sng">
                      <a:solidFill>
                        <a:srgbClr val="1B328F"/>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1B328F"/>
                    </a:solidFill>
                  </a:tcPr>
                </a:tc>
                <a:extLst>
                  <a:ext uri="{0D108BD9-81ED-4DB2-BD59-A6C34878D82A}">
                    <a16:rowId xmlns:a16="http://schemas.microsoft.com/office/drawing/2014/main" val="10000"/>
                  </a:ext>
                </a:extLst>
              </a:tr>
              <a:tr h="1519000">
                <a:tc>
                  <a:txBody>
                    <a:bodyPr/>
                    <a:lstStyle/>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전세 가격 예측에 불필요한 열 삭제</a:t>
                      </a:r>
                      <a:endParaRPr sz="1200" u="none" strike="noStrike" cap="none"/>
                    </a:p>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‘계약기간, 신규계약구분, 갱신청구권사용, 종전보증금, 종전임대료‘ 컬럼 삭제</a:t>
                      </a:r>
                      <a:endParaRPr/>
                    </a:p>
                  </a:txBody>
                  <a:tcPr marL="91450" marR="91450" marT="45725" marB="45725">
                    <a:lnL w="9525" cap="flat" cmpd="sng">
                      <a:solidFill>
                        <a:srgbClr val="000000">
                          <a:alpha val="0"/>
                        </a:srgbClr>
                      </a:solidFill>
                      <a:prstDash val="solid"/>
                      <a:round/>
                      <a:headEnd type="none" w="sm" len="sm"/>
                      <a:tailEnd type="none" w="sm" len="sm"/>
                    </a:lnL>
                    <a:lnR w="12700" cap="flat" cmpd="sng">
                      <a:solidFill>
                        <a:srgbClr val="1B328F"/>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‘건물용도 = 단독다가구’인 행 삭제 (본번, 부번이 없어 위도, 경도 매칭이 불가)</a:t>
                      </a:r>
                      <a:endParaRPr/>
                    </a:p>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‘전월세구분 = 월세’인 행 삭제 (전세 가격 예측 프로젝트임으로)</a:t>
                      </a:r>
                      <a:endParaRPr sz="1200" u="none" strike="noStrike" cap="none"/>
                    </a:p>
                  </a:txBody>
                  <a:tcPr marL="91450" marR="91450" marT="45725" marB="45725">
                    <a:lnL w="12700" cap="flat" cmpd="sng">
                      <a:solidFill>
                        <a:srgbClr val="1B328F"/>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504" name="Google Shape;504;p35"/>
          <p:cNvSpPr/>
          <p:nvPr/>
        </p:nvSpPr>
        <p:spPr>
          <a:xfrm>
            <a:off x="87090" y="1309984"/>
            <a:ext cx="5868000" cy="3079138"/>
          </a:xfrm>
          <a:prstGeom prst="roundRect">
            <a:avLst>
              <a:gd name="adj" fmla="val 16667"/>
            </a:avLst>
          </a:prstGeom>
          <a:no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05" name="Google Shape;505;p35"/>
          <p:cNvSpPr txBox="1"/>
          <p:nvPr/>
        </p:nvSpPr>
        <p:spPr>
          <a:xfrm>
            <a:off x="2424598" y="1339553"/>
            <a:ext cx="849825"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400" b="1" i="0" u="none" strike="noStrike" cap="none">
                <a:solidFill>
                  <a:srgbClr val="1B328F"/>
                </a:solidFill>
                <a:latin typeface="Arial"/>
                <a:ea typeface="Arial"/>
                <a:cs typeface="Arial"/>
                <a:sym typeface="Arial"/>
              </a:rPr>
              <a:t>Before</a:t>
            </a:r>
            <a:endParaRPr sz="1400" b="1" i="0" u="none" strike="noStrike" cap="none">
              <a:solidFill>
                <a:srgbClr val="1B328F"/>
              </a:solidFill>
              <a:latin typeface="Arial"/>
              <a:ea typeface="Arial"/>
              <a:cs typeface="Arial"/>
              <a:sym typeface="Arial"/>
            </a:endParaRPr>
          </a:p>
        </p:txBody>
      </p:sp>
      <p:sp>
        <p:nvSpPr>
          <p:cNvPr id="506" name="Google Shape;506;p35"/>
          <p:cNvSpPr txBox="1"/>
          <p:nvPr/>
        </p:nvSpPr>
        <p:spPr>
          <a:xfrm>
            <a:off x="8696465" y="1339553"/>
            <a:ext cx="1663338"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400" b="1" i="0" u="none" strike="noStrike" cap="none">
                <a:solidFill>
                  <a:srgbClr val="1B328F"/>
                </a:solidFill>
                <a:latin typeface="Arial"/>
                <a:ea typeface="Arial"/>
                <a:cs typeface="Arial"/>
                <a:sym typeface="Arial"/>
              </a:rPr>
              <a:t>After</a:t>
            </a:r>
            <a:endParaRPr sz="1400" b="1" i="0" u="none" strike="noStrike" cap="none">
              <a:solidFill>
                <a:srgbClr val="1B328F"/>
              </a:solidFill>
              <a:latin typeface="Arial"/>
              <a:ea typeface="Arial"/>
              <a:cs typeface="Arial"/>
              <a:sym typeface="Arial"/>
            </a:endParaRPr>
          </a:p>
        </p:txBody>
      </p:sp>
      <p:pic>
        <p:nvPicPr>
          <p:cNvPr id="507" name="Google Shape;507;p35"/>
          <p:cNvPicPr preferRelativeResize="0"/>
          <p:nvPr/>
        </p:nvPicPr>
        <p:blipFill rotWithShape="1">
          <a:blip r:embed="rId4">
            <a:alphaModFix/>
          </a:blip>
          <a:srcRect/>
          <a:stretch/>
        </p:blipFill>
        <p:spPr>
          <a:xfrm>
            <a:off x="6183032" y="5622986"/>
            <a:ext cx="4667901" cy="419158"/>
          </a:xfrm>
          <a:prstGeom prst="rect">
            <a:avLst/>
          </a:prstGeom>
          <a:noFill/>
          <a:ln>
            <a:noFill/>
          </a:ln>
        </p:spPr>
      </p:pic>
      <p:pic>
        <p:nvPicPr>
          <p:cNvPr id="508" name="Google Shape;508;p35"/>
          <p:cNvPicPr preferRelativeResize="0"/>
          <p:nvPr/>
        </p:nvPicPr>
        <p:blipFill rotWithShape="1">
          <a:blip r:embed="rId5">
            <a:alphaModFix/>
          </a:blip>
          <a:srcRect/>
          <a:stretch/>
        </p:blipFill>
        <p:spPr>
          <a:xfrm>
            <a:off x="313363" y="5661938"/>
            <a:ext cx="5695606" cy="390580"/>
          </a:xfrm>
          <a:prstGeom prst="rect">
            <a:avLst/>
          </a:prstGeom>
          <a:noFill/>
          <a:ln>
            <a:noFill/>
          </a:ln>
        </p:spPr>
      </p:pic>
      <p:sp>
        <p:nvSpPr>
          <p:cNvPr id="509" name="Google Shape;509;p35"/>
          <p:cNvSpPr/>
          <p:nvPr/>
        </p:nvSpPr>
        <p:spPr>
          <a:xfrm>
            <a:off x="6236910" y="1309985"/>
            <a:ext cx="5868000" cy="3079138"/>
          </a:xfrm>
          <a:prstGeom prst="roundRect">
            <a:avLst>
              <a:gd name="adj" fmla="val 16667"/>
            </a:avLst>
          </a:prstGeom>
          <a:no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10" name="Google Shape;510;p35"/>
          <p:cNvSpPr/>
          <p:nvPr/>
        </p:nvSpPr>
        <p:spPr>
          <a:xfrm>
            <a:off x="6021949" y="2745645"/>
            <a:ext cx="148101" cy="103909"/>
          </a:xfrm>
          <a:prstGeom prst="rightArrow">
            <a:avLst>
              <a:gd name="adj1" fmla="val 50000"/>
              <a:gd name="adj2" fmla="val 50000"/>
            </a:avLst>
          </a:prstGeom>
          <a:solidFill>
            <a:srgbClr val="1B328F"/>
          </a:solid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511" name="Google Shape;511;p35" descr="텍스트, 폰트, 번호, 흑백이(가) 표시된 사진&#10;&#10;자동 생성된 설명"/>
          <p:cNvPicPr preferRelativeResize="0"/>
          <p:nvPr/>
        </p:nvPicPr>
        <p:blipFill rotWithShape="1">
          <a:blip r:embed="rId6">
            <a:alphaModFix/>
          </a:blip>
          <a:srcRect/>
          <a:stretch/>
        </p:blipFill>
        <p:spPr>
          <a:xfrm>
            <a:off x="211219" y="1765951"/>
            <a:ext cx="5619741" cy="2274203"/>
          </a:xfrm>
          <a:prstGeom prst="rect">
            <a:avLst/>
          </a:prstGeom>
          <a:noFill/>
          <a:ln>
            <a:noFill/>
          </a:ln>
        </p:spPr>
      </p:pic>
      <p:pic>
        <p:nvPicPr>
          <p:cNvPr id="512" name="Google Shape;512;p35" descr="텍스트, 폰트, 번호, 흑백이(가) 표시된 사진&#10;&#10;자동 생성된 설명"/>
          <p:cNvPicPr preferRelativeResize="0"/>
          <p:nvPr/>
        </p:nvPicPr>
        <p:blipFill rotWithShape="1">
          <a:blip r:embed="rId7">
            <a:alphaModFix/>
          </a:blip>
          <a:srcRect/>
          <a:stretch/>
        </p:blipFill>
        <p:spPr>
          <a:xfrm>
            <a:off x="6301198" y="1765950"/>
            <a:ext cx="5679583" cy="227420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16"/>
        <p:cNvGrpSpPr/>
        <p:nvPr/>
      </p:nvGrpSpPr>
      <p:grpSpPr>
        <a:xfrm>
          <a:off x="0" y="0"/>
          <a:ext cx="0" cy="0"/>
          <a:chOff x="0" y="0"/>
          <a:chExt cx="0" cy="0"/>
        </a:xfrm>
      </p:grpSpPr>
      <p:sp>
        <p:nvSpPr>
          <p:cNvPr id="517" name="Google Shape;517;p36"/>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518" name="Google Shape;518;p36"/>
          <p:cNvGrpSpPr/>
          <p:nvPr/>
        </p:nvGrpSpPr>
        <p:grpSpPr>
          <a:xfrm>
            <a:off x="10027920" y="-3"/>
            <a:ext cx="2164081" cy="781115"/>
            <a:chOff x="9919316" y="4585314"/>
            <a:chExt cx="2272685" cy="1136343"/>
          </a:xfrm>
        </p:grpSpPr>
        <p:sp>
          <p:nvSpPr>
            <p:cNvPr id="519" name="Google Shape;519;p36"/>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520" name="Google Shape;520;p36"/>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521" name="Google Shape;521;p36"/>
          <p:cNvSpPr txBox="1"/>
          <p:nvPr/>
        </p:nvSpPr>
        <p:spPr>
          <a:xfrm>
            <a:off x="93305" y="867747"/>
            <a:ext cx="1680077"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데이터 전처리</a:t>
            </a:r>
            <a:endParaRPr sz="1400" b="0" i="0" u="none" strike="noStrike" cap="none">
              <a:solidFill>
                <a:srgbClr val="000000"/>
              </a:solidFill>
              <a:latin typeface="Arial"/>
              <a:ea typeface="Arial"/>
              <a:cs typeface="Arial"/>
              <a:sym typeface="Arial"/>
            </a:endParaRPr>
          </a:p>
        </p:txBody>
      </p:sp>
      <p:pic>
        <p:nvPicPr>
          <p:cNvPr id="522" name="Google Shape;522;p36"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
        <p:nvSpPr>
          <p:cNvPr id="523" name="Google Shape;523;p36"/>
          <p:cNvSpPr/>
          <p:nvPr/>
        </p:nvSpPr>
        <p:spPr>
          <a:xfrm>
            <a:off x="87090" y="1309985"/>
            <a:ext cx="5868000" cy="3079138"/>
          </a:xfrm>
          <a:prstGeom prst="roundRect">
            <a:avLst>
              <a:gd name="adj" fmla="val 16667"/>
            </a:avLst>
          </a:prstGeom>
          <a:no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24" name="Google Shape;524;p36"/>
          <p:cNvSpPr txBox="1"/>
          <p:nvPr/>
        </p:nvSpPr>
        <p:spPr>
          <a:xfrm>
            <a:off x="2424598" y="1339553"/>
            <a:ext cx="849825"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400" b="1" i="0" u="none" strike="noStrike" cap="none">
                <a:solidFill>
                  <a:srgbClr val="1B328F"/>
                </a:solidFill>
                <a:latin typeface="Arial"/>
                <a:ea typeface="Arial"/>
                <a:cs typeface="Arial"/>
                <a:sym typeface="Arial"/>
              </a:rPr>
              <a:t>Before</a:t>
            </a:r>
            <a:endParaRPr sz="1400" b="1" i="0" u="none" strike="noStrike" cap="none">
              <a:solidFill>
                <a:srgbClr val="1B328F"/>
              </a:solidFill>
              <a:latin typeface="Arial"/>
              <a:ea typeface="Arial"/>
              <a:cs typeface="Arial"/>
              <a:sym typeface="Arial"/>
            </a:endParaRPr>
          </a:p>
        </p:txBody>
      </p:sp>
      <p:sp>
        <p:nvSpPr>
          <p:cNvPr id="525" name="Google Shape;525;p36"/>
          <p:cNvSpPr txBox="1"/>
          <p:nvPr/>
        </p:nvSpPr>
        <p:spPr>
          <a:xfrm>
            <a:off x="8696465" y="1339553"/>
            <a:ext cx="1663338"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400" b="1" i="0" u="none" strike="noStrike" cap="none">
                <a:solidFill>
                  <a:srgbClr val="1B328F"/>
                </a:solidFill>
                <a:latin typeface="Arial"/>
                <a:ea typeface="Arial"/>
                <a:cs typeface="Arial"/>
                <a:sym typeface="Arial"/>
              </a:rPr>
              <a:t>After</a:t>
            </a:r>
            <a:endParaRPr sz="1400" b="1" i="0" u="none" strike="noStrike" cap="none">
              <a:solidFill>
                <a:srgbClr val="1B328F"/>
              </a:solidFill>
              <a:latin typeface="Arial"/>
              <a:ea typeface="Arial"/>
              <a:cs typeface="Arial"/>
              <a:sym typeface="Arial"/>
            </a:endParaRPr>
          </a:p>
        </p:txBody>
      </p:sp>
      <p:graphicFrame>
        <p:nvGraphicFramePr>
          <p:cNvPr id="526" name="Google Shape;526;p36"/>
          <p:cNvGraphicFramePr/>
          <p:nvPr/>
        </p:nvGraphicFramePr>
        <p:xfrm>
          <a:off x="312600" y="4584566"/>
          <a:ext cx="11566800" cy="1859775"/>
        </p:xfrm>
        <a:graphic>
          <a:graphicData uri="http://schemas.openxmlformats.org/drawingml/2006/table">
            <a:tbl>
              <a:tblPr firstRow="1" bandRow="1">
                <a:noFill/>
                <a:tableStyleId>{D2FC2C19-1C3D-41A6-8858-C62702452ECB}</a:tableStyleId>
              </a:tblPr>
              <a:tblGrid>
                <a:gridCol w="11566800">
                  <a:extLst>
                    <a:ext uri="{9D8B030D-6E8A-4147-A177-3AD203B41FA5}">
                      <a16:colId xmlns:a16="http://schemas.microsoft.com/office/drawing/2014/main" val="20000"/>
                    </a:ext>
                  </a:extLst>
                </a:gridCol>
              </a:tblGrid>
              <a:tr h="360175">
                <a:tc>
                  <a:txBody>
                    <a:bodyPr/>
                    <a:lstStyle/>
                    <a:p>
                      <a:pPr marL="0" marR="0" lvl="0" indent="0" algn="ctr" rtl="0">
                        <a:lnSpc>
                          <a:spcPct val="100000"/>
                        </a:lnSpc>
                        <a:spcBef>
                          <a:spcPts val="0"/>
                        </a:spcBef>
                        <a:spcAft>
                          <a:spcPts val="0"/>
                        </a:spcAft>
                        <a:buNone/>
                      </a:pPr>
                      <a:r>
                        <a:rPr lang="ko-KR" sz="1400" b="1" u="none" strike="noStrike" cap="none">
                          <a:solidFill>
                            <a:schemeClr val="lt1"/>
                          </a:solidFill>
                        </a:rPr>
                        <a:t>파생변수 생성</a:t>
                      </a:r>
                      <a:endParaRPr/>
                    </a:p>
                  </a:txBody>
                  <a:tcPr marL="91450" marR="91450" marT="45725" marB="45725">
                    <a:solidFill>
                      <a:srgbClr val="1B328F"/>
                    </a:solidFill>
                  </a:tcPr>
                </a:tc>
                <a:extLst>
                  <a:ext uri="{0D108BD9-81ED-4DB2-BD59-A6C34878D82A}">
                    <a16:rowId xmlns:a16="http://schemas.microsoft.com/office/drawing/2014/main" val="10000"/>
                  </a:ext>
                </a:extLst>
              </a:tr>
              <a:tr h="1499600">
                <a:tc>
                  <a:txBody>
                    <a:bodyPr/>
                    <a:lstStyle/>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‘계약일’ 컬럼으로 ‘계약년도, 계약월’ 컬럼 생성</a:t>
                      </a:r>
                      <a:endParaRPr sz="1200" u="none" strike="noStrike" cap="none"/>
                    </a:p>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‘계약년도 – 건축년도’로 ‘건물연수’ 컬럼 생성</a:t>
                      </a:r>
                      <a:endParaRPr sz="1200" u="none" strike="noStrike" cap="none"/>
                    </a:p>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‘발생합계 / 인구수’로 ‘범죄율’ 컬럼 생성</a:t>
                      </a:r>
                      <a:endParaRPr sz="1200" u="none" strike="noStrike" cap="none"/>
                    </a:p>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‘자치구명 + 법정동명 + 본번 + 부번’으로 ‘주소’ 컬럼 생성</a:t>
                      </a:r>
                      <a:endParaRPr/>
                    </a:p>
                    <a:p>
                      <a:pPr marL="285750" marR="0" lvl="0" indent="-196850" algn="l" rtl="0">
                        <a:lnSpc>
                          <a:spcPct val="100000"/>
                        </a:lnSpc>
                        <a:spcBef>
                          <a:spcPts val="0"/>
                        </a:spcBef>
                        <a:spcAft>
                          <a:spcPts val="0"/>
                        </a:spcAft>
                        <a:buClr>
                          <a:srgbClr val="000000"/>
                        </a:buClr>
                        <a:buSzPts val="1400"/>
                        <a:buFont typeface="Arial"/>
                        <a:buNone/>
                      </a:pPr>
                      <a:endParaRPr sz="1400" u="none" strike="noStrike" cap="none"/>
                    </a:p>
                  </a:txBody>
                  <a:tcPr marL="91450" marR="91450" marT="45725" marB="45725">
                    <a:solidFill>
                      <a:srgbClr val="FFFFFF"/>
                    </a:solidFill>
                  </a:tcPr>
                </a:tc>
                <a:extLst>
                  <a:ext uri="{0D108BD9-81ED-4DB2-BD59-A6C34878D82A}">
                    <a16:rowId xmlns:a16="http://schemas.microsoft.com/office/drawing/2014/main" val="10001"/>
                  </a:ext>
                </a:extLst>
              </a:tr>
            </a:tbl>
          </a:graphicData>
        </a:graphic>
      </p:graphicFrame>
      <p:sp>
        <p:nvSpPr>
          <p:cNvPr id="527" name="Google Shape;527;p36"/>
          <p:cNvSpPr/>
          <p:nvPr/>
        </p:nvSpPr>
        <p:spPr>
          <a:xfrm>
            <a:off x="6236910" y="1305268"/>
            <a:ext cx="5868000" cy="3079138"/>
          </a:xfrm>
          <a:prstGeom prst="roundRect">
            <a:avLst>
              <a:gd name="adj" fmla="val 16667"/>
            </a:avLst>
          </a:prstGeom>
          <a:no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28" name="Google Shape;528;p36"/>
          <p:cNvSpPr/>
          <p:nvPr/>
        </p:nvSpPr>
        <p:spPr>
          <a:xfrm>
            <a:off x="6021949" y="2745645"/>
            <a:ext cx="148101" cy="103909"/>
          </a:xfrm>
          <a:prstGeom prst="rightArrow">
            <a:avLst>
              <a:gd name="adj1" fmla="val 50000"/>
              <a:gd name="adj2" fmla="val 50000"/>
            </a:avLst>
          </a:prstGeom>
          <a:solidFill>
            <a:srgbClr val="1B328F"/>
          </a:solid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529" name="Google Shape;529;p36"/>
          <p:cNvPicPr preferRelativeResize="0"/>
          <p:nvPr/>
        </p:nvPicPr>
        <p:blipFill rotWithShape="1">
          <a:blip r:embed="rId4">
            <a:alphaModFix/>
          </a:blip>
          <a:srcRect/>
          <a:stretch/>
        </p:blipFill>
        <p:spPr>
          <a:xfrm>
            <a:off x="5447093" y="5057190"/>
            <a:ext cx="5582429" cy="914528"/>
          </a:xfrm>
          <a:prstGeom prst="rect">
            <a:avLst/>
          </a:prstGeom>
          <a:noFill/>
          <a:ln>
            <a:noFill/>
          </a:ln>
        </p:spPr>
      </p:pic>
      <p:pic>
        <p:nvPicPr>
          <p:cNvPr id="530" name="Google Shape;530;p36" descr="텍스트, 폰트, 번호, 흑백이(가) 표시된 사진&#10;&#10;자동 생성된 설명"/>
          <p:cNvPicPr preferRelativeResize="0"/>
          <p:nvPr/>
        </p:nvPicPr>
        <p:blipFill rotWithShape="1">
          <a:blip r:embed="rId5">
            <a:alphaModFix/>
          </a:blip>
          <a:srcRect/>
          <a:stretch/>
        </p:blipFill>
        <p:spPr>
          <a:xfrm>
            <a:off x="180041" y="1765950"/>
            <a:ext cx="5679583" cy="2274204"/>
          </a:xfrm>
          <a:prstGeom prst="rect">
            <a:avLst/>
          </a:prstGeom>
          <a:noFill/>
          <a:ln>
            <a:noFill/>
          </a:ln>
        </p:spPr>
      </p:pic>
      <p:pic>
        <p:nvPicPr>
          <p:cNvPr id="531" name="Google Shape;531;p36" descr="텍스트, 악보, 폰트이(가) 표시된 사진&#10;&#10;자동 생성된 설명"/>
          <p:cNvPicPr preferRelativeResize="0"/>
          <p:nvPr/>
        </p:nvPicPr>
        <p:blipFill rotWithShape="1">
          <a:blip r:embed="rId6">
            <a:alphaModFix/>
          </a:blip>
          <a:srcRect/>
          <a:stretch/>
        </p:blipFill>
        <p:spPr>
          <a:xfrm>
            <a:off x="6326156" y="1649214"/>
            <a:ext cx="5685803" cy="239094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37"/>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537" name="Google Shape;537;p37"/>
          <p:cNvGrpSpPr/>
          <p:nvPr/>
        </p:nvGrpSpPr>
        <p:grpSpPr>
          <a:xfrm>
            <a:off x="10027920" y="-3"/>
            <a:ext cx="2164081" cy="781115"/>
            <a:chOff x="9919316" y="4585314"/>
            <a:chExt cx="2272685" cy="1136343"/>
          </a:xfrm>
        </p:grpSpPr>
        <p:sp>
          <p:nvSpPr>
            <p:cNvPr id="538" name="Google Shape;538;p37"/>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539" name="Google Shape;539;p37"/>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540" name="Google Shape;540;p37"/>
          <p:cNvSpPr txBox="1"/>
          <p:nvPr/>
        </p:nvSpPr>
        <p:spPr>
          <a:xfrm>
            <a:off x="93305" y="867747"/>
            <a:ext cx="1680077"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데이터 전처리</a:t>
            </a:r>
            <a:endParaRPr sz="1400" b="0" i="0" u="none" strike="noStrike" cap="none">
              <a:solidFill>
                <a:srgbClr val="000000"/>
              </a:solidFill>
              <a:latin typeface="Arial"/>
              <a:ea typeface="Arial"/>
              <a:cs typeface="Arial"/>
              <a:sym typeface="Arial"/>
            </a:endParaRPr>
          </a:p>
        </p:txBody>
      </p:sp>
      <p:pic>
        <p:nvPicPr>
          <p:cNvPr id="541" name="Google Shape;541;p37"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
        <p:nvSpPr>
          <p:cNvPr id="542" name="Google Shape;542;p37"/>
          <p:cNvSpPr/>
          <p:nvPr/>
        </p:nvSpPr>
        <p:spPr>
          <a:xfrm>
            <a:off x="87090" y="1309985"/>
            <a:ext cx="1265849" cy="3079138"/>
          </a:xfrm>
          <a:prstGeom prst="roundRect">
            <a:avLst>
              <a:gd name="adj" fmla="val 16667"/>
            </a:avLst>
          </a:prstGeom>
          <a:no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43" name="Google Shape;543;p37"/>
          <p:cNvSpPr txBox="1"/>
          <p:nvPr/>
        </p:nvSpPr>
        <p:spPr>
          <a:xfrm>
            <a:off x="312600" y="1339553"/>
            <a:ext cx="943753"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400" b="1" i="0" u="none" strike="noStrike" cap="none">
                <a:solidFill>
                  <a:srgbClr val="1B328F"/>
                </a:solidFill>
                <a:latin typeface="Arial"/>
                <a:ea typeface="Arial"/>
                <a:cs typeface="Arial"/>
                <a:sym typeface="Arial"/>
              </a:rPr>
              <a:t>Problem</a:t>
            </a:r>
            <a:endParaRPr sz="1400" b="1" i="0" u="none" strike="noStrike" cap="none">
              <a:solidFill>
                <a:srgbClr val="1B328F"/>
              </a:solidFill>
              <a:latin typeface="Arial"/>
              <a:ea typeface="Arial"/>
              <a:cs typeface="Arial"/>
              <a:sym typeface="Arial"/>
            </a:endParaRPr>
          </a:p>
        </p:txBody>
      </p:sp>
      <p:sp>
        <p:nvSpPr>
          <p:cNvPr id="544" name="Google Shape;544;p37"/>
          <p:cNvSpPr txBox="1"/>
          <p:nvPr/>
        </p:nvSpPr>
        <p:spPr>
          <a:xfrm>
            <a:off x="8930976" y="1339553"/>
            <a:ext cx="1663338"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400" b="1" i="0" u="none" strike="noStrike" cap="none">
                <a:solidFill>
                  <a:srgbClr val="1B328F"/>
                </a:solidFill>
                <a:latin typeface="Arial"/>
                <a:ea typeface="Arial"/>
                <a:cs typeface="Arial"/>
                <a:sym typeface="Arial"/>
              </a:rPr>
              <a:t>Result</a:t>
            </a:r>
            <a:endParaRPr sz="1400" b="1" i="0" u="none" strike="noStrike" cap="none">
              <a:solidFill>
                <a:srgbClr val="1B328F"/>
              </a:solidFill>
              <a:latin typeface="Arial"/>
              <a:ea typeface="Arial"/>
              <a:cs typeface="Arial"/>
              <a:sym typeface="Arial"/>
            </a:endParaRPr>
          </a:p>
        </p:txBody>
      </p:sp>
      <p:graphicFrame>
        <p:nvGraphicFramePr>
          <p:cNvPr id="545" name="Google Shape;545;p37"/>
          <p:cNvGraphicFramePr/>
          <p:nvPr/>
        </p:nvGraphicFramePr>
        <p:xfrm>
          <a:off x="312600" y="4584566"/>
          <a:ext cx="11566800" cy="2011947"/>
        </p:xfrm>
        <a:graphic>
          <a:graphicData uri="http://schemas.openxmlformats.org/drawingml/2006/table">
            <a:tbl>
              <a:tblPr firstRow="1" bandRow="1">
                <a:noFill/>
                <a:tableStyleId>{D2FC2C19-1C3D-41A6-8858-C62702452ECB}</a:tableStyleId>
              </a:tblPr>
              <a:tblGrid>
                <a:gridCol w="11566800">
                  <a:extLst>
                    <a:ext uri="{9D8B030D-6E8A-4147-A177-3AD203B41FA5}">
                      <a16:colId xmlns:a16="http://schemas.microsoft.com/office/drawing/2014/main" val="20000"/>
                    </a:ext>
                  </a:extLst>
                </a:gridCol>
              </a:tblGrid>
              <a:tr h="360175">
                <a:tc>
                  <a:txBody>
                    <a:bodyPr/>
                    <a:lstStyle/>
                    <a:p>
                      <a:pPr marL="0" marR="0" lvl="0" indent="0" algn="ctr" rtl="0">
                        <a:lnSpc>
                          <a:spcPct val="100000"/>
                        </a:lnSpc>
                        <a:spcBef>
                          <a:spcPts val="0"/>
                        </a:spcBef>
                        <a:spcAft>
                          <a:spcPts val="0"/>
                        </a:spcAft>
                        <a:buNone/>
                      </a:pPr>
                      <a:r>
                        <a:rPr lang="ko-KR" sz="1400" b="1" u="none" strike="noStrike" cap="none">
                          <a:solidFill>
                            <a:schemeClr val="lt1"/>
                          </a:solidFill>
                        </a:rPr>
                        <a:t>주소데이터 이용 위도, 경도 추출</a:t>
                      </a:r>
                      <a:endParaRPr/>
                    </a:p>
                  </a:txBody>
                  <a:tcPr marL="91450" marR="91450" marT="45725" marB="45725">
                    <a:solidFill>
                      <a:srgbClr val="1B328F"/>
                    </a:solidFill>
                  </a:tcPr>
                </a:tc>
                <a:extLst>
                  <a:ext uri="{0D108BD9-81ED-4DB2-BD59-A6C34878D82A}">
                    <a16:rowId xmlns:a16="http://schemas.microsoft.com/office/drawing/2014/main" val="10000"/>
                  </a:ext>
                </a:extLst>
              </a:tr>
              <a:tr h="1499600">
                <a:tc>
                  <a:txBody>
                    <a:bodyPr/>
                    <a:lstStyle/>
                    <a:p>
                      <a:pPr marL="285750" marR="0" lvl="0" indent="-285750" algn="l" rtl="0">
                        <a:lnSpc>
                          <a:spcPct val="150000"/>
                        </a:lnSpc>
                        <a:spcBef>
                          <a:spcPts val="0"/>
                        </a:spcBef>
                        <a:spcAft>
                          <a:spcPts val="0"/>
                        </a:spcAft>
                        <a:buClr>
                          <a:srgbClr val="000000"/>
                        </a:buClr>
                        <a:buSzPts val="1400"/>
                        <a:buFont typeface="Arial"/>
                        <a:buChar char="•"/>
                      </a:pPr>
                      <a:r>
                        <a:rPr lang="ko-KR" sz="1400" u="none" strike="noStrike" cap="none"/>
                        <a:t>문제: 240만개가 넘는 모든 데이터에 일일이 위도, 경도를 추출하기엔 시간, 비용적으로 어려움</a:t>
                      </a:r>
                      <a:endParaRPr sz="1400" u="none" strike="noStrike" cap="none"/>
                    </a:p>
                    <a:p>
                      <a:pPr marL="285750" marR="0" lvl="0" indent="-285750" algn="l" rtl="0">
                        <a:lnSpc>
                          <a:spcPct val="150000"/>
                        </a:lnSpc>
                        <a:spcBef>
                          <a:spcPts val="0"/>
                        </a:spcBef>
                        <a:spcAft>
                          <a:spcPts val="0"/>
                        </a:spcAft>
                        <a:buClr>
                          <a:srgbClr val="000000"/>
                        </a:buClr>
                        <a:buSzPts val="1400"/>
                        <a:buFont typeface="Arial"/>
                        <a:buChar char="•"/>
                      </a:pPr>
                      <a:r>
                        <a:rPr lang="ko-KR" sz="1400" u="none" strike="noStrike" cap="none"/>
                        <a:t>해결방안: </a:t>
                      </a:r>
                      <a:endParaRPr/>
                    </a:p>
                    <a:p>
                      <a:pPr marL="342900" marR="0" lvl="0" indent="-342900" algn="l" rtl="0">
                        <a:lnSpc>
                          <a:spcPct val="150000"/>
                        </a:lnSpc>
                        <a:spcBef>
                          <a:spcPts val="0"/>
                        </a:spcBef>
                        <a:spcAft>
                          <a:spcPts val="0"/>
                        </a:spcAft>
                        <a:buClr>
                          <a:srgbClr val="000000"/>
                        </a:buClr>
                        <a:buSzPts val="1400"/>
                        <a:buFont typeface="Arial"/>
                        <a:buAutoNum type="arabicPeriod"/>
                      </a:pPr>
                      <a:r>
                        <a:rPr lang="ko-KR" sz="1400" u="none" strike="noStrike" cap="none"/>
                        <a:t>전세 데이터에서 주소 컬럼의 유일값을 찾아 별도의 데이터프레임 만들기</a:t>
                      </a:r>
                      <a:endParaRPr sz="1400" u="none" strike="noStrike" cap="none"/>
                    </a:p>
                    <a:p>
                      <a:pPr marL="342900" marR="0" lvl="0" indent="-342900" algn="l" rtl="0">
                        <a:lnSpc>
                          <a:spcPct val="150000"/>
                        </a:lnSpc>
                        <a:spcBef>
                          <a:spcPts val="0"/>
                        </a:spcBef>
                        <a:spcAft>
                          <a:spcPts val="0"/>
                        </a:spcAft>
                        <a:buClr>
                          <a:srgbClr val="000000"/>
                        </a:buClr>
                        <a:buSzPts val="1400"/>
                        <a:buFont typeface="Arial"/>
                        <a:buAutoNum type="arabicPeriod"/>
                      </a:pPr>
                      <a:r>
                        <a:rPr lang="ko-KR" sz="1400" u="none" strike="noStrike" cap="none"/>
                        <a:t>유일값 주소 데이터에 Google Map API를 사용하여 주소에 맞는 위도, 경도 추출</a:t>
                      </a:r>
                      <a:endParaRPr sz="1400" u="none" strike="noStrike" cap="none"/>
                    </a:p>
                    <a:p>
                      <a:pPr marL="342900" marR="0" lvl="0" indent="-342900" algn="l" rtl="0">
                        <a:lnSpc>
                          <a:spcPct val="150000"/>
                        </a:lnSpc>
                        <a:spcBef>
                          <a:spcPts val="0"/>
                        </a:spcBef>
                        <a:spcAft>
                          <a:spcPts val="0"/>
                        </a:spcAft>
                        <a:buClr>
                          <a:srgbClr val="000000"/>
                        </a:buClr>
                        <a:buSzPts val="1400"/>
                        <a:buFont typeface="Arial"/>
                        <a:buAutoNum type="arabicPeriod"/>
                      </a:pPr>
                      <a:r>
                        <a:rPr lang="ko-KR" sz="1400" u="none" strike="noStrike" cap="none"/>
                        <a:t>‘주소’ 컬럼을 기준으로 전세 데이터와 유일값 주소 데이터 병합하기</a:t>
                      </a:r>
                      <a:endParaRPr sz="1400" u="none" strike="noStrike" cap="none"/>
                    </a:p>
                  </a:txBody>
                  <a:tcPr marL="91450" marR="91450" marT="45725" marB="45725">
                    <a:solidFill>
                      <a:srgbClr val="FFFFFF"/>
                    </a:solidFill>
                  </a:tcPr>
                </a:tc>
                <a:extLst>
                  <a:ext uri="{0D108BD9-81ED-4DB2-BD59-A6C34878D82A}">
                    <a16:rowId xmlns:a16="http://schemas.microsoft.com/office/drawing/2014/main" val="10001"/>
                  </a:ext>
                </a:extLst>
              </a:tr>
            </a:tbl>
          </a:graphicData>
        </a:graphic>
      </p:graphicFrame>
      <p:sp>
        <p:nvSpPr>
          <p:cNvPr id="546" name="Google Shape;546;p37"/>
          <p:cNvSpPr/>
          <p:nvPr/>
        </p:nvSpPr>
        <p:spPr>
          <a:xfrm>
            <a:off x="6429569" y="1305268"/>
            <a:ext cx="5675341" cy="3079138"/>
          </a:xfrm>
          <a:prstGeom prst="roundRect">
            <a:avLst>
              <a:gd name="adj" fmla="val 16667"/>
            </a:avLst>
          </a:prstGeom>
          <a:no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47" name="Google Shape;547;p37"/>
          <p:cNvSpPr txBox="1"/>
          <p:nvPr/>
        </p:nvSpPr>
        <p:spPr>
          <a:xfrm>
            <a:off x="3356945" y="1320188"/>
            <a:ext cx="943753"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400" b="1" i="0" u="none" strike="noStrike" cap="none">
                <a:solidFill>
                  <a:srgbClr val="1B328F"/>
                </a:solidFill>
                <a:latin typeface="Arial"/>
                <a:ea typeface="Arial"/>
                <a:cs typeface="Arial"/>
                <a:sym typeface="Arial"/>
              </a:rPr>
              <a:t>Solution</a:t>
            </a:r>
            <a:endParaRPr sz="1400" b="1" i="0" u="none" strike="noStrike" cap="none">
              <a:solidFill>
                <a:srgbClr val="1B328F"/>
              </a:solidFill>
              <a:latin typeface="Arial"/>
              <a:ea typeface="Arial"/>
              <a:cs typeface="Arial"/>
              <a:sym typeface="Arial"/>
            </a:endParaRPr>
          </a:p>
        </p:txBody>
      </p:sp>
      <p:sp>
        <p:nvSpPr>
          <p:cNvPr id="548" name="Google Shape;548;p37"/>
          <p:cNvSpPr/>
          <p:nvPr/>
        </p:nvSpPr>
        <p:spPr>
          <a:xfrm>
            <a:off x="1695057" y="1305268"/>
            <a:ext cx="4400943" cy="3079138"/>
          </a:xfrm>
          <a:prstGeom prst="roundRect">
            <a:avLst>
              <a:gd name="adj" fmla="val 16667"/>
            </a:avLst>
          </a:prstGeom>
          <a:no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49" name="Google Shape;549;p37"/>
          <p:cNvSpPr/>
          <p:nvPr/>
        </p:nvSpPr>
        <p:spPr>
          <a:xfrm>
            <a:off x="6188734" y="2745645"/>
            <a:ext cx="148101" cy="103909"/>
          </a:xfrm>
          <a:prstGeom prst="rightArrow">
            <a:avLst>
              <a:gd name="adj1" fmla="val 50000"/>
              <a:gd name="adj2" fmla="val 50000"/>
            </a:avLst>
          </a:prstGeom>
          <a:solidFill>
            <a:srgbClr val="1B328F"/>
          </a:solid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50" name="Google Shape;550;p37"/>
          <p:cNvSpPr/>
          <p:nvPr/>
        </p:nvSpPr>
        <p:spPr>
          <a:xfrm>
            <a:off x="1454222" y="2754959"/>
            <a:ext cx="148101" cy="103909"/>
          </a:xfrm>
          <a:prstGeom prst="rightArrow">
            <a:avLst>
              <a:gd name="adj1" fmla="val 50000"/>
              <a:gd name="adj2" fmla="val 50000"/>
            </a:avLst>
          </a:prstGeom>
          <a:solidFill>
            <a:srgbClr val="1B328F"/>
          </a:solid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551" name="Google Shape;551;p37"/>
          <p:cNvPicPr preferRelativeResize="0"/>
          <p:nvPr/>
        </p:nvPicPr>
        <p:blipFill rotWithShape="1">
          <a:blip r:embed="rId4">
            <a:alphaModFix/>
          </a:blip>
          <a:srcRect/>
          <a:stretch/>
        </p:blipFill>
        <p:spPr>
          <a:xfrm>
            <a:off x="1824426" y="1642886"/>
            <a:ext cx="1789631" cy="451668"/>
          </a:xfrm>
          <a:prstGeom prst="rect">
            <a:avLst/>
          </a:prstGeom>
          <a:noFill/>
          <a:ln>
            <a:noFill/>
          </a:ln>
        </p:spPr>
      </p:pic>
      <p:pic>
        <p:nvPicPr>
          <p:cNvPr id="552" name="Google Shape;552;p37"/>
          <p:cNvPicPr preferRelativeResize="0"/>
          <p:nvPr/>
        </p:nvPicPr>
        <p:blipFill rotWithShape="1">
          <a:blip r:embed="rId5">
            <a:alphaModFix/>
          </a:blip>
          <a:srcRect/>
          <a:stretch/>
        </p:blipFill>
        <p:spPr>
          <a:xfrm>
            <a:off x="1824426" y="2108996"/>
            <a:ext cx="4143953" cy="362001"/>
          </a:xfrm>
          <a:prstGeom prst="rect">
            <a:avLst/>
          </a:prstGeom>
          <a:noFill/>
          <a:ln>
            <a:noFill/>
          </a:ln>
        </p:spPr>
      </p:pic>
      <p:pic>
        <p:nvPicPr>
          <p:cNvPr id="553" name="Google Shape;553;p37" descr="텍스트, 스크린샷, 폰트, 번호이(가) 표시된 사진&#10;&#10;자동 생성된 설명"/>
          <p:cNvPicPr preferRelativeResize="0"/>
          <p:nvPr/>
        </p:nvPicPr>
        <p:blipFill rotWithShape="1">
          <a:blip r:embed="rId6">
            <a:alphaModFix/>
          </a:blip>
          <a:srcRect/>
          <a:stretch/>
        </p:blipFill>
        <p:spPr>
          <a:xfrm>
            <a:off x="1968508" y="2470997"/>
            <a:ext cx="3186965" cy="1796499"/>
          </a:xfrm>
          <a:prstGeom prst="rect">
            <a:avLst/>
          </a:prstGeom>
          <a:noFill/>
          <a:ln>
            <a:noFill/>
          </a:ln>
        </p:spPr>
      </p:pic>
      <p:pic>
        <p:nvPicPr>
          <p:cNvPr id="554" name="Google Shape;554;p37" descr="텍스트, 스크린샷, 폰트, 디자인이(가) 표시된 사진&#10;&#10;자동 생성된 설명"/>
          <p:cNvPicPr preferRelativeResize="0"/>
          <p:nvPr/>
        </p:nvPicPr>
        <p:blipFill rotWithShape="1">
          <a:blip r:embed="rId7">
            <a:alphaModFix/>
          </a:blip>
          <a:srcRect/>
          <a:stretch/>
        </p:blipFill>
        <p:spPr>
          <a:xfrm>
            <a:off x="322503" y="1627964"/>
            <a:ext cx="808115" cy="2466000"/>
          </a:xfrm>
          <a:prstGeom prst="rect">
            <a:avLst/>
          </a:prstGeom>
          <a:noFill/>
          <a:ln>
            <a:noFill/>
          </a:ln>
        </p:spPr>
      </p:pic>
      <p:pic>
        <p:nvPicPr>
          <p:cNvPr id="555" name="Google Shape;555;p37" descr="텍스트, 흑백, 화이트, 폰트이(가) 표시된 사진&#10;&#10;자동 생성된 설명"/>
          <p:cNvPicPr preferRelativeResize="0"/>
          <p:nvPr/>
        </p:nvPicPr>
        <p:blipFill rotWithShape="1">
          <a:blip r:embed="rId8">
            <a:alphaModFix/>
          </a:blip>
          <a:srcRect/>
          <a:stretch/>
        </p:blipFill>
        <p:spPr>
          <a:xfrm>
            <a:off x="6568750" y="1642886"/>
            <a:ext cx="5411756" cy="245107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2"/>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98" name="Google Shape;98;p2"/>
          <p:cNvGrpSpPr/>
          <p:nvPr/>
        </p:nvGrpSpPr>
        <p:grpSpPr>
          <a:xfrm>
            <a:off x="10027920" y="-3"/>
            <a:ext cx="2164081" cy="781115"/>
            <a:chOff x="9919316" y="4585314"/>
            <a:chExt cx="2272685" cy="1136343"/>
          </a:xfrm>
        </p:grpSpPr>
        <p:sp>
          <p:nvSpPr>
            <p:cNvPr id="99" name="Google Shape;99;p2"/>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00" name="Google Shape;100;p2"/>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grpSp>
        <p:nvGrpSpPr>
          <p:cNvPr id="101" name="Google Shape;101;p2"/>
          <p:cNvGrpSpPr/>
          <p:nvPr/>
        </p:nvGrpSpPr>
        <p:grpSpPr>
          <a:xfrm>
            <a:off x="167953" y="1096342"/>
            <a:ext cx="11784559" cy="5619315"/>
            <a:chOff x="842865" y="1096342"/>
            <a:chExt cx="10506270" cy="4995534"/>
          </a:xfrm>
        </p:grpSpPr>
        <p:sp>
          <p:nvSpPr>
            <p:cNvPr id="102" name="Google Shape;102;p2"/>
            <p:cNvSpPr/>
            <p:nvPr/>
          </p:nvSpPr>
          <p:spPr>
            <a:xfrm rot="-5400000">
              <a:off x="1154975" y="2110154"/>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nvGrpSpPr>
            <p:cNvPr id="103" name="Google Shape;103;p2"/>
            <p:cNvGrpSpPr/>
            <p:nvPr/>
          </p:nvGrpSpPr>
          <p:grpSpPr>
            <a:xfrm>
              <a:off x="1028776" y="2592867"/>
              <a:ext cx="1779034" cy="1632534"/>
              <a:chOff x="2168084" y="3125971"/>
              <a:chExt cx="1323542" cy="1523891"/>
            </a:xfrm>
          </p:grpSpPr>
          <p:sp>
            <p:nvSpPr>
              <p:cNvPr id="104" name="Google Shape;104;p2"/>
              <p:cNvSpPr/>
              <p:nvPr/>
            </p:nvSpPr>
            <p:spPr>
              <a:xfrm rot="-5400000">
                <a:off x="2067909" y="3226145"/>
                <a:ext cx="1523891" cy="1323542"/>
              </a:xfrm>
              <a:prstGeom prst="hexagon">
                <a:avLst>
                  <a:gd name="adj" fmla="val 27991"/>
                  <a:gd name="vf" fmla="val 115470"/>
                </a:avLst>
              </a:prstGeom>
              <a:solidFill>
                <a:srgbClr val="4472C4"/>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05" name="Google Shape;105;p2"/>
              <p:cNvSpPr/>
              <p:nvPr/>
            </p:nvSpPr>
            <p:spPr>
              <a:xfrm>
                <a:off x="2231547" y="3551452"/>
                <a:ext cx="1196611" cy="766175"/>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chemeClr val="lt1"/>
                    </a:solidFill>
                    <a:latin typeface="Malgun Gothic"/>
                    <a:ea typeface="Malgun Gothic"/>
                    <a:cs typeface="Malgun Gothic"/>
                    <a:sym typeface="Malgun Gothic"/>
                  </a:rPr>
                  <a:t>01. 프로젝트</a:t>
                </a:r>
                <a:endParaRPr sz="1800" b="1" i="0" u="none" strike="noStrike" cap="none">
                  <a:solidFill>
                    <a:schemeClr val="lt1"/>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chemeClr val="lt1"/>
                    </a:solidFill>
                    <a:latin typeface="Malgun Gothic"/>
                    <a:ea typeface="Malgun Gothic"/>
                    <a:cs typeface="Malgun Gothic"/>
                    <a:sym typeface="Malgun Gothic"/>
                  </a:rPr>
                  <a:t>개요</a:t>
                </a:r>
                <a:endParaRPr sz="1800" b="1" i="0" u="none" strike="noStrike" cap="none">
                  <a:solidFill>
                    <a:schemeClr val="lt1"/>
                  </a:solidFill>
                  <a:latin typeface="Malgun Gothic"/>
                  <a:ea typeface="Malgun Gothic"/>
                  <a:cs typeface="Malgun Gothic"/>
                  <a:sym typeface="Malgun Gothic"/>
                </a:endParaRPr>
              </a:p>
            </p:txBody>
          </p:sp>
        </p:grpSp>
        <p:grpSp>
          <p:nvGrpSpPr>
            <p:cNvPr id="106" name="Google Shape;106;p2"/>
            <p:cNvGrpSpPr/>
            <p:nvPr/>
          </p:nvGrpSpPr>
          <p:grpSpPr>
            <a:xfrm>
              <a:off x="3087347" y="2592868"/>
              <a:ext cx="1831372" cy="1632534"/>
              <a:chOff x="2151012" y="3125971"/>
              <a:chExt cx="1362479" cy="1523891"/>
            </a:xfrm>
          </p:grpSpPr>
          <p:sp>
            <p:nvSpPr>
              <p:cNvPr id="107" name="Google Shape;107;p2"/>
              <p:cNvSpPr/>
              <p:nvPr/>
            </p:nvSpPr>
            <p:spPr>
              <a:xfrm rot="-5400000">
                <a:off x="2067909" y="3226145"/>
                <a:ext cx="1523891" cy="1323542"/>
              </a:xfrm>
              <a:prstGeom prst="hexagon">
                <a:avLst>
                  <a:gd name="adj" fmla="val 27991"/>
                  <a:gd name="vf" fmla="val 115470"/>
                </a:avLst>
              </a:prstGeom>
              <a:solidFill>
                <a:schemeClr val="lt1"/>
              </a:solidFill>
              <a:ln w="12700" cap="flat" cmpd="sng">
                <a:solidFill>
                  <a:srgbClr val="21486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08" name="Google Shape;108;p2"/>
              <p:cNvSpPr/>
              <p:nvPr/>
            </p:nvSpPr>
            <p:spPr>
              <a:xfrm>
                <a:off x="2151012" y="3551451"/>
                <a:ext cx="1362479" cy="766175"/>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02. 프로젝트</a:t>
                </a:r>
                <a:endParaRPr sz="18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수행 과정</a:t>
                </a:r>
                <a:endParaRPr sz="1800" b="1" i="0" u="none" strike="noStrike" cap="none">
                  <a:solidFill>
                    <a:srgbClr val="FFFFFF"/>
                  </a:solidFill>
                  <a:latin typeface="Malgun Gothic"/>
                  <a:ea typeface="Malgun Gothic"/>
                  <a:cs typeface="Malgun Gothic"/>
                  <a:sym typeface="Malgun Gothic"/>
                </a:endParaRPr>
              </a:p>
            </p:txBody>
          </p:sp>
        </p:grpSp>
        <p:sp>
          <p:nvSpPr>
            <p:cNvPr id="109" name="Google Shape;109;p2"/>
            <p:cNvSpPr/>
            <p:nvPr/>
          </p:nvSpPr>
          <p:spPr>
            <a:xfrm rot="5400000">
              <a:off x="3236494" y="2592068"/>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10" name="Google Shape;110;p2"/>
            <p:cNvSpPr/>
            <p:nvPr/>
          </p:nvSpPr>
          <p:spPr>
            <a:xfrm rot="-5400000">
              <a:off x="5326279" y="2110154"/>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11" name="Google Shape;111;p2"/>
            <p:cNvSpPr/>
            <p:nvPr/>
          </p:nvSpPr>
          <p:spPr>
            <a:xfrm rot="-5400000">
              <a:off x="5273333" y="2519617"/>
              <a:ext cx="1632534" cy="1779034"/>
            </a:xfrm>
            <a:prstGeom prst="hexagon">
              <a:avLst>
                <a:gd name="adj" fmla="val 27991"/>
                <a:gd name="vf" fmla="val 115470"/>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nvGrpSpPr>
            <p:cNvPr id="112" name="Google Shape;112;p2"/>
            <p:cNvGrpSpPr/>
            <p:nvPr/>
          </p:nvGrpSpPr>
          <p:grpSpPr>
            <a:xfrm>
              <a:off x="7281596" y="2592867"/>
              <a:ext cx="1779034" cy="1632534"/>
              <a:chOff x="2168084" y="3125971"/>
              <a:chExt cx="1323542" cy="1523891"/>
            </a:xfrm>
          </p:grpSpPr>
          <p:sp>
            <p:nvSpPr>
              <p:cNvPr id="113" name="Google Shape;113;p2"/>
              <p:cNvSpPr/>
              <p:nvPr/>
            </p:nvSpPr>
            <p:spPr>
              <a:xfrm rot="-5400000">
                <a:off x="2067909" y="3226145"/>
                <a:ext cx="1523891" cy="1323542"/>
              </a:xfrm>
              <a:prstGeom prst="hexagon">
                <a:avLst>
                  <a:gd name="adj" fmla="val 27991"/>
                  <a:gd name="vf" fmla="val 115470"/>
                </a:avLst>
              </a:prstGeom>
              <a:noFill/>
              <a:ln w="12700" cap="flat" cmpd="sng">
                <a:solidFill>
                  <a:srgbClr val="21486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14" name="Google Shape;114;p2"/>
              <p:cNvSpPr/>
              <p:nvPr/>
            </p:nvSpPr>
            <p:spPr>
              <a:xfrm>
                <a:off x="2231548" y="3703252"/>
                <a:ext cx="1196611" cy="376986"/>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04. 최종 결론</a:t>
                </a:r>
                <a:endParaRPr sz="1800" b="1" i="0" u="none" strike="noStrike" cap="none">
                  <a:solidFill>
                    <a:srgbClr val="1B328F"/>
                  </a:solidFill>
                  <a:latin typeface="Malgun Gothic"/>
                  <a:ea typeface="Malgun Gothic"/>
                  <a:cs typeface="Malgun Gothic"/>
                  <a:sym typeface="Malgun Gothic"/>
                </a:endParaRPr>
              </a:p>
            </p:txBody>
          </p:sp>
        </p:grpSp>
        <p:sp>
          <p:nvSpPr>
            <p:cNvPr id="115" name="Google Shape;115;p2"/>
            <p:cNvSpPr/>
            <p:nvPr/>
          </p:nvSpPr>
          <p:spPr>
            <a:xfrm rot="5400000">
              <a:off x="7407799" y="2592068"/>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16" name="Google Shape;116;p2"/>
            <p:cNvSpPr/>
            <p:nvPr/>
          </p:nvSpPr>
          <p:spPr>
            <a:xfrm rot="-5400000">
              <a:off x="9510387" y="2110154"/>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17" name="Google Shape;117;p2"/>
            <p:cNvSpPr/>
            <p:nvPr/>
          </p:nvSpPr>
          <p:spPr>
            <a:xfrm rot="-5400000">
              <a:off x="9457437" y="2519618"/>
              <a:ext cx="1632534" cy="1779033"/>
            </a:xfrm>
            <a:prstGeom prst="hexagon">
              <a:avLst>
                <a:gd name="adj" fmla="val 27991"/>
                <a:gd name="vf" fmla="val 115470"/>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18" name="Google Shape;118;p2"/>
            <p:cNvSpPr/>
            <p:nvPr/>
          </p:nvSpPr>
          <p:spPr>
            <a:xfrm>
              <a:off x="877530" y="4530932"/>
              <a:ext cx="2081520" cy="1035334"/>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1" i="0" u="none" strike="noStrike" cap="none">
                  <a:solidFill>
                    <a:srgbClr val="1B328F"/>
                  </a:solidFill>
                  <a:latin typeface="Malgun Gothic"/>
                  <a:ea typeface="Malgun Gothic"/>
                  <a:cs typeface="Malgun Gothic"/>
                  <a:sym typeface="Malgun Gothic"/>
                </a:rPr>
                <a:t>프로젝트 조직(구성원 및 역할)</a:t>
              </a:r>
              <a:endParaRPr sz="1400" b="0" i="0" u="none" strike="noStrike" cap="none">
                <a:solidFill>
                  <a:srgbClr val="000000"/>
                </a:solidFill>
                <a:latin typeface="Arial"/>
                <a:ea typeface="Arial"/>
                <a:cs typeface="Arial"/>
                <a:sym typeface="Arial"/>
              </a:endParaRPr>
            </a:p>
            <a:p>
              <a:pPr marL="0" marR="0" lvl="0" indent="0" algn="ctr" rtl="0">
                <a:lnSpc>
                  <a:spcPct val="150000"/>
                </a:lnSpc>
                <a:spcBef>
                  <a:spcPts val="0"/>
                </a:spcBef>
                <a:spcAft>
                  <a:spcPts val="0"/>
                </a:spcAft>
                <a:buClr>
                  <a:srgbClr val="000000"/>
                </a:buClr>
                <a:buSzPts val="1200"/>
                <a:buFont typeface="Arial"/>
                <a:buNone/>
              </a:pPr>
              <a:r>
                <a:rPr lang="ko-KR" sz="1200" b="1" i="0" u="none" strike="noStrike" cap="none">
                  <a:solidFill>
                    <a:srgbClr val="1B328F"/>
                  </a:solidFill>
                  <a:latin typeface="Malgun Gothic"/>
                  <a:ea typeface="Malgun Gothic"/>
                  <a:cs typeface="Malgun Gothic"/>
                  <a:sym typeface="Malgun Gothic"/>
                </a:rPr>
                <a:t>주제 선정 배경</a:t>
              </a:r>
              <a:endParaRPr sz="12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1" i="0" u="none" strike="noStrike" cap="none">
                  <a:solidFill>
                    <a:srgbClr val="1B328F"/>
                  </a:solidFill>
                  <a:latin typeface="Malgun Gothic"/>
                  <a:ea typeface="Malgun Gothic"/>
                  <a:cs typeface="Malgun Gothic"/>
                  <a:sym typeface="Malgun Gothic"/>
                </a:rPr>
                <a:t>프로젝트 수행 방향</a:t>
              </a:r>
              <a:endParaRPr sz="12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1" i="0" u="none" strike="noStrike" cap="none">
                  <a:solidFill>
                    <a:srgbClr val="1B328F"/>
                  </a:solidFill>
                  <a:latin typeface="Malgun Gothic"/>
                  <a:ea typeface="Malgun Gothic"/>
                  <a:cs typeface="Malgun Gothic"/>
                  <a:sym typeface="Malgun Gothic"/>
                </a:rPr>
                <a:t>프로젝트 추진 일정</a:t>
              </a:r>
              <a:endParaRPr sz="1400" b="0" i="0" u="none" strike="noStrike" cap="none">
                <a:solidFill>
                  <a:srgbClr val="000000"/>
                </a:solidFill>
                <a:latin typeface="Arial"/>
                <a:ea typeface="Arial"/>
                <a:cs typeface="Arial"/>
                <a:sym typeface="Arial"/>
              </a:endParaRPr>
            </a:p>
          </p:txBody>
        </p:sp>
        <p:sp>
          <p:nvSpPr>
            <p:cNvPr id="119" name="Google Shape;119;p2"/>
            <p:cNvSpPr/>
            <p:nvPr/>
          </p:nvSpPr>
          <p:spPr>
            <a:xfrm rot="5400000">
              <a:off x="3777849" y="132774"/>
              <a:ext cx="444880" cy="4163994"/>
            </a:xfrm>
            <a:prstGeom prst="leftBracket">
              <a:avLst>
                <a:gd name="adj" fmla="val 0"/>
              </a:avLst>
            </a:prstGeom>
            <a:noFill/>
            <a:ln w="9525"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Malgun Gothic"/>
                <a:ea typeface="Malgun Gothic"/>
                <a:cs typeface="Malgun Gothic"/>
                <a:sym typeface="Malgun Gothic"/>
              </a:endParaRPr>
            </a:p>
          </p:txBody>
        </p:sp>
        <p:sp>
          <p:nvSpPr>
            <p:cNvPr id="120" name="Google Shape;120;p2"/>
            <p:cNvSpPr/>
            <p:nvPr/>
          </p:nvSpPr>
          <p:spPr>
            <a:xfrm rot="5400000">
              <a:off x="7941843" y="132774"/>
              <a:ext cx="444880" cy="4163994"/>
            </a:xfrm>
            <a:prstGeom prst="leftBracket">
              <a:avLst>
                <a:gd name="adj" fmla="val 0"/>
              </a:avLst>
            </a:prstGeom>
            <a:noFill/>
            <a:ln w="9525"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Malgun Gothic"/>
                <a:ea typeface="Malgun Gothic"/>
                <a:cs typeface="Malgun Gothic"/>
                <a:sym typeface="Malgun Gothic"/>
              </a:endParaRPr>
            </a:p>
          </p:txBody>
        </p:sp>
        <p:sp>
          <p:nvSpPr>
            <p:cNvPr id="121" name="Google Shape;121;p2"/>
            <p:cNvSpPr/>
            <p:nvPr/>
          </p:nvSpPr>
          <p:spPr>
            <a:xfrm>
              <a:off x="4804019" y="1096342"/>
              <a:ext cx="2564632" cy="578498"/>
            </a:xfrm>
            <a:prstGeom prst="roundRect">
              <a:avLst>
                <a:gd name="adj" fmla="val 50000"/>
              </a:avLst>
            </a:prstGeom>
            <a:solidFill>
              <a:srgbClr val="1B328F"/>
            </a:solidFill>
            <a:ln w="9525" cap="flat" cmpd="sng">
              <a:solidFill>
                <a:srgbClr val="2574D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ko-KR" sz="2400" b="1" i="0" u="none" strike="noStrike" cap="none">
                  <a:solidFill>
                    <a:srgbClr val="FFFFFF"/>
                  </a:solidFill>
                  <a:latin typeface="Malgun Gothic"/>
                  <a:ea typeface="Malgun Gothic"/>
                  <a:cs typeface="Malgun Gothic"/>
                  <a:sym typeface="Malgun Gothic"/>
                </a:rPr>
                <a:t>INDEX</a:t>
              </a:r>
              <a:endParaRPr sz="2400" b="1" i="0" u="none" strike="noStrike" cap="none">
                <a:solidFill>
                  <a:srgbClr val="FFFFFF"/>
                </a:solidFill>
                <a:latin typeface="Malgun Gothic"/>
                <a:ea typeface="Malgun Gothic"/>
                <a:cs typeface="Malgun Gothic"/>
                <a:sym typeface="Malgun Gothic"/>
              </a:endParaRPr>
            </a:p>
          </p:txBody>
        </p:sp>
        <p:cxnSp>
          <p:nvCxnSpPr>
            <p:cNvPr id="122" name="Google Shape;122;p2"/>
            <p:cNvCxnSpPr/>
            <p:nvPr/>
          </p:nvCxnSpPr>
          <p:spPr>
            <a:xfrm>
              <a:off x="6082285" y="1606665"/>
              <a:ext cx="0" cy="385666"/>
            </a:xfrm>
            <a:prstGeom prst="straightConnector1">
              <a:avLst/>
            </a:prstGeom>
            <a:noFill/>
            <a:ln w="9525" cap="flat" cmpd="sng">
              <a:solidFill>
                <a:srgbClr val="214867"/>
              </a:solidFill>
              <a:prstDash val="solid"/>
              <a:miter lim="800000"/>
              <a:headEnd type="none" w="sm" len="sm"/>
              <a:tailEnd type="none" w="sm" len="sm"/>
            </a:ln>
          </p:spPr>
        </p:cxnSp>
        <p:sp>
          <p:nvSpPr>
            <p:cNvPr id="123" name="Google Shape;123;p2"/>
            <p:cNvSpPr/>
            <p:nvPr/>
          </p:nvSpPr>
          <p:spPr>
            <a:xfrm>
              <a:off x="5176832" y="3020521"/>
              <a:ext cx="1831372" cy="820798"/>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03. 프로젝트</a:t>
              </a:r>
              <a:endParaRPr sz="18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수행 결과</a:t>
              </a:r>
              <a:endParaRPr sz="1400" b="0" i="0" u="none" strike="noStrike" cap="none">
                <a:solidFill>
                  <a:srgbClr val="000000"/>
                </a:solidFill>
                <a:latin typeface="Arial"/>
                <a:ea typeface="Arial"/>
                <a:cs typeface="Arial"/>
                <a:sym typeface="Arial"/>
              </a:endParaRPr>
            </a:p>
          </p:txBody>
        </p:sp>
        <p:sp>
          <p:nvSpPr>
            <p:cNvPr id="124" name="Google Shape;124;p2"/>
            <p:cNvSpPr/>
            <p:nvPr/>
          </p:nvSpPr>
          <p:spPr>
            <a:xfrm>
              <a:off x="3057317" y="4532327"/>
              <a:ext cx="1884989" cy="1559549"/>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데이터 수집</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데이터 전처리</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EDA</a:t>
              </a:r>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통계 분석</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변수 설정</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분석 모델 설정</a:t>
              </a:r>
              <a:endParaRPr sz="1200" b="0" i="0" u="none" strike="noStrike" cap="none">
                <a:solidFill>
                  <a:srgbClr val="1B328F"/>
                </a:solidFill>
                <a:latin typeface="Malgun Gothic"/>
                <a:ea typeface="Malgun Gothic"/>
                <a:cs typeface="Malgun Gothic"/>
                <a:sym typeface="Malgun Gothic"/>
              </a:endParaRPr>
            </a:p>
          </p:txBody>
        </p:sp>
        <p:sp>
          <p:nvSpPr>
            <p:cNvPr id="125" name="Google Shape;125;p2"/>
            <p:cNvSpPr/>
            <p:nvPr/>
          </p:nvSpPr>
          <p:spPr>
            <a:xfrm>
              <a:off x="5075241" y="4532327"/>
              <a:ext cx="2081520" cy="820798"/>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성능 평가</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서울 자치구별 전세가격 예측 Web 구축 &amp; 배포</a:t>
              </a:r>
              <a:endParaRPr sz="1400" b="0" i="0" u="none" strike="noStrike" cap="none">
                <a:solidFill>
                  <a:srgbClr val="000000"/>
                </a:solidFill>
                <a:latin typeface="Arial"/>
                <a:ea typeface="Arial"/>
                <a:cs typeface="Arial"/>
                <a:sym typeface="Arial"/>
              </a:endParaRPr>
            </a:p>
          </p:txBody>
        </p:sp>
        <p:sp>
          <p:nvSpPr>
            <p:cNvPr id="126" name="Google Shape;126;p2"/>
            <p:cNvSpPr/>
            <p:nvPr/>
          </p:nvSpPr>
          <p:spPr>
            <a:xfrm>
              <a:off x="7334612" y="4538316"/>
              <a:ext cx="1672999" cy="574548"/>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기대 효과</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한계점</a:t>
              </a:r>
              <a:endParaRPr sz="1200" b="0" i="0" u="none" strike="noStrike" cap="none">
                <a:solidFill>
                  <a:srgbClr val="1B328F"/>
                </a:solidFill>
                <a:latin typeface="Malgun Gothic"/>
                <a:ea typeface="Malgun Gothic"/>
                <a:cs typeface="Malgun Gothic"/>
                <a:sym typeface="Malgun Gothic"/>
              </a:endParaRPr>
            </a:p>
          </p:txBody>
        </p:sp>
        <p:sp>
          <p:nvSpPr>
            <p:cNvPr id="127" name="Google Shape;127;p2"/>
            <p:cNvSpPr/>
            <p:nvPr/>
          </p:nvSpPr>
          <p:spPr>
            <a:xfrm>
              <a:off x="9232943" y="4538316"/>
              <a:ext cx="2081520" cy="1075294"/>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데이터 정의서</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참고문헌</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출처</a:t>
              </a:r>
              <a:endParaRPr sz="1400" b="0" i="0" u="none" strike="noStrike" cap="none">
                <a:solidFill>
                  <a:srgbClr val="000000"/>
                </a:solidFill>
                <a:latin typeface="Arial"/>
                <a:ea typeface="Arial"/>
                <a:cs typeface="Arial"/>
                <a:sym typeface="Arial"/>
              </a:endParaRPr>
            </a:p>
          </p:txBody>
        </p:sp>
      </p:grpSp>
      <p:pic>
        <p:nvPicPr>
          <p:cNvPr id="128" name="Google Shape;128;p2"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
        <p:nvSpPr>
          <p:cNvPr id="129" name="Google Shape;129;p2"/>
          <p:cNvSpPr/>
          <p:nvPr/>
        </p:nvSpPr>
        <p:spPr>
          <a:xfrm>
            <a:off x="9846865" y="3473450"/>
            <a:ext cx="1804116" cy="507791"/>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05. Document</a:t>
            </a:r>
            <a:endParaRPr sz="1800" b="1" i="0" u="none" strike="noStrike" cap="none">
              <a:solidFill>
                <a:srgbClr val="1B328F"/>
              </a:solidFill>
              <a:latin typeface="Malgun Gothic"/>
              <a:ea typeface="Malgun Gothic"/>
              <a:cs typeface="Malgun Gothic"/>
              <a:sym typeface="Malgun Gothic"/>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59"/>
        <p:cNvGrpSpPr/>
        <p:nvPr/>
      </p:nvGrpSpPr>
      <p:grpSpPr>
        <a:xfrm>
          <a:off x="0" y="0"/>
          <a:ext cx="0" cy="0"/>
          <a:chOff x="0" y="0"/>
          <a:chExt cx="0" cy="0"/>
        </a:xfrm>
      </p:grpSpPr>
      <p:sp>
        <p:nvSpPr>
          <p:cNvPr id="560" name="Google Shape;560;p38"/>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561" name="Google Shape;561;p38"/>
          <p:cNvGrpSpPr/>
          <p:nvPr/>
        </p:nvGrpSpPr>
        <p:grpSpPr>
          <a:xfrm>
            <a:off x="10027920" y="-3"/>
            <a:ext cx="2164081" cy="781115"/>
            <a:chOff x="9919316" y="4585314"/>
            <a:chExt cx="2272685" cy="1136343"/>
          </a:xfrm>
        </p:grpSpPr>
        <p:sp>
          <p:nvSpPr>
            <p:cNvPr id="562" name="Google Shape;562;p38"/>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563" name="Google Shape;563;p38"/>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564" name="Google Shape;564;p38"/>
          <p:cNvSpPr txBox="1"/>
          <p:nvPr/>
        </p:nvSpPr>
        <p:spPr>
          <a:xfrm>
            <a:off x="93305" y="867747"/>
            <a:ext cx="1680077"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데이터 전처리</a:t>
            </a:r>
            <a:endParaRPr sz="1400" b="0" i="0" u="none" strike="noStrike" cap="none">
              <a:solidFill>
                <a:srgbClr val="000000"/>
              </a:solidFill>
              <a:latin typeface="Arial"/>
              <a:ea typeface="Arial"/>
              <a:cs typeface="Arial"/>
              <a:sym typeface="Arial"/>
            </a:endParaRPr>
          </a:p>
        </p:txBody>
      </p:sp>
      <p:pic>
        <p:nvPicPr>
          <p:cNvPr id="565" name="Google Shape;565;p38"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
        <p:nvSpPr>
          <p:cNvPr id="566" name="Google Shape;566;p38"/>
          <p:cNvSpPr/>
          <p:nvPr/>
        </p:nvSpPr>
        <p:spPr>
          <a:xfrm>
            <a:off x="87090" y="1309985"/>
            <a:ext cx="5868000" cy="3079138"/>
          </a:xfrm>
          <a:prstGeom prst="roundRect">
            <a:avLst>
              <a:gd name="adj" fmla="val 16667"/>
            </a:avLst>
          </a:prstGeom>
          <a:no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67" name="Google Shape;567;p38"/>
          <p:cNvSpPr txBox="1"/>
          <p:nvPr/>
        </p:nvSpPr>
        <p:spPr>
          <a:xfrm>
            <a:off x="2424598" y="1339553"/>
            <a:ext cx="849825"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400" b="1" i="0" u="none" strike="noStrike" cap="none">
                <a:solidFill>
                  <a:srgbClr val="1B328F"/>
                </a:solidFill>
                <a:latin typeface="Arial"/>
                <a:ea typeface="Arial"/>
                <a:cs typeface="Arial"/>
                <a:sym typeface="Arial"/>
              </a:rPr>
              <a:t>Before</a:t>
            </a:r>
            <a:endParaRPr sz="1400" b="1" i="0" u="none" strike="noStrike" cap="none">
              <a:solidFill>
                <a:srgbClr val="1B328F"/>
              </a:solidFill>
              <a:latin typeface="Arial"/>
              <a:ea typeface="Arial"/>
              <a:cs typeface="Arial"/>
              <a:sym typeface="Arial"/>
            </a:endParaRPr>
          </a:p>
        </p:txBody>
      </p:sp>
      <p:sp>
        <p:nvSpPr>
          <p:cNvPr id="568" name="Google Shape;568;p38"/>
          <p:cNvSpPr txBox="1"/>
          <p:nvPr/>
        </p:nvSpPr>
        <p:spPr>
          <a:xfrm>
            <a:off x="8696465" y="1339553"/>
            <a:ext cx="1663338"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400" b="1" i="0" u="none" strike="noStrike" cap="none">
                <a:solidFill>
                  <a:srgbClr val="1B328F"/>
                </a:solidFill>
                <a:latin typeface="Arial"/>
                <a:ea typeface="Arial"/>
                <a:cs typeface="Arial"/>
                <a:sym typeface="Arial"/>
              </a:rPr>
              <a:t>After</a:t>
            </a:r>
            <a:endParaRPr sz="1400" b="1" i="0" u="none" strike="noStrike" cap="none">
              <a:solidFill>
                <a:srgbClr val="1B328F"/>
              </a:solidFill>
              <a:latin typeface="Arial"/>
              <a:ea typeface="Arial"/>
              <a:cs typeface="Arial"/>
              <a:sym typeface="Arial"/>
            </a:endParaRPr>
          </a:p>
        </p:txBody>
      </p:sp>
      <p:graphicFrame>
        <p:nvGraphicFramePr>
          <p:cNvPr id="569" name="Google Shape;569;p38"/>
          <p:cNvGraphicFramePr/>
          <p:nvPr/>
        </p:nvGraphicFramePr>
        <p:xfrm>
          <a:off x="312600" y="4537910"/>
          <a:ext cx="11566800" cy="1859775"/>
        </p:xfrm>
        <a:graphic>
          <a:graphicData uri="http://schemas.openxmlformats.org/drawingml/2006/table">
            <a:tbl>
              <a:tblPr firstRow="1" bandRow="1">
                <a:noFill/>
                <a:tableStyleId>{D2FC2C19-1C3D-41A6-8858-C62702452ECB}</a:tableStyleId>
              </a:tblPr>
              <a:tblGrid>
                <a:gridCol w="11566800">
                  <a:extLst>
                    <a:ext uri="{9D8B030D-6E8A-4147-A177-3AD203B41FA5}">
                      <a16:colId xmlns:a16="http://schemas.microsoft.com/office/drawing/2014/main" val="20000"/>
                    </a:ext>
                  </a:extLst>
                </a:gridCol>
              </a:tblGrid>
              <a:tr h="360175">
                <a:tc>
                  <a:txBody>
                    <a:bodyPr/>
                    <a:lstStyle/>
                    <a:p>
                      <a:pPr marL="0" marR="0" lvl="0" indent="0" algn="ctr" rtl="0">
                        <a:lnSpc>
                          <a:spcPct val="100000"/>
                        </a:lnSpc>
                        <a:spcBef>
                          <a:spcPts val="0"/>
                        </a:spcBef>
                        <a:spcAft>
                          <a:spcPts val="0"/>
                        </a:spcAft>
                        <a:buNone/>
                      </a:pPr>
                      <a:r>
                        <a:rPr lang="ko-KR" sz="1400" b="1" u="none" strike="noStrike" cap="none">
                          <a:solidFill>
                            <a:schemeClr val="lt1"/>
                          </a:solidFill>
                        </a:rPr>
                        <a:t>전세데이터에 나머지 데이터 병합</a:t>
                      </a:r>
                      <a:endParaRPr/>
                    </a:p>
                  </a:txBody>
                  <a:tcPr marL="91450" marR="91450" marT="45725" marB="45725">
                    <a:solidFill>
                      <a:srgbClr val="1B328F"/>
                    </a:solidFill>
                  </a:tcPr>
                </a:tc>
                <a:extLst>
                  <a:ext uri="{0D108BD9-81ED-4DB2-BD59-A6C34878D82A}">
                    <a16:rowId xmlns:a16="http://schemas.microsoft.com/office/drawing/2014/main" val="10000"/>
                  </a:ext>
                </a:extLst>
              </a:tr>
              <a:tr h="1499600">
                <a:tc>
                  <a:txBody>
                    <a:bodyPr/>
                    <a:lstStyle/>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인구 데이터 병합</a:t>
                      </a:r>
                      <a:endParaRPr sz="1200" u="none" strike="noStrike" cap="none"/>
                    </a:p>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기준금리, 실업률 데이터 병합</a:t>
                      </a:r>
                      <a:endParaRPr sz="1200" u="none" strike="noStrike" cap="none"/>
                    </a:p>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경기종합지수 데이터 병합</a:t>
                      </a:r>
                      <a:endParaRPr sz="1200" u="none" strike="noStrike" cap="none"/>
                    </a:p>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전세수급동향 데이터 병합</a:t>
                      </a:r>
                      <a:endParaRPr sz="1200" u="none" strike="noStrike" cap="none"/>
                    </a:p>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매매 실거래가격지수, 평균매매가격 데이터 병합</a:t>
                      </a:r>
                      <a:endParaRPr sz="1200" u="none" strike="noStrike" cap="none"/>
                    </a:p>
                  </a:txBody>
                  <a:tcPr marL="91450" marR="91450" marT="45725" marB="45725">
                    <a:solidFill>
                      <a:srgbClr val="FFFFFF"/>
                    </a:solidFill>
                  </a:tcPr>
                </a:tc>
                <a:extLst>
                  <a:ext uri="{0D108BD9-81ED-4DB2-BD59-A6C34878D82A}">
                    <a16:rowId xmlns:a16="http://schemas.microsoft.com/office/drawing/2014/main" val="10001"/>
                  </a:ext>
                </a:extLst>
              </a:tr>
            </a:tbl>
          </a:graphicData>
        </a:graphic>
      </p:graphicFrame>
      <p:sp>
        <p:nvSpPr>
          <p:cNvPr id="570" name="Google Shape;570;p38"/>
          <p:cNvSpPr/>
          <p:nvPr/>
        </p:nvSpPr>
        <p:spPr>
          <a:xfrm>
            <a:off x="6236910" y="1305268"/>
            <a:ext cx="5868000" cy="3079138"/>
          </a:xfrm>
          <a:prstGeom prst="roundRect">
            <a:avLst>
              <a:gd name="adj" fmla="val 16667"/>
            </a:avLst>
          </a:prstGeom>
          <a:no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71" name="Google Shape;571;p38"/>
          <p:cNvSpPr/>
          <p:nvPr/>
        </p:nvSpPr>
        <p:spPr>
          <a:xfrm>
            <a:off x="6021949" y="2745645"/>
            <a:ext cx="148101" cy="103909"/>
          </a:xfrm>
          <a:prstGeom prst="rightArrow">
            <a:avLst>
              <a:gd name="adj1" fmla="val 50000"/>
              <a:gd name="adj2" fmla="val 50000"/>
            </a:avLst>
          </a:prstGeom>
          <a:solidFill>
            <a:srgbClr val="1B328F"/>
          </a:solid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572" name="Google Shape;572;p38"/>
          <p:cNvPicPr preferRelativeResize="0"/>
          <p:nvPr/>
        </p:nvPicPr>
        <p:blipFill rotWithShape="1">
          <a:blip r:embed="rId4">
            <a:alphaModFix/>
          </a:blip>
          <a:srcRect/>
          <a:stretch/>
        </p:blipFill>
        <p:spPr>
          <a:xfrm>
            <a:off x="4754879" y="5076520"/>
            <a:ext cx="7054851" cy="1095528"/>
          </a:xfrm>
          <a:prstGeom prst="rect">
            <a:avLst/>
          </a:prstGeom>
          <a:noFill/>
          <a:ln>
            <a:noFill/>
          </a:ln>
        </p:spPr>
      </p:pic>
      <p:pic>
        <p:nvPicPr>
          <p:cNvPr id="573" name="Google Shape;573;p38" descr="텍스트, 폰트, 번호, 문서이(가) 표시된 사진&#10;&#10;자동 생성된 설명"/>
          <p:cNvPicPr preferRelativeResize="0"/>
          <p:nvPr/>
        </p:nvPicPr>
        <p:blipFill rotWithShape="1">
          <a:blip r:embed="rId5">
            <a:alphaModFix/>
          </a:blip>
          <a:srcRect/>
          <a:stretch/>
        </p:blipFill>
        <p:spPr>
          <a:xfrm>
            <a:off x="208322" y="1681615"/>
            <a:ext cx="5593112" cy="2466348"/>
          </a:xfrm>
          <a:prstGeom prst="rect">
            <a:avLst/>
          </a:prstGeom>
          <a:noFill/>
          <a:ln>
            <a:noFill/>
          </a:ln>
        </p:spPr>
      </p:pic>
      <p:pic>
        <p:nvPicPr>
          <p:cNvPr id="574" name="Google Shape;574;p38" descr="텍스트, 폰트, 번호, 흑백이(가) 표시된 사진&#10;&#10;자동 생성된 설명"/>
          <p:cNvPicPr preferRelativeResize="0"/>
          <p:nvPr/>
        </p:nvPicPr>
        <p:blipFill rotWithShape="1">
          <a:blip r:embed="rId6">
            <a:alphaModFix/>
          </a:blip>
          <a:srcRect/>
          <a:stretch/>
        </p:blipFill>
        <p:spPr>
          <a:xfrm>
            <a:off x="6341426" y="1681615"/>
            <a:ext cx="5642252" cy="2466348"/>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9"/>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580" name="Google Shape;580;p39"/>
          <p:cNvGrpSpPr/>
          <p:nvPr/>
        </p:nvGrpSpPr>
        <p:grpSpPr>
          <a:xfrm>
            <a:off x="10027920" y="-3"/>
            <a:ext cx="2164081" cy="781115"/>
            <a:chOff x="9919316" y="4585314"/>
            <a:chExt cx="2272685" cy="1136343"/>
          </a:xfrm>
        </p:grpSpPr>
        <p:sp>
          <p:nvSpPr>
            <p:cNvPr id="581" name="Google Shape;581;p39"/>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582" name="Google Shape;582;p39"/>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583" name="Google Shape;583;p39"/>
          <p:cNvSpPr txBox="1"/>
          <p:nvPr/>
        </p:nvSpPr>
        <p:spPr>
          <a:xfrm>
            <a:off x="93305" y="867747"/>
            <a:ext cx="1680077"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데이터 전처리</a:t>
            </a:r>
            <a:endParaRPr sz="1400" b="0" i="0" u="none" strike="noStrike" cap="none">
              <a:solidFill>
                <a:srgbClr val="000000"/>
              </a:solidFill>
              <a:latin typeface="Arial"/>
              <a:ea typeface="Arial"/>
              <a:cs typeface="Arial"/>
              <a:sym typeface="Arial"/>
            </a:endParaRPr>
          </a:p>
        </p:txBody>
      </p:sp>
      <p:pic>
        <p:nvPicPr>
          <p:cNvPr id="584" name="Google Shape;584;p39"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graphicFrame>
        <p:nvGraphicFramePr>
          <p:cNvPr id="585" name="Google Shape;585;p39"/>
          <p:cNvGraphicFramePr/>
          <p:nvPr/>
        </p:nvGraphicFramePr>
        <p:xfrm>
          <a:off x="313363" y="4615541"/>
          <a:ext cx="11565250" cy="1823810"/>
        </p:xfrm>
        <a:graphic>
          <a:graphicData uri="http://schemas.openxmlformats.org/drawingml/2006/table">
            <a:tbl>
              <a:tblPr firstRow="1" bandRow="1">
                <a:noFill/>
                <a:tableStyleId>{2B1135B3-D149-4B6D-9136-FE116253C429}</a:tableStyleId>
              </a:tblPr>
              <a:tblGrid>
                <a:gridCol w="5782625">
                  <a:extLst>
                    <a:ext uri="{9D8B030D-6E8A-4147-A177-3AD203B41FA5}">
                      <a16:colId xmlns:a16="http://schemas.microsoft.com/office/drawing/2014/main" val="20000"/>
                    </a:ext>
                  </a:extLst>
                </a:gridCol>
                <a:gridCol w="5782625">
                  <a:extLst>
                    <a:ext uri="{9D8B030D-6E8A-4147-A177-3AD203B41FA5}">
                      <a16:colId xmlns:a16="http://schemas.microsoft.com/office/drawing/2014/main" val="20001"/>
                    </a:ext>
                  </a:extLst>
                </a:gridCol>
              </a:tblGrid>
              <a:tr h="299375">
                <a:tc>
                  <a:txBody>
                    <a:bodyPr/>
                    <a:lstStyle/>
                    <a:p>
                      <a:pPr marL="0" marR="0" lvl="0" indent="0" algn="ctr" rtl="0">
                        <a:lnSpc>
                          <a:spcPct val="100000"/>
                        </a:lnSpc>
                        <a:spcBef>
                          <a:spcPts val="0"/>
                        </a:spcBef>
                        <a:spcAft>
                          <a:spcPts val="0"/>
                        </a:spcAft>
                        <a:buNone/>
                      </a:pPr>
                      <a:r>
                        <a:rPr lang="ko-KR" sz="1400" u="none" strike="noStrike" cap="none">
                          <a:solidFill>
                            <a:srgbClr val="FFFFFF"/>
                          </a:solidFill>
                        </a:rPr>
                        <a:t>결측치 제거</a:t>
                      </a:r>
                      <a:endParaRPr/>
                    </a:p>
                  </a:txBody>
                  <a:tcPr marL="91450" marR="91450" marT="45725" marB="45725">
                    <a:lnL w="9525" cap="flat" cmpd="sng">
                      <a:solidFill>
                        <a:srgbClr val="000000">
                          <a:alpha val="0"/>
                        </a:srgbClr>
                      </a:solidFill>
                      <a:prstDash val="solid"/>
                      <a:round/>
                      <a:headEnd type="none" w="sm" len="sm"/>
                      <a:tailEnd type="none" w="sm" len="sm"/>
                    </a:lnL>
                    <a:lnR w="12700" cap="flat" cmpd="sng">
                      <a:solidFill>
                        <a:srgbClr val="1B328F"/>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1B328F"/>
                    </a:solidFill>
                  </a:tcPr>
                </a:tc>
                <a:tc>
                  <a:txBody>
                    <a:bodyPr/>
                    <a:lstStyle/>
                    <a:p>
                      <a:pPr marL="0" marR="0" lvl="0" indent="0" algn="ctr" rtl="0">
                        <a:lnSpc>
                          <a:spcPct val="100000"/>
                        </a:lnSpc>
                        <a:spcBef>
                          <a:spcPts val="0"/>
                        </a:spcBef>
                        <a:spcAft>
                          <a:spcPts val="0"/>
                        </a:spcAft>
                        <a:buNone/>
                      </a:pPr>
                      <a:r>
                        <a:rPr lang="ko-KR" sz="1400" u="none" strike="noStrike" cap="none">
                          <a:solidFill>
                            <a:srgbClr val="FFFFFF"/>
                          </a:solidFill>
                        </a:rPr>
                        <a:t>결측치 처리</a:t>
                      </a:r>
                      <a:endParaRPr/>
                    </a:p>
                  </a:txBody>
                  <a:tcPr marL="91450" marR="91450" marT="45725" marB="45725">
                    <a:lnL w="12700" cap="flat" cmpd="sng">
                      <a:solidFill>
                        <a:srgbClr val="1B328F"/>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1B328F"/>
                    </a:solidFill>
                  </a:tcPr>
                </a:tc>
                <a:extLst>
                  <a:ext uri="{0D108BD9-81ED-4DB2-BD59-A6C34878D82A}">
                    <a16:rowId xmlns:a16="http://schemas.microsoft.com/office/drawing/2014/main" val="10000"/>
                  </a:ext>
                </a:extLst>
              </a:tr>
              <a:tr h="1519000">
                <a:tc>
                  <a:txBody>
                    <a:bodyPr/>
                    <a:lstStyle/>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‘건축년도, 층, 본번, 부번, 법정동명, 평균매매가격’의 결측치 제거 </a:t>
                      </a:r>
                      <a:endParaRPr/>
                    </a:p>
                  </a:txBody>
                  <a:tcPr marL="91450" marR="91450" marT="45725" marB="45725">
                    <a:lnL w="9525" cap="flat" cmpd="sng">
                      <a:solidFill>
                        <a:srgbClr val="000000">
                          <a:alpha val="0"/>
                        </a:srgbClr>
                      </a:solidFill>
                      <a:prstDash val="solid"/>
                      <a:round/>
                      <a:headEnd type="none" w="sm" len="sm"/>
                      <a:tailEnd type="none" w="sm" len="sm"/>
                    </a:lnL>
                    <a:lnR w="12700" cap="flat" cmpd="sng">
                      <a:solidFill>
                        <a:srgbClr val="1B328F"/>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‘기준금리’ 결측치(23년 8,9월)는 ‘3.5’로 대체</a:t>
                      </a:r>
                      <a:endParaRPr sz="1200" u="none" strike="noStrike" cap="none"/>
                    </a:p>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‘범죄율’ 결측치는 연도별, 자치구별 평균으로 대체 </a:t>
                      </a:r>
                      <a:endParaRPr sz="1200" u="none" strike="noStrike" cap="none"/>
                    </a:p>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XGBoost 모델 활용 결측치를 예측하여 대체</a:t>
                      </a:r>
                      <a:endParaRPr/>
                    </a:p>
                  </a:txBody>
                  <a:tcPr marL="91450" marR="91450" marT="45725" marB="45725">
                    <a:lnL w="12700" cap="flat" cmpd="sng">
                      <a:solidFill>
                        <a:srgbClr val="1B328F"/>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586" name="Google Shape;586;p39"/>
          <p:cNvSpPr/>
          <p:nvPr/>
        </p:nvSpPr>
        <p:spPr>
          <a:xfrm>
            <a:off x="87090" y="1309985"/>
            <a:ext cx="5868000" cy="3079138"/>
          </a:xfrm>
          <a:prstGeom prst="roundRect">
            <a:avLst>
              <a:gd name="adj" fmla="val 16667"/>
            </a:avLst>
          </a:prstGeom>
          <a:no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87" name="Google Shape;587;p39"/>
          <p:cNvSpPr txBox="1"/>
          <p:nvPr/>
        </p:nvSpPr>
        <p:spPr>
          <a:xfrm>
            <a:off x="2424598" y="1339553"/>
            <a:ext cx="849825"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400" b="1" i="0" u="none" strike="noStrike" cap="none">
                <a:solidFill>
                  <a:srgbClr val="1B328F"/>
                </a:solidFill>
                <a:latin typeface="Arial"/>
                <a:ea typeface="Arial"/>
                <a:cs typeface="Arial"/>
                <a:sym typeface="Arial"/>
              </a:rPr>
              <a:t>Before</a:t>
            </a:r>
            <a:endParaRPr sz="1400" b="1" i="0" u="none" strike="noStrike" cap="none">
              <a:solidFill>
                <a:srgbClr val="1B328F"/>
              </a:solidFill>
              <a:latin typeface="Arial"/>
              <a:ea typeface="Arial"/>
              <a:cs typeface="Arial"/>
              <a:sym typeface="Arial"/>
            </a:endParaRPr>
          </a:p>
        </p:txBody>
      </p:sp>
      <p:sp>
        <p:nvSpPr>
          <p:cNvPr id="588" name="Google Shape;588;p39"/>
          <p:cNvSpPr txBox="1"/>
          <p:nvPr/>
        </p:nvSpPr>
        <p:spPr>
          <a:xfrm>
            <a:off x="8696465" y="1339553"/>
            <a:ext cx="1663338"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400" b="1" i="0" u="none" strike="noStrike" cap="none">
                <a:solidFill>
                  <a:srgbClr val="1B328F"/>
                </a:solidFill>
                <a:latin typeface="Arial"/>
                <a:ea typeface="Arial"/>
                <a:cs typeface="Arial"/>
                <a:sym typeface="Arial"/>
              </a:rPr>
              <a:t>After</a:t>
            </a:r>
            <a:endParaRPr sz="1400" b="1" i="0" u="none" strike="noStrike" cap="none">
              <a:solidFill>
                <a:srgbClr val="1B328F"/>
              </a:solidFill>
              <a:latin typeface="Arial"/>
              <a:ea typeface="Arial"/>
              <a:cs typeface="Arial"/>
              <a:sym typeface="Arial"/>
            </a:endParaRPr>
          </a:p>
        </p:txBody>
      </p:sp>
      <p:pic>
        <p:nvPicPr>
          <p:cNvPr id="589" name="Google Shape;589;p39"/>
          <p:cNvPicPr preferRelativeResize="0"/>
          <p:nvPr/>
        </p:nvPicPr>
        <p:blipFill rotWithShape="1">
          <a:blip r:embed="rId4">
            <a:alphaModFix/>
          </a:blip>
          <a:srcRect/>
          <a:stretch/>
        </p:blipFill>
        <p:spPr>
          <a:xfrm>
            <a:off x="313363" y="5338014"/>
            <a:ext cx="3924848" cy="971686"/>
          </a:xfrm>
          <a:prstGeom prst="rect">
            <a:avLst/>
          </a:prstGeom>
          <a:noFill/>
          <a:ln>
            <a:noFill/>
          </a:ln>
        </p:spPr>
      </p:pic>
      <p:sp>
        <p:nvSpPr>
          <p:cNvPr id="590" name="Google Shape;590;p39"/>
          <p:cNvSpPr/>
          <p:nvPr/>
        </p:nvSpPr>
        <p:spPr>
          <a:xfrm>
            <a:off x="6236910" y="1309985"/>
            <a:ext cx="5868000" cy="3079138"/>
          </a:xfrm>
          <a:prstGeom prst="roundRect">
            <a:avLst>
              <a:gd name="adj" fmla="val 16667"/>
            </a:avLst>
          </a:prstGeom>
          <a:no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91" name="Google Shape;591;p39"/>
          <p:cNvSpPr/>
          <p:nvPr/>
        </p:nvSpPr>
        <p:spPr>
          <a:xfrm>
            <a:off x="6021949" y="2745645"/>
            <a:ext cx="148101" cy="103909"/>
          </a:xfrm>
          <a:prstGeom prst="rightArrow">
            <a:avLst>
              <a:gd name="adj1" fmla="val 50000"/>
              <a:gd name="adj2" fmla="val 50000"/>
            </a:avLst>
          </a:prstGeom>
          <a:solidFill>
            <a:srgbClr val="1B328F"/>
          </a:solidFill>
          <a:ln w="25400" cap="flat" cmpd="sng">
            <a:solidFill>
              <a:srgbClr val="1B32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95"/>
        <p:cNvGrpSpPr/>
        <p:nvPr/>
      </p:nvGrpSpPr>
      <p:grpSpPr>
        <a:xfrm>
          <a:off x="0" y="0"/>
          <a:ext cx="0" cy="0"/>
          <a:chOff x="0" y="0"/>
          <a:chExt cx="0" cy="0"/>
        </a:xfrm>
      </p:grpSpPr>
      <p:sp>
        <p:nvSpPr>
          <p:cNvPr id="596" name="Google Shape;596;p40"/>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597" name="Google Shape;597;p40"/>
          <p:cNvGrpSpPr/>
          <p:nvPr/>
        </p:nvGrpSpPr>
        <p:grpSpPr>
          <a:xfrm>
            <a:off x="10027920" y="-3"/>
            <a:ext cx="2164081" cy="781115"/>
            <a:chOff x="9919316" y="4585314"/>
            <a:chExt cx="2272685" cy="1136343"/>
          </a:xfrm>
        </p:grpSpPr>
        <p:sp>
          <p:nvSpPr>
            <p:cNvPr id="598" name="Google Shape;598;p40"/>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599" name="Google Shape;599;p40"/>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600" name="Google Shape;600;p40"/>
          <p:cNvSpPr txBox="1"/>
          <p:nvPr/>
        </p:nvSpPr>
        <p:spPr>
          <a:xfrm>
            <a:off x="93305" y="867747"/>
            <a:ext cx="1680077"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EDA</a:t>
            </a:r>
            <a:endParaRPr sz="1400" b="0" i="0" u="none" strike="noStrike" cap="none">
              <a:solidFill>
                <a:srgbClr val="000000"/>
              </a:solidFill>
              <a:latin typeface="Arial"/>
              <a:ea typeface="Arial"/>
              <a:cs typeface="Arial"/>
              <a:sym typeface="Arial"/>
            </a:endParaRPr>
          </a:p>
        </p:txBody>
      </p:sp>
      <p:pic>
        <p:nvPicPr>
          <p:cNvPr id="601" name="Google Shape;601;p40"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graphicFrame>
        <p:nvGraphicFramePr>
          <p:cNvPr id="602" name="Google Shape;602;p40"/>
          <p:cNvGraphicFramePr/>
          <p:nvPr/>
        </p:nvGraphicFramePr>
        <p:xfrm>
          <a:off x="313363" y="4902927"/>
          <a:ext cx="11565250" cy="2008335"/>
        </p:xfrm>
        <a:graphic>
          <a:graphicData uri="http://schemas.openxmlformats.org/drawingml/2006/table">
            <a:tbl>
              <a:tblPr firstRow="1" bandRow="1">
                <a:noFill/>
                <a:tableStyleId>{2B1135B3-D149-4B6D-9136-FE116253C429}</a:tableStyleId>
              </a:tblPr>
              <a:tblGrid>
                <a:gridCol w="5782625">
                  <a:extLst>
                    <a:ext uri="{9D8B030D-6E8A-4147-A177-3AD203B41FA5}">
                      <a16:colId xmlns:a16="http://schemas.microsoft.com/office/drawing/2014/main" val="20000"/>
                    </a:ext>
                  </a:extLst>
                </a:gridCol>
                <a:gridCol w="5782625">
                  <a:extLst>
                    <a:ext uri="{9D8B030D-6E8A-4147-A177-3AD203B41FA5}">
                      <a16:colId xmlns:a16="http://schemas.microsoft.com/office/drawing/2014/main" val="20001"/>
                    </a:ext>
                  </a:extLst>
                </a:gridCol>
              </a:tblGrid>
              <a:tr h="254175">
                <a:tc>
                  <a:txBody>
                    <a:bodyPr/>
                    <a:lstStyle/>
                    <a:p>
                      <a:pPr marL="0" marR="0" lvl="0" indent="0" algn="ctr" rtl="0">
                        <a:lnSpc>
                          <a:spcPct val="100000"/>
                        </a:lnSpc>
                        <a:spcBef>
                          <a:spcPts val="0"/>
                        </a:spcBef>
                        <a:spcAft>
                          <a:spcPts val="0"/>
                        </a:spcAft>
                        <a:buNone/>
                      </a:pPr>
                      <a:r>
                        <a:rPr lang="ko-KR" sz="1400" u="none" strike="noStrike" cap="none">
                          <a:solidFill>
                            <a:srgbClr val="FFFFFF"/>
                          </a:solidFill>
                        </a:rPr>
                        <a:t>서울 자치구별 부동산 거래 데이터 비율</a:t>
                      </a:r>
                      <a:endParaRPr/>
                    </a:p>
                  </a:txBody>
                  <a:tcPr marL="91450" marR="91450" marT="45725" marB="45725">
                    <a:lnL w="9525" cap="flat" cmpd="sng">
                      <a:solidFill>
                        <a:srgbClr val="000000">
                          <a:alpha val="0"/>
                        </a:srgbClr>
                      </a:solidFill>
                      <a:prstDash val="solid"/>
                      <a:round/>
                      <a:headEnd type="none" w="sm" len="sm"/>
                      <a:tailEnd type="none" w="sm" len="sm"/>
                    </a:lnL>
                    <a:lnR w="12700" cap="flat" cmpd="sng">
                      <a:solidFill>
                        <a:srgbClr val="1B328F"/>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1B328F"/>
                    </a:solidFill>
                  </a:tcPr>
                </a:tc>
                <a:tc>
                  <a:txBody>
                    <a:bodyPr/>
                    <a:lstStyle/>
                    <a:p>
                      <a:pPr marL="0" marR="0" lvl="0" indent="0" algn="ctr" rtl="0">
                        <a:lnSpc>
                          <a:spcPct val="100000"/>
                        </a:lnSpc>
                        <a:spcBef>
                          <a:spcPts val="0"/>
                        </a:spcBef>
                        <a:spcAft>
                          <a:spcPts val="0"/>
                        </a:spcAft>
                        <a:buNone/>
                      </a:pPr>
                      <a:r>
                        <a:rPr lang="ko-KR" sz="1400" u="none" strike="noStrike" cap="none">
                          <a:solidFill>
                            <a:srgbClr val="FFFFFF"/>
                          </a:solidFill>
                        </a:rPr>
                        <a:t>서울 자치구별 부동산 거래 데이터 비율 Top 10</a:t>
                      </a:r>
                      <a:endParaRPr sz="1400" u="none" strike="noStrike" cap="none">
                        <a:solidFill>
                          <a:srgbClr val="FFFFFF"/>
                        </a:solidFill>
                      </a:endParaRPr>
                    </a:p>
                  </a:txBody>
                  <a:tcPr marL="91450" marR="91450" marT="45725" marB="45725">
                    <a:lnL w="12700" cap="flat" cmpd="sng">
                      <a:solidFill>
                        <a:srgbClr val="1B328F"/>
                      </a:solidFill>
                      <a:prstDash val="solid"/>
                      <a:round/>
                      <a:headEnd type="none" w="sm" len="sm"/>
                      <a:tailEnd type="none" w="sm" len="sm"/>
                    </a:lnL>
                    <a:lnR w="12700" cap="flat" cmpd="sng">
                      <a:solidFill>
                        <a:srgbClr val="1B328F"/>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1B328F"/>
                    </a:solidFill>
                  </a:tcPr>
                </a:tc>
                <a:extLst>
                  <a:ext uri="{0D108BD9-81ED-4DB2-BD59-A6C34878D82A}">
                    <a16:rowId xmlns:a16="http://schemas.microsoft.com/office/drawing/2014/main" val="10000"/>
                  </a:ext>
                </a:extLst>
              </a:tr>
              <a:tr h="1372550">
                <a:tc>
                  <a:txBody>
                    <a:bodyPr/>
                    <a:lstStyle/>
                    <a:p>
                      <a:pPr marL="285750" marR="0" lvl="0" indent="-209550" algn="l" rtl="0">
                        <a:lnSpc>
                          <a:spcPct val="150000"/>
                        </a:lnSpc>
                        <a:spcBef>
                          <a:spcPts val="0"/>
                        </a:spcBef>
                        <a:spcAft>
                          <a:spcPts val="0"/>
                        </a:spcAft>
                        <a:buClr>
                          <a:schemeClr val="dk1"/>
                        </a:buClr>
                        <a:buSzPts val="1100"/>
                        <a:buFont typeface="Arial"/>
                        <a:buNone/>
                      </a:pPr>
                      <a:r>
                        <a:rPr lang="ko-KR" sz="1200"/>
                        <a:t>2011년도부터 2023년 7월까지의 서울 자치구별 부동산 거래량을 파이차트로 나타냄</a:t>
                      </a:r>
                      <a:endParaRPr sz="1200"/>
                    </a:p>
                    <a:p>
                      <a:pPr marL="285750" marR="0" lvl="0" indent="-209550" algn="l" rtl="0">
                        <a:lnSpc>
                          <a:spcPct val="150000"/>
                        </a:lnSpc>
                        <a:spcBef>
                          <a:spcPts val="0"/>
                        </a:spcBef>
                        <a:spcAft>
                          <a:spcPts val="0"/>
                        </a:spcAft>
                        <a:buClr>
                          <a:schemeClr val="dk1"/>
                        </a:buClr>
                        <a:buSzPts val="1100"/>
                        <a:buFont typeface="Arial"/>
                        <a:buNone/>
                      </a:pPr>
                      <a:r>
                        <a:rPr lang="ko-KR" sz="1200"/>
                        <a:t>송파구, 노원구, 강남구, 강서구, 강동구, 양천구, 서초구, 영등포구, 구로구, 마포구가 자치구별 거래량 Top10에 해당하는 것으로 발견</a:t>
                      </a:r>
                      <a:endParaRPr sz="1200"/>
                    </a:p>
                    <a:p>
                      <a:pPr marL="285750" marR="0" lvl="0" indent="-209550" algn="l" rtl="0">
                        <a:lnSpc>
                          <a:spcPct val="150000"/>
                        </a:lnSpc>
                        <a:spcBef>
                          <a:spcPts val="0"/>
                        </a:spcBef>
                        <a:spcAft>
                          <a:spcPts val="0"/>
                        </a:spcAft>
                        <a:buClr>
                          <a:schemeClr val="dk1"/>
                        </a:buClr>
                        <a:buSzPts val="1100"/>
                        <a:buFont typeface="Arial"/>
                        <a:buNone/>
                      </a:pPr>
                      <a:endParaRPr sz="1200"/>
                    </a:p>
                    <a:p>
                      <a:pPr marL="0" marR="0" lvl="0" indent="0" algn="l" rtl="0">
                        <a:lnSpc>
                          <a:spcPct val="150000"/>
                        </a:lnSpc>
                        <a:spcBef>
                          <a:spcPts val="0"/>
                        </a:spcBef>
                        <a:spcAft>
                          <a:spcPts val="0"/>
                        </a:spcAft>
                        <a:buClr>
                          <a:srgbClr val="000000"/>
                        </a:buClr>
                        <a:buSzPts val="1200"/>
                        <a:buFont typeface="Arial"/>
                        <a:buNone/>
                      </a:pPr>
                      <a:endParaRPr sz="1200"/>
                    </a:p>
                  </a:txBody>
                  <a:tcPr marL="91450" marR="91450" marT="45725" marB="45725">
                    <a:lnL w="9525" cap="flat" cmpd="sng">
                      <a:solidFill>
                        <a:srgbClr val="000000">
                          <a:alpha val="0"/>
                        </a:srgbClr>
                      </a:solidFill>
                      <a:prstDash val="solid"/>
                      <a:round/>
                      <a:headEnd type="none" w="sm" len="sm"/>
                      <a:tailEnd type="none" w="sm" len="sm"/>
                    </a:lnL>
                    <a:lnR w="12700" cap="flat" cmpd="sng">
                      <a:solidFill>
                        <a:srgbClr val="1B328F"/>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285750" marR="0" lvl="0" indent="-209550" algn="l" rtl="0">
                        <a:lnSpc>
                          <a:spcPct val="150000"/>
                        </a:lnSpc>
                        <a:spcBef>
                          <a:spcPts val="0"/>
                        </a:spcBef>
                        <a:spcAft>
                          <a:spcPts val="0"/>
                        </a:spcAft>
                        <a:buClr>
                          <a:srgbClr val="000000"/>
                        </a:buClr>
                        <a:buSzPts val="1200"/>
                        <a:buFont typeface="Arial"/>
                        <a:buNone/>
                      </a:pPr>
                      <a:r>
                        <a:rPr lang="ko-KR" sz="1200"/>
                        <a:t>서울 거래량 Top10 자치구별 중 송파구, 노원구, 강남구, 강서구가 많은 거래량을 차지하고 있음을 발견</a:t>
                      </a:r>
                      <a:endParaRPr sz="1200" u="none" strike="noStrike" cap="none"/>
                    </a:p>
                  </a:txBody>
                  <a:tcPr marL="91450" marR="91450" marT="45725" marB="45725">
                    <a:lnL w="12700" cap="flat" cmpd="sng">
                      <a:solidFill>
                        <a:srgbClr val="1B328F"/>
                      </a:solidFill>
                      <a:prstDash val="solid"/>
                      <a:round/>
                      <a:headEnd type="none" w="sm" len="sm"/>
                      <a:tailEnd type="none" w="sm" len="sm"/>
                    </a:lnL>
                    <a:lnR w="12700" cap="flat" cmpd="sng">
                      <a:solidFill>
                        <a:srgbClr val="1B328F"/>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603" name="Google Shape;603;p40"/>
          <p:cNvPicPr preferRelativeResize="0"/>
          <p:nvPr/>
        </p:nvPicPr>
        <p:blipFill rotWithShape="1">
          <a:blip r:embed="rId4">
            <a:alphaModFix/>
          </a:blip>
          <a:srcRect t="4003"/>
          <a:stretch/>
        </p:blipFill>
        <p:spPr>
          <a:xfrm>
            <a:off x="1162375" y="911124"/>
            <a:ext cx="3999250" cy="3899300"/>
          </a:xfrm>
          <a:prstGeom prst="rect">
            <a:avLst/>
          </a:prstGeom>
          <a:noFill/>
          <a:ln>
            <a:noFill/>
          </a:ln>
        </p:spPr>
      </p:pic>
      <p:pic>
        <p:nvPicPr>
          <p:cNvPr id="604" name="Google Shape;604;p40"/>
          <p:cNvPicPr preferRelativeResize="0"/>
          <p:nvPr/>
        </p:nvPicPr>
        <p:blipFill rotWithShape="1">
          <a:blip r:embed="rId5">
            <a:alphaModFix/>
          </a:blip>
          <a:srcRect t="4425"/>
          <a:stretch/>
        </p:blipFill>
        <p:spPr>
          <a:xfrm>
            <a:off x="6852375" y="902448"/>
            <a:ext cx="3951800" cy="387918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41"/>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610" name="Google Shape;610;p41"/>
          <p:cNvGrpSpPr/>
          <p:nvPr/>
        </p:nvGrpSpPr>
        <p:grpSpPr>
          <a:xfrm>
            <a:off x="10027920" y="-3"/>
            <a:ext cx="2164081" cy="781115"/>
            <a:chOff x="9919316" y="4585314"/>
            <a:chExt cx="2272685" cy="1136343"/>
          </a:xfrm>
        </p:grpSpPr>
        <p:sp>
          <p:nvSpPr>
            <p:cNvPr id="611" name="Google Shape;611;p41"/>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612" name="Google Shape;612;p41"/>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613" name="Google Shape;613;p41"/>
          <p:cNvSpPr txBox="1"/>
          <p:nvPr/>
        </p:nvSpPr>
        <p:spPr>
          <a:xfrm>
            <a:off x="93305" y="867747"/>
            <a:ext cx="3694923"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EDA</a:t>
            </a:r>
            <a:endParaRPr sz="1400" b="0" i="0" u="none" strike="noStrike" cap="none">
              <a:solidFill>
                <a:srgbClr val="000000"/>
              </a:solidFill>
              <a:latin typeface="Arial"/>
              <a:ea typeface="Arial"/>
              <a:cs typeface="Arial"/>
              <a:sym typeface="Arial"/>
            </a:endParaRPr>
          </a:p>
        </p:txBody>
      </p:sp>
      <p:pic>
        <p:nvPicPr>
          <p:cNvPr id="614" name="Google Shape;614;p41"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graphicFrame>
        <p:nvGraphicFramePr>
          <p:cNvPr id="615" name="Google Shape;615;p41"/>
          <p:cNvGraphicFramePr/>
          <p:nvPr/>
        </p:nvGraphicFramePr>
        <p:xfrm>
          <a:off x="7933508" y="1489166"/>
          <a:ext cx="3945900" cy="4280100"/>
        </p:xfrm>
        <a:graphic>
          <a:graphicData uri="http://schemas.openxmlformats.org/drawingml/2006/table">
            <a:tbl>
              <a:tblPr firstRow="1" bandRow="1">
                <a:noFill/>
                <a:tableStyleId>{D2FC2C19-1C3D-41A6-8858-C62702452ECB}</a:tableStyleId>
              </a:tblPr>
              <a:tblGrid>
                <a:gridCol w="3945900">
                  <a:extLst>
                    <a:ext uri="{9D8B030D-6E8A-4147-A177-3AD203B41FA5}">
                      <a16:colId xmlns:a16="http://schemas.microsoft.com/office/drawing/2014/main" val="20000"/>
                    </a:ext>
                  </a:extLst>
                </a:gridCol>
              </a:tblGrid>
              <a:tr h="322225">
                <a:tc>
                  <a:txBody>
                    <a:bodyPr/>
                    <a:lstStyle/>
                    <a:p>
                      <a:pPr marL="0" marR="0" lvl="0" indent="0" algn="ctr" rtl="0">
                        <a:lnSpc>
                          <a:spcPct val="100000"/>
                        </a:lnSpc>
                        <a:spcBef>
                          <a:spcPts val="0"/>
                        </a:spcBef>
                        <a:spcAft>
                          <a:spcPts val="0"/>
                        </a:spcAft>
                        <a:buNone/>
                      </a:pPr>
                      <a:r>
                        <a:rPr lang="ko-KR" sz="1400" b="1" u="none" strike="noStrike" cap="none">
                          <a:solidFill>
                            <a:schemeClr val="lt1"/>
                          </a:solidFill>
                        </a:rPr>
                        <a:t>전세데이터에 나머지 데이터 병합</a:t>
                      </a:r>
                      <a:endParaRPr/>
                    </a:p>
                  </a:txBody>
                  <a:tcPr marL="91450" marR="91450" marT="45725" marB="45725">
                    <a:solidFill>
                      <a:srgbClr val="1B328F"/>
                    </a:solidFill>
                  </a:tcPr>
                </a:tc>
                <a:extLst>
                  <a:ext uri="{0D108BD9-81ED-4DB2-BD59-A6C34878D82A}">
                    <a16:rowId xmlns:a16="http://schemas.microsoft.com/office/drawing/2014/main" val="10000"/>
                  </a:ext>
                </a:extLst>
              </a:tr>
              <a:tr h="3957875">
                <a:tc>
                  <a:txBody>
                    <a:bodyPr/>
                    <a:lstStyle/>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인구 데이터 병합</a:t>
                      </a:r>
                      <a:endParaRPr sz="1200" u="none" strike="noStrike" cap="none"/>
                    </a:p>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기준금리, 실업률 데이터 병합</a:t>
                      </a:r>
                      <a:endParaRPr sz="1200" u="none" strike="noStrike" cap="none"/>
                    </a:p>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경기종합지수 데이터 병합</a:t>
                      </a:r>
                      <a:endParaRPr sz="1200" u="none" strike="noStrike" cap="none"/>
                    </a:p>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전세수급동향 데이터 병합</a:t>
                      </a:r>
                      <a:endParaRPr sz="1200" u="none" strike="noStrike" cap="none"/>
                    </a:p>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매매 실거래가격지수, 평균매매가격 데이터 병합</a:t>
                      </a:r>
                      <a:endParaRPr sz="1200" u="none" strike="noStrike" cap="none"/>
                    </a:p>
                  </a:txBody>
                  <a:tcPr marL="91450" marR="91450" marT="45725" marB="45725">
                    <a:solidFill>
                      <a:srgbClr val="FFFFFF"/>
                    </a:solidFill>
                  </a:tcPr>
                </a:tc>
                <a:extLst>
                  <a:ext uri="{0D108BD9-81ED-4DB2-BD59-A6C34878D82A}">
                    <a16:rowId xmlns:a16="http://schemas.microsoft.com/office/drawing/2014/main" val="10001"/>
                  </a:ext>
                </a:extLst>
              </a:tr>
            </a:tbl>
          </a:graphicData>
        </a:graphic>
      </p:graphicFrame>
      <p:pic>
        <p:nvPicPr>
          <p:cNvPr id="616" name="Google Shape;616;p41"/>
          <p:cNvPicPr preferRelativeResize="0"/>
          <p:nvPr/>
        </p:nvPicPr>
        <p:blipFill rotWithShape="1">
          <a:blip r:embed="rId4">
            <a:alphaModFix/>
          </a:blip>
          <a:srcRect/>
          <a:stretch/>
        </p:blipFill>
        <p:spPr>
          <a:xfrm>
            <a:off x="183289" y="1323672"/>
            <a:ext cx="7698428" cy="4528487"/>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1" name="Google Shape;621;p42"/>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622" name="Google Shape;622;p42"/>
          <p:cNvGrpSpPr/>
          <p:nvPr/>
        </p:nvGrpSpPr>
        <p:grpSpPr>
          <a:xfrm>
            <a:off x="10027920" y="-3"/>
            <a:ext cx="2164081" cy="781115"/>
            <a:chOff x="9919316" y="4585314"/>
            <a:chExt cx="2272685" cy="1136343"/>
          </a:xfrm>
        </p:grpSpPr>
        <p:sp>
          <p:nvSpPr>
            <p:cNvPr id="623" name="Google Shape;623;p42"/>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624" name="Google Shape;624;p42"/>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625" name="Google Shape;625;p42"/>
          <p:cNvSpPr txBox="1"/>
          <p:nvPr/>
        </p:nvSpPr>
        <p:spPr>
          <a:xfrm>
            <a:off x="93305" y="867747"/>
            <a:ext cx="1680077"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EDA</a:t>
            </a:r>
            <a:endParaRPr sz="1400" b="0" i="0" u="none" strike="noStrike" cap="none">
              <a:solidFill>
                <a:srgbClr val="000000"/>
              </a:solidFill>
              <a:latin typeface="Arial"/>
              <a:ea typeface="Arial"/>
              <a:cs typeface="Arial"/>
              <a:sym typeface="Arial"/>
            </a:endParaRPr>
          </a:p>
        </p:txBody>
      </p:sp>
      <p:pic>
        <p:nvPicPr>
          <p:cNvPr id="626" name="Google Shape;626;p42"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graphicFrame>
        <p:nvGraphicFramePr>
          <p:cNvPr id="627" name="Google Shape;627;p42"/>
          <p:cNvGraphicFramePr/>
          <p:nvPr/>
        </p:nvGraphicFramePr>
        <p:xfrm>
          <a:off x="313363" y="4902927"/>
          <a:ext cx="11565250" cy="1527235"/>
        </p:xfrm>
        <a:graphic>
          <a:graphicData uri="http://schemas.openxmlformats.org/drawingml/2006/table">
            <a:tbl>
              <a:tblPr firstRow="1" bandRow="1">
                <a:noFill/>
                <a:tableStyleId>{2B1135B3-D149-4B6D-9136-FE116253C429}</a:tableStyleId>
              </a:tblPr>
              <a:tblGrid>
                <a:gridCol w="5782625">
                  <a:extLst>
                    <a:ext uri="{9D8B030D-6E8A-4147-A177-3AD203B41FA5}">
                      <a16:colId xmlns:a16="http://schemas.microsoft.com/office/drawing/2014/main" val="20000"/>
                    </a:ext>
                  </a:extLst>
                </a:gridCol>
                <a:gridCol w="5782625">
                  <a:extLst>
                    <a:ext uri="{9D8B030D-6E8A-4147-A177-3AD203B41FA5}">
                      <a16:colId xmlns:a16="http://schemas.microsoft.com/office/drawing/2014/main" val="20001"/>
                    </a:ext>
                  </a:extLst>
                </a:gridCol>
              </a:tblGrid>
              <a:tr h="261250">
                <a:tc>
                  <a:txBody>
                    <a:bodyPr/>
                    <a:lstStyle/>
                    <a:p>
                      <a:pPr marL="0" marR="0" lvl="0" indent="0" algn="ctr" rtl="0">
                        <a:lnSpc>
                          <a:spcPct val="100000"/>
                        </a:lnSpc>
                        <a:spcBef>
                          <a:spcPts val="0"/>
                        </a:spcBef>
                        <a:spcAft>
                          <a:spcPts val="0"/>
                        </a:spcAft>
                        <a:buNone/>
                      </a:pPr>
                      <a:r>
                        <a:rPr lang="ko-KR" sz="1400" u="none" strike="noStrike" cap="none">
                          <a:solidFill>
                            <a:srgbClr val="FFFFFF"/>
                          </a:solidFill>
                        </a:rPr>
                        <a:t>서울 자치구별 부동산 평균/중위 전세가격</a:t>
                      </a:r>
                      <a:endParaRPr/>
                    </a:p>
                  </a:txBody>
                  <a:tcPr marL="91450" marR="91450" marT="45725" marB="45725">
                    <a:lnL w="9525" cap="flat" cmpd="sng">
                      <a:solidFill>
                        <a:srgbClr val="000000">
                          <a:alpha val="0"/>
                        </a:srgbClr>
                      </a:solidFill>
                      <a:prstDash val="solid"/>
                      <a:round/>
                      <a:headEnd type="none" w="sm" len="sm"/>
                      <a:tailEnd type="none" w="sm" len="sm"/>
                    </a:lnL>
                    <a:lnR w="12700" cap="flat" cmpd="sng">
                      <a:solidFill>
                        <a:srgbClr val="1B328F"/>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1B328F"/>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ko-KR" sz="1400" u="none" strike="noStrike" cap="none">
                          <a:solidFill>
                            <a:srgbClr val="FFFFFF"/>
                          </a:solidFill>
                        </a:rPr>
                        <a:t>서울 자치구별 부동산 평균/중위 전세가격 Top 10</a:t>
                      </a:r>
                      <a:endParaRPr sz="1400" u="none" strike="noStrike" cap="none">
                        <a:solidFill>
                          <a:srgbClr val="FFFFFF"/>
                        </a:solidFill>
                      </a:endParaRPr>
                    </a:p>
                  </a:txBody>
                  <a:tcPr marL="91450" marR="91450" marT="45725" marB="45725">
                    <a:lnL w="12700" cap="flat" cmpd="sng">
                      <a:solidFill>
                        <a:srgbClr val="1B328F"/>
                      </a:solidFill>
                      <a:prstDash val="solid"/>
                      <a:round/>
                      <a:headEnd type="none" w="sm" len="sm"/>
                      <a:tailEnd type="none" w="sm" len="sm"/>
                    </a:lnL>
                    <a:lnR w="12700" cap="flat" cmpd="sng">
                      <a:solidFill>
                        <a:srgbClr val="1B328F"/>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1B328F"/>
                    </a:solidFill>
                  </a:tcPr>
                </a:tc>
                <a:extLst>
                  <a:ext uri="{0D108BD9-81ED-4DB2-BD59-A6C34878D82A}">
                    <a16:rowId xmlns:a16="http://schemas.microsoft.com/office/drawing/2014/main" val="10000"/>
                  </a:ext>
                </a:extLst>
              </a:tr>
              <a:tr h="1222425">
                <a:tc>
                  <a:txBody>
                    <a:bodyPr/>
                    <a:lstStyle/>
                    <a:p>
                      <a:pPr marL="285750" marR="0" lvl="0" indent="-209550" algn="l" rtl="0">
                        <a:lnSpc>
                          <a:spcPct val="150000"/>
                        </a:lnSpc>
                        <a:spcBef>
                          <a:spcPts val="0"/>
                        </a:spcBef>
                        <a:spcAft>
                          <a:spcPts val="0"/>
                        </a:spcAft>
                        <a:buClr>
                          <a:srgbClr val="000000"/>
                        </a:buClr>
                        <a:buSzPts val="1200"/>
                        <a:buFont typeface="Arial"/>
                        <a:buNone/>
                      </a:pPr>
                      <a:endParaRPr sz="1200" u="none" strike="noStrike" cap="none"/>
                    </a:p>
                  </a:txBody>
                  <a:tcPr marL="91450" marR="91450" marT="45725" marB="45725">
                    <a:lnL w="9525" cap="flat" cmpd="sng">
                      <a:solidFill>
                        <a:srgbClr val="000000">
                          <a:alpha val="0"/>
                        </a:srgbClr>
                      </a:solidFill>
                      <a:prstDash val="solid"/>
                      <a:round/>
                      <a:headEnd type="none" w="sm" len="sm"/>
                      <a:tailEnd type="none" w="sm" len="sm"/>
                    </a:lnL>
                    <a:lnR w="12700" cap="flat" cmpd="sng">
                      <a:solidFill>
                        <a:srgbClr val="1B328F"/>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285750" marR="0" lvl="0" indent="-209550" algn="l" rtl="0">
                        <a:lnSpc>
                          <a:spcPct val="150000"/>
                        </a:lnSpc>
                        <a:spcBef>
                          <a:spcPts val="0"/>
                        </a:spcBef>
                        <a:spcAft>
                          <a:spcPts val="0"/>
                        </a:spcAft>
                        <a:buClr>
                          <a:srgbClr val="000000"/>
                        </a:buClr>
                        <a:buSzPts val="1200"/>
                        <a:buFont typeface="Arial"/>
                        <a:buNone/>
                      </a:pPr>
                      <a:endParaRPr sz="1200" u="none" strike="noStrike" cap="none"/>
                    </a:p>
                  </a:txBody>
                  <a:tcPr marL="91450" marR="91450" marT="45725" marB="45725">
                    <a:lnL w="12700" cap="flat" cmpd="sng">
                      <a:solidFill>
                        <a:srgbClr val="1B328F"/>
                      </a:solidFill>
                      <a:prstDash val="solid"/>
                      <a:round/>
                      <a:headEnd type="none" w="sm" len="sm"/>
                      <a:tailEnd type="none" w="sm" len="sm"/>
                    </a:lnL>
                    <a:lnR w="12700" cap="flat" cmpd="sng">
                      <a:solidFill>
                        <a:srgbClr val="1B328F"/>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628" name="Google Shape;628;p42"/>
          <p:cNvPicPr preferRelativeResize="0"/>
          <p:nvPr/>
        </p:nvPicPr>
        <p:blipFill rotWithShape="1">
          <a:blip r:embed="rId4">
            <a:alphaModFix/>
          </a:blip>
          <a:srcRect t="4782"/>
          <a:stretch/>
        </p:blipFill>
        <p:spPr>
          <a:xfrm>
            <a:off x="209007" y="1323714"/>
            <a:ext cx="5643612" cy="3375676"/>
          </a:xfrm>
          <a:prstGeom prst="rect">
            <a:avLst/>
          </a:prstGeom>
          <a:noFill/>
          <a:ln>
            <a:noFill/>
          </a:ln>
        </p:spPr>
      </p:pic>
      <p:pic>
        <p:nvPicPr>
          <p:cNvPr id="629" name="Google Shape;629;p42"/>
          <p:cNvPicPr preferRelativeResize="0"/>
          <p:nvPr/>
        </p:nvPicPr>
        <p:blipFill rotWithShape="1">
          <a:blip r:embed="rId5">
            <a:alphaModFix/>
          </a:blip>
          <a:srcRect t="4961"/>
          <a:stretch/>
        </p:blipFill>
        <p:spPr>
          <a:xfrm>
            <a:off x="5852619" y="1954420"/>
            <a:ext cx="6026019" cy="274497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sp>
        <p:nvSpPr>
          <p:cNvPr id="646" name="Google Shape;646;p44"/>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647" name="Google Shape;647;p44"/>
          <p:cNvGrpSpPr/>
          <p:nvPr/>
        </p:nvGrpSpPr>
        <p:grpSpPr>
          <a:xfrm>
            <a:off x="10027920" y="-3"/>
            <a:ext cx="2164081" cy="781115"/>
            <a:chOff x="9919316" y="4585314"/>
            <a:chExt cx="2272685" cy="1136343"/>
          </a:xfrm>
        </p:grpSpPr>
        <p:sp>
          <p:nvSpPr>
            <p:cNvPr id="648" name="Google Shape;648;p44"/>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649" name="Google Shape;649;p44"/>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650" name="Google Shape;650;p44"/>
          <p:cNvSpPr txBox="1"/>
          <p:nvPr/>
        </p:nvSpPr>
        <p:spPr>
          <a:xfrm>
            <a:off x="93305" y="867747"/>
            <a:ext cx="1680077"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EDA</a:t>
            </a:r>
            <a:endParaRPr sz="1400" b="0" i="0" u="none" strike="noStrike" cap="none">
              <a:solidFill>
                <a:srgbClr val="000000"/>
              </a:solidFill>
              <a:latin typeface="Arial"/>
              <a:ea typeface="Arial"/>
              <a:cs typeface="Arial"/>
              <a:sym typeface="Arial"/>
            </a:endParaRPr>
          </a:p>
        </p:txBody>
      </p:sp>
      <p:pic>
        <p:nvPicPr>
          <p:cNvPr id="651" name="Google Shape;651;p44"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graphicFrame>
        <p:nvGraphicFramePr>
          <p:cNvPr id="652" name="Google Shape;652;p44"/>
          <p:cNvGraphicFramePr/>
          <p:nvPr/>
        </p:nvGraphicFramePr>
        <p:xfrm>
          <a:off x="313363" y="4902927"/>
          <a:ext cx="11565250" cy="1527235"/>
        </p:xfrm>
        <a:graphic>
          <a:graphicData uri="http://schemas.openxmlformats.org/drawingml/2006/table">
            <a:tbl>
              <a:tblPr firstRow="1" bandRow="1">
                <a:noFill/>
                <a:tableStyleId>{2B1135B3-D149-4B6D-9136-FE116253C429}</a:tableStyleId>
              </a:tblPr>
              <a:tblGrid>
                <a:gridCol w="5782625">
                  <a:extLst>
                    <a:ext uri="{9D8B030D-6E8A-4147-A177-3AD203B41FA5}">
                      <a16:colId xmlns:a16="http://schemas.microsoft.com/office/drawing/2014/main" val="20000"/>
                    </a:ext>
                  </a:extLst>
                </a:gridCol>
                <a:gridCol w="5782625">
                  <a:extLst>
                    <a:ext uri="{9D8B030D-6E8A-4147-A177-3AD203B41FA5}">
                      <a16:colId xmlns:a16="http://schemas.microsoft.com/office/drawing/2014/main" val="20001"/>
                    </a:ext>
                  </a:extLst>
                </a:gridCol>
              </a:tblGrid>
              <a:tr h="261250">
                <a:tc>
                  <a:txBody>
                    <a:bodyPr/>
                    <a:lstStyle/>
                    <a:p>
                      <a:pPr marL="0" marR="0" lvl="0" indent="0" algn="ctr" rtl="0">
                        <a:lnSpc>
                          <a:spcPct val="100000"/>
                        </a:lnSpc>
                        <a:spcBef>
                          <a:spcPts val="0"/>
                        </a:spcBef>
                        <a:spcAft>
                          <a:spcPts val="0"/>
                        </a:spcAft>
                        <a:buNone/>
                      </a:pPr>
                      <a:r>
                        <a:rPr lang="ko-KR" sz="1400" u="none" strike="noStrike" cap="none">
                          <a:solidFill>
                            <a:srgbClr val="FFFFFF"/>
                          </a:solidFill>
                        </a:rPr>
                        <a:t>층 Box Plot</a:t>
                      </a:r>
                      <a:endParaRPr sz="1400" u="none" strike="noStrike" cap="none">
                        <a:solidFill>
                          <a:srgbClr val="FFFFFF"/>
                        </a:solidFill>
                      </a:endParaRPr>
                    </a:p>
                  </a:txBody>
                  <a:tcPr marL="91450" marR="91450" marT="45725" marB="45725">
                    <a:lnL w="9525" cap="flat" cmpd="sng">
                      <a:solidFill>
                        <a:srgbClr val="000000">
                          <a:alpha val="0"/>
                        </a:srgbClr>
                      </a:solidFill>
                      <a:prstDash val="solid"/>
                      <a:round/>
                      <a:headEnd type="none" w="sm" len="sm"/>
                      <a:tailEnd type="none" w="sm" len="sm"/>
                    </a:lnL>
                    <a:lnR w="12700" cap="flat" cmpd="sng">
                      <a:solidFill>
                        <a:srgbClr val="1B328F"/>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1B328F"/>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ko-KR" sz="1400" u="none" strike="noStrike" cap="none">
                          <a:solidFill>
                            <a:srgbClr val="FFFFFF"/>
                          </a:solidFill>
                        </a:rPr>
                        <a:t>건물연수 Box Plot</a:t>
                      </a:r>
                      <a:endParaRPr sz="1400" u="none" strike="noStrike" cap="none">
                        <a:solidFill>
                          <a:srgbClr val="FFFFFF"/>
                        </a:solidFill>
                      </a:endParaRPr>
                    </a:p>
                  </a:txBody>
                  <a:tcPr marL="91450" marR="91450" marT="45725" marB="45725">
                    <a:lnL w="12700" cap="flat" cmpd="sng">
                      <a:solidFill>
                        <a:srgbClr val="1B328F"/>
                      </a:solidFill>
                      <a:prstDash val="solid"/>
                      <a:round/>
                      <a:headEnd type="none" w="sm" len="sm"/>
                      <a:tailEnd type="none" w="sm" len="sm"/>
                    </a:lnL>
                    <a:lnR w="12700" cap="flat" cmpd="sng">
                      <a:solidFill>
                        <a:srgbClr val="1B328F"/>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1B328F"/>
                    </a:solidFill>
                  </a:tcPr>
                </a:tc>
                <a:extLst>
                  <a:ext uri="{0D108BD9-81ED-4DB2-BD59-A6C34878D82A}">
                    <a16:rowId xmlns:a16="http://schemas.microsoft.com/office/drawing/2014/main" val="10000"/>
                  </a:ext>
                </a:extLst>
              </a:tr>
              <a:tr h="1222425">
                <a:tc>
                  <a:txBody>
                    <a:bodyPr/>
                    <a:lstStyle/>
                    <a:p>
                      <a:pPr marL="457200" lvl="0" indent="-304800" algn="l" rtl="0">
                        <a:lnSpc>
                          <a:spcPct val="150000"/>
                        </a:lnSpc>
                        <a:spcBef>
                          <a:spcPts val="0"/>
                        </a:spcBef>
                        <a:spcAft>
                          <a:spcPts val="0"/>
                        </a:spcAft>
                        <a:buSzPts val="1200"/>
                        <a:buChar char="●"/>
                      </a:pPr>
                      <a:r>
                        <a:rPr lang="ko-KR" sz="1200"/>
                        <a:t>층이 높아질수록 전세가격이 상승하는 것을 확인</a:t>
                      </a:r>
                      <a:endParaRPr sz="1200"/>
                    </a:p>
                    <a:p>
                      <a:pPr marL="285750" marR="0" lvl="0" indent="-209550" algn="l" rtl="0">
                        <a:lnSpc>
                          <a:spcPct val="150000"/>
                        </a:lnSpc>
                        <a:spcBef>
                          <a:spcPts val="0"/>
                        </a:spcBef>
                        <a:spcAft>
                          <a:spcPts val="0"/>
                        </a:spcAft>
                        <a:buClr>
                          <a:srgbClr val="000000"/>
                        </a:buClr>
                        <a:buSzPts val="1200"/>
                        <a:buFont typeface="Arial"/>
                        <a:buNone/>
                      </a:pPr>
                      <a:endParaRPr sz="1200"/>
                    </a:p>
                  </a:txBody>
                  <a:tcPr marL="91450" marR="91450" marT="45725" marB="45725">
                    <a:lnL w="9525" cap="flat" cmpd="sng">
                      <a:solidFill>
                        <a:srgbClr val="000000">
                          <a:alpha val="0"/>
                        </a:srgbClr>
                      </a:solidFill>
                      <a:prstDash val="solid"/>
                      <a:round/>
                      <a:headEnd type="none" w="sm" len="sm"/>
                      <a:tailEnd type="none" w="sm" len="sm"/>
                    </a:lnL>
                    <a:lnR w="12700" cap="flat" cmpd="sng">
                      <a:solidFill>
                        <a:srgbClr val="1B328F"/>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457200" lvl="0" indent="-304800" algn="l" rtl="0">
                        <a:lnSpc>
                          <a:spcPct val="150000"/>
                        </a:lnSpc>
                        <a:spcBef>
                          <a:spcPts val="0"/>
                        </a:spcBef>
                        <a:spcAft>
                          <a:spcPts val="0"/>
                        </a:spcAft>
                        <a:buSzPts val="1200"/>
                        <a:buChar char="●"/>
                      </a:pPr>
                      <a:r>
                        <a:rPr lang="ko-KR" sz="1200"/>
                        <a:t>건물연수(계약년도-건축년도)가 적거나 높을 때 전세가격이 높은 것을 확인</a:t>
                      </a:r>
                      <a:endParaRPr sz="1200"/>
                    </a:p>
                    <a:p>
                      <a:pPr marL="457200" lvl="0" indent="-304800" algn="l" rtl="0">
                        <a:lnSpc>
                          <a:spcPct val="150000"/>
                        </a:lnSpc>
                        <a:spcBef>
                          <a:spcPts val="0"/>
                        </a:spcBef>
                        <a:spcAft>
                          <a:spcPts val="0"/>
                        </a:spcAft>
                        <a:buSzPts val="1200"/>
                        <a:buChar char="●"/>
                      </a:pPr>
                      <a:r>
                        <a:rPr lang="ko-KR" sz="1200"/>
                        <a:t>건물연수가 높을 때 전세가격이 높은 것은 재개발에 대한 기대효과라고 추측</a:t>
                      </a:r>
                      <a:endParaRPr sz="1200"/>
                    </a:p>
                    <a:p>
                      <a:pPr marL="285750" marR="0" lvl="0" indent="-209550" algn="l" rtl="0">
                        <a:lnSpc>
                          <a:spcPct val="150000"/>
                        </a:lnSpc>
                        <a:spcBef>
                          <a:spcPts val="0"/>
                        </a:spcBef>
                        <a:spcAft>
                          <a:spcPts val="0"/>
                        </a:spcAft>
                        <a:buClr>
                          <a:srgbClr val="000000"/>
                        </a:buClr>
                        <a:buSzPts val="1200"/>
                        <a:buFont typeface="Arial"/>
                        <a:buNone/>
                      </a:pPr>
                      <a:endParaRPr sz="1200"/>
                    </a:p>
                  </a:txBody>
                  <a:tcPr marL="91450" marR="91450" marT="45725" marB="45725">
                    <a:lnL w="12700" cap="flat" cmpd="sng">
                      <a:solidFill>
                        <a:srgbClr val="1B328F"/>
                      </a:solidFill>
                      <a:prstDash val="solid"/>
                      <a:round/>
                      <a:headEnd type="none" w="sm" len="sm"/>
                      <a:tailEnd type="none" w="sm" len="sm"/>
                    </a:lnL>
                    <a:lnR w="12700" cap="flat" cmpd="sng">
                      <a:solidFill>
                        <a:srgbClr val="1B328F"/>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653" name="Google Shape;653;p44"/>
          <p:cNvPicPr preferRelativeResize="0"/>
          <p:nvPr/>
        </p:nvPicPr>
        <p:blipFill rotWithShape="1">
          <a:blip r:embed="rId4">
            <a:alphaModFix/>
          </a:blip>
          <a:srcRect/>
          <a:stretch/>
        </p:blipFill>
        <p:spPr>
          <a:xfrm>
            <a:off x="93305" y="1237079"/>
            <a:ext cx="6002695" cy="3404590"/>
          </a:xfrm>
          <a:prstGeom prst="rect">
            <a:avLst/>
          </a:prstGeom>
          <a:noFill/>
          <a:ln>
            <a:noFill/>
          </a:ln>
        </p:spPr>
      </p:pic>
      <p:pic>
        <p:nvPicPr>
          <p:cNvPr id="654" name="Google Shape;654;p44"/>
          <p:cNvPicPr preferRelativeResize="0"/>
          <p:nvPr/>
        </p:nvPicPr>
        <p:blipFill rotWithShape="1">
          <a:blip r:embed="rId5">
            <a:alphaModFix/>
          </a:blip>
          <a:srcRect/>
          <a:stretch/>
        </p:blipFill>
        <p:spPr>
          <a:xfrm>
            <a:off x="6096001" y="1237078"/>
            <a:ext cx="6001921" cy="340458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45"/>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660" name="Google Shape;660;p45"/>
          <p:cNvGrpSpPr/>
          <p:nvPr/>
        </p:nvGrpSpPr>
        <p:grpSpPr>
          <a:xfrm>
            <a:off x="10027920" y="-3"/>
            <a:ext cx="2164081" cy="781115"/>
            <a:chOff x="9919316" y="4585314"/>
            <a:chExt cx="2272685" cy="1136343"/>
          </a:xfrm>
        </p:grpSpPr>
        <p:sp>
          <p:nvSpPr>
            <p:cNvPr id="661" name="Google Shape;661;p45"/>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662" name="Google Shape;662;p45"/>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663" name="Google Shape;663;p45"/>
          <p:cNvSpPr txBox="1"/>
          <p:nvPr/>
        </p:nvSpPr>
        <p:spPr>
          <a:xfrm>
            <a:off x="93305" y="867747"/>
            <a:ext cx="1680077"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EDA</a:t>
            </a:r>
            <a:endParaRPr sz="1400" b="0" i="0" u="none" strike="noStrike" cap="none">
              <a:solidFill>
                <a:srgbClr val="000000"/>
              </a:solidFill>
              <a:latin typeface="Arial"/>
              <a:ea typeface="Arial"/>
              <a:cs typeface="Arial"/>
              <a:sym typeface="Arial"/>
            </a:endParaRPr>
          </a:p>
        </p:txBody>
      </p:sp>
      <p:pic>
        <p:nvPicPr>
          <p:cNvPr id="664" name="Google Shape;664;p45"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graphicFrame>
        <p:nvGraphicFramePr>
          <p:cNvPr id="665" name="Google Shape;665;p45"/>
          <p:cNvGraphicFramePr/>
          <p:nvPr/>
        </p:nvGraphicFramePr>
        <p:xfrm>
          <a:off x="313363" y="4902927"/>
          <a:ext cx="11565250" cy="1527235"/>
        </p:xfrm>
        <a:graphic>
          <a:graphicData uri="http://schemas.openxmlformats.org/drawingml/2006/table">
            <a:tbl>
              <a:tblPr firstRow="1" bandRow="1">
                <a:noFill/>
                <a:tableStyleId>{2B1135B3-D149-4B6D-9136-FE116253C429}</a:tableStyleId>
              </a:tblPr>
              <a:tblGrid>
                <a:gridCol w="5782625">
                  <a:extLst>
                    <a:ext uri="{9D8B030D-6E8A-4147-A177-3AD203B41FA5}">
                      <a16:colId xmlns:a16="http://schemas.microsoft.com/office/drawing/2014/main" val="20000"/>
                    </a:ext>
                  </a:extLst>
                </a:gridCol>
                <a:gridCol w="5782625">
                  <a:extLst>
                    <a:ext uri="{9D8B030D-6E8A-4147-A177-3AD203B41FA5}">
                      <a16:colId xmlns:a16="http://schemas.microsoft.com/office/drawing/2014/main" val="20001"/>
                    </a:ext>
                  </a:extLst>
                </a:gridCol>
              </a:tblGrid>
              <a:tr h="261250">
                <a:tc>
                  <a:txBody>
                    <a:bodyPr/>
                    <a:lstStyle/>
                    <a:p>
                      <a:pPr marL="0" marR="0" lvl="0" indent="0" algn="ctr" rtl="0">
                        <a:lnSpc>
                          <a:spcPct val="100000"/>
                        </a:lnSpc>
                        <a:spcBef>
                          <a:spcPts val="0"/>
                        </a:spcBef>
                        <a:spcAft>
                          <a:spcPts val="0"/>
                        </a:spcAft>
                        <a:buNone/>
                      </a:pPr>
                      <a:r>
                        <a:rPr lang="ko-KR" sz="1400" u="none" strike="noStrike" cap="none">
                          <a:solidFill>
                            <a:srgbClr val="FFFFFF"/>
                          </a:solidFill>
                        </a:rPr>
                        <a:t>임대면적 산점도</a:t>
                      </a:r>
                      <a:endParaRPr sz="1400" u="none" strike="noStrike" cap="none">
                        <a:solidFill>
                          <a:srgbClr val="FFFFFF"/>
                        </a:solidFill>
                      </a:endParaRPr>
                    </a:p>
                  </a:txBody>
                  <a:tcPr marL="91450" marR="91450" marT="45725" marB="45725">
                    <a:lnL w="9525" cap="flat" cmpd="sng">
                      <a:solidFill>
                        <a:srgbClr val="000000">
                          <a:alpha val="0"/>
                        </a:srgbClr>
                      </a:solidFill>
                      <a:prstDash val="solid"/>
                      <a:round/>
                      <a:headEnd type="none" w="sm" len="sm"/>
                      <a:tailEnd type="none" w="sm" len="sm"/>
                    </a:lnL>
                    <a:lnR w="12700" cap="flat" cmpd="sng">
                      <a:solidFill>
                        <a:srgbClr val="1B328F"/>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1B328F"/>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ko-KR" sz="1400" u="none" strike="noStrike" cap="none">
                          <a:solidFill>
                            <a:srgbClr val="FFFFFF"/>
                          </a:solidFill>
                        </a:rPr>
                        <a:t>범죄율 산점도</a:t>
                      </a:r>
                      <a:endParaRPr sz="1400" u="none" strike="noStrike" cap="none">
                        <a:solidFill>
                          <a:srgbClr val="FFFFFF"/>
                        </a:solidFill>
                      </a:endParaRPr>
                    </a:p>
                  </a:txBody>
                  <a:tcPr marL="91450" marR="91450" marT="45725" marB="45725">
                    <a:lnL w="12700" cap="flat" cmpd="sng">
                      <a:solidFill>
                        <a:srgbClr val="1B328F"/>
                      </a:solidFill>
                      <a:prstDash val="solid"/>
                      <a:round/>
                      <a:headEnd type="none" w="sm" len="sm"/>
                      <a:tailEnd type="none" w="sm" len="sm"/>
                    </a:lnL>
                    <a:lnR w="12700" cap="flat" cmpd="sng">
                      <a:solidFill>
                        <a:srgbClr val="1B328F"/>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1B328F"/>
                    </a:solidFill>
                  </a:tcPr>
                </a:tc>
                <a:extLst>
                  <a:ext uri="{0D108BD9-81ED-4DB2-BD59-A6C34878D82A}">
                    <a16:rowId xmlns:a16="http://schemas.microsoft.com/office/drawing/2014/main" val="10000"/>
                  </a:ext>
                </a:extLst>
              </a:tr>
              <a:tr h="1222425">
                <a:tc>
                  <a:txBody>
                    <a:bodyPr/>
                    <a:lstStyle/>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임대면적이 넓을수록 전세가격이 상승하는 것을 확인</a:t>
                      </a:r>
                      <a:endParaRPr/>
                    </a:p>
                  </a:txBody>
                  <a:tcPr marL="91450" marR="91450" marT="45725" marB="45725">
                    <a:lnL w="9525" cap="flat" cmpd="sng">
                      <a:solidFill>
                        <a:srgbClr val="000000">
                          <a:alpha val="0"/>
                        </a:srgbClr>
                      </a:solidFill>
                      <a:prstDash val="solid"/>
                      <a:round/>
                      <a:headEnd type="none" w="sm" len="sm"/>
                      <a:tailEnd type="none" w="sm" len="sm"/>
                    </a:lnL>
                    <a:lnR w="12700" cap="flat" cmpd="sng">
                      <a:solidFill>
                        <a:srgbClr val="1B328F"/>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285750" marR="0" lvl="0" indent="-285750" algn="l" rtl="0">
                        <a:lnSpc>
                          <a:spcPct val="150000"/>
                        </a:lnSpc>
                        <a:spcBef>
                          <a:spcPts val="0"/>
                        </a:spcBef>
                        <a:spcAft>
                          <a:spcPts val="0"/>
                        </a:spcAft>
                        <a:buClr>
                          <a:srgbClr val="000000"/>
                        </a:buClr>
                        <a:buSzPts val="1200"/>
                        <a:buFont typeface="Arial"/>
                        <a:buChar char="•"/>
                      </a:pPr>
                      <a:r>
                        <a:rPr lang="ko-KR" sz="1200" u="none" strike="noStrike" cap="none"/>
                        <a:t>일반적 통념과 달리 범죄율 높을수록 전세가격이 상승하는 것을 확인</a:t>
                      </a:r>
                      <a:endParaRPr/>
                    </a:p>
                  </a:txBody>
                  <a:tcPr marL="91450" marR="91450" marT="45725" marB="45725">
                    <a:lnL w="12700" cap="flat" cmpd="sng">
                      <a:solidFill>
                        <a:srgbClr val="1B328F"/>
                      </a:solidFill>
                      <a:prstDash val="solid"/>
                      <a:round/>
                      <a:headEnd type="none" w="sm" len="sm"/>
                      <a:tailEnd type="none" w="sm" len="sm"/>
                    </a:lnL>
                    <a:lnR w="12700" cap="flat" cmpd="sng">
                      <a:solidFill>
                        <a:srgbClr val="1B328F"/>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666" name="Google Shape;666;p45"/>
          <p:cNvPicPr preferRelativeResize="0"/>
          <p:nvPr/>
        </p:nvPicPr>
        <p:blipFill rotWithShape="1">
          <a:blip r:embed="rId4">
            <a:alphaModFix/>
          </a:blip>
          <a:srcRect/>
          <a:stretch/>
        </p:blipFill>
        <p:spPr>
          <a:xfrm>
            <a:off x="6095226" y="1234853"/>
            <a:ext cx="6002696" cy="3534591"/>
          </a:xfrm>
          <a:prstGeom prst="rect">
            <a:avLst/>
          </a:prstGeom>
          <a:noFill/>
          <a:ln>
            <a:noFill/>
          </a:ln>
        </p:spPr>
      </p:pic>
      <p:pic>
        <p:nvPicPr>
          <p:cNvPr id="667" name="Google Shape;667;p45"/>
          <p:cNvPicPr preferRelativeResize="0"/>
          <p:nvPr/>
        </p:nvPicPr>
        <p:blipFill rotWithShape="1">
          <a:blip r:embed="rId5">
            <a:alphaModFix/>
          </a:blip>
          <a:srcRect/>
          <a:stretch/>
        </p:blipFill>
        <p:spPr>
          <a:xfrm>
            <a:off x="93305" y="1249926"/>
            <a:ext cx="6001921" cy="3519518"/>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사각형: 둥근 모서리 12"/>
          <p:cNvSpPr/>
          <p:nvPr/>
        </p:nvSpPr>
        <p:spPr>
          <a:xfrm>
            <a:off x="143781" y="1482512"/>
            <a:ext cx="2388636" cy="4459030"/>
          </a:xfrm>
          <a:prstGeom prst="roundRect">
            <a:avLst>
              <a:gd name="adj" fmla="val 16667"/>
            </a:avLst>
          </a:prstGeom>
          <a:ln/>
        </p:spPr>
        <p:style>
          <a:lnRef idx="0">
            <a:schemeClr val="accent1"/>
          </a:lnRef>
          <a:fillRef idx="3">
            <a:schemeClr val="accent1"/>
          </a:fillRef>
          <a:effectRef idx="3">
            <a:schemeClr val="accent1"/>
          </a:effectRef>
          <a:fontRef idx="minor">
            <a:schemeClr val="lt1"/>
          </a:fontRef>
        </p:style>
        <p:txBody>
          <a:bodyPr anchor="ctr"/>
          <a:lstStyle/>
          <a:p>
            <a:pPr algn="ctr">
              <a:defRPr/>
            </a:pPr>
            <a:endParaRPr lang="ko-KR" altLang="en-US"/>
          </a:p>
        </p:txBody>
      </p:sp>
      <p:sp>
        <p:nvSpPr>
          <p:cNvPr id="345" name="Google Shape;345;p11"/>
          <p:cNvSpPr/>
          <p:nvPr/>
        </p:nvSpPr>
        <p:spPr>
          <a:xfrm>
            <a:off x="0" y="-3"/>
            <a:ext cx="12192000" cy="781115"/>
          </a:xfrm>
          <a:prstGeom prst="rect">
            <a:avLst/>
          </a:prstGeom>
          <a:solidFill>
            <a:srgbClr val="1B328F"/>
          </a:solidFill>
          <a:ln>
            <a:noFill/>
          </a:ln>
        </p:spPr>
        <p:txBody>
          <a:bodyPr wrap="square" lIns="91424" tIns="45700" rIns="91424" bIns="45700" anchor="t" anchorCtr="0">
            <a:noAutofit/>
          </a:bodyPr>
          <a:lstStyle/>
          <a:p>
            <a:pPr marL="0" marR="0" lvl="0" indent="0" algn="l" defTabSz="914400" rtl="0" eaLnBrk="1" latinLnBrk="0" hangingPunct="1">
              <a:lnSpc>
                <a:spcPct val="150000"/>
              </a:lnSpc>
              <a:spcBef>
                <a:spcPts val="0"/>
              </a:spcBef>
              <a:spcAft>
                <a:spcPts val="0"/>
              </a:spcAft>
              <a:buClr>
                <a:srgbClr val="000000"/>
              </a:buClr>
              <a:buFont typeface="Arial"/>
              <a:buNone/>
              <a:defRPr/>
            </a:pPr>
            <a:r>
              <a:rPr kumimoji="0" lang="ko-KR" altLang="en-US" sz="2400" b="1" i="0" u="none" strike="noStrike" kern="0" cap="none" spc="0" normalizeH="0" baseline="0">
                <a:solidFill>
                  <a:srgbClr val="FFFFFF"/>
                </a:solidFill>
                <a:effectLst/>
                <a:uLnTx/>
                <a:uFillTx/>
                <a:latin typeface="Arial"/>
                <a:ea typeface="Arial"/>
                <a:cs typeface="Arial"/>
                <a:sym typeface="Arial"/>
              </a:rPr>
              <a:t> 부동산 전세가격 예측</a:t>
            </a:r>
            <a:r>
              <a:rPr kumimoji="0" lang="en-US" altLang="ko-KR" sz="2400" b="1" i="0" u="none" strike="noStrike" kern="0" cap="none" spc="0" normalizeH="0" baseline="0">
                <a:solidFill>
                  <a:srgbClr val="FFFFFF"/>
                </a:solidFill>
                <a:effectLst/>
                <a:uLnTx/>
                <a:uFillTx/>
                <a:latin typeface="Arial"/>
                <a:ea typeface="Arial"/>
                <a:cs typeface="Arial"/>
                <a:sym typeface="Arial"/>
              </a:rPr>
              <a:t>·</a:t>
            </a:r>
            <a:r>
              <a:rPr kumimoji="0" lang="ko-KR" altLang="en-US" sz="2400" b="1" i="0" u="none" strike="noStrike" kern="0" cap="none" spc="0" normalizeH="0" baseline="0">
                <a:solidFill>
                  <a:srgbClr val="FFFFFF"/>
                </a:solidFill>
                <a:effectLst/>
                <a:uLnTx/>
                <a:uFillTx/>
                <a:latin typeface="Arial"/>
                <a:ea typeface="Arial"/>
                <a:cs typeface="Arial"/>
                <a:sym typeface="Arial"/>
              </a:rPr>
              <a:t>전세가율 분석</a:t>
            </a:r>
          </a:p>
          <a:p>
            <a:pPr marL="0" marR="0" lvl="0" indent="0" algn="ctr" defTabSz="914400" rtl="0" eaLnBrk="1" latinLnBrk="0" hangingPunct="1">
              <a:lnSpc>
                <a:spcPct val="100000"/>
              </a:lnSpc>
              <a:spcBef>
                <a:spcPts val="0"/>
              </a:spcBef>
              <a:spcAft>
                <a:spcPts val="0"/>
              </a:spcAft>
              <a:buClr>
                <a:srgbClr val="000000"/>
              </a:buClr>
              <a:buFont typeface="Arial"/>
              <a:buNone/>
              <a:defRPr/>
            </a:pPr>
            <a:endParaRPr kumimoji="0" sz="900" b="0" i="0" u="none" strike="noStrike" kern="0" cap="none" spc="0" normalizeH="0" baseline="0">
              <a:solidFill>
                <a:srgbClr val="FFFFFF"/>
              </a:solidFill>
              <a:effectLst/>
              <a:uLnTx/>
              <a:uFillTx/>
              <a:latin typeface="맑은 고딕"/>
              <a:ea typeface="맑은 고딕"/>
              <a:cs typeface="맑은 고딕"/>
              <a:sym typeface="맑은 고딕"/>
            </a:endParaRPr>
          </a:p>
        </p:txBody>
      </p:sp>
      <p:grpSp>
        <p:nvGrpSpPr>
          <p:cNvPr id="346" name="Google Shape;346;p11"/>
          <p:cNvGrpSpPr/>
          <p:nvPr/>
        </p:nvGrpSpPr>
        <p:grpSpPr>
          <a:xfrm>
            <a:off x="10027920" y="-3"/>
            <a:ext cx="2164081" cy="781115"/>
            <a:chOff x="9919316" y="4585314"/>
            <a:chExt cx="2272685" cy="1136343"/>
          </a:xfrm>
        </p:grpSpPr>
        <p:sp>
          <p:nvSpPr>
            <p:cNvPr id="347" name="Google Shape;347;p11"/>
            <p:cNvSpPr/>
            <p:nvPr/>
          </p:nvSpPr>
          <p:spPr>
            <a:xfrm rot="5400000">
              <a:off x="11055659" y="4585314"/>
              <a:ext cx="1136342" cy="1136342"/>
            </a:xfrm>
            <a:prstGeom prst="rtTriangle">
              <a:avLst/>
            </a:prstGeom>
            <a:solidFill>
              <a:schemeClr val="lt1"/>
            </a:solidFill>
            <a:ln>
              <a:noFill/>
            </a:ln>
          </p:spPr>
          <p:txBody>
            <a:bodyPr wrap="square" lIns="91424" tIns="45700" rIns="91424" bIns="45700" anchor="ctr" anchorCtr="0">
              <a:noAutofit/>
            </a:bodyPr>
            <a:lstStyle/>
            <a:p>
              <a:pPr marL="0" marR="0" lvl="0" indent="0" algn="ctr" defTabSz="914400" rtl="0" eaLnBrk="1" latinLnBrk="0" hangingPunct="1">
                <a:lnSpc>
                  <a:spcPct val="100000"/>
                </a:lnSpc>
                <a:spcBef>
                  <a:spcPts val="0"/>
                </a:spcBef>
                <a:spcAft>
                  <a:spcPts val="0"/>
                </a:spcAft>
                <a:buClr>
                  <a:srgbClr val="000000"/>
                </a:buClr>
                <a:buFont typeface="Arial"/>
                <a:buNone/>
                <a:defRPr/>
              </a:pPr>
              <a:endParaRPr kumimoji="0" sz="1800" b="0" i="0" u="none" strike="noStrike" kern="0" cap="none" spc="0" normalizeH="0" baseline="0">
                <a:solidFill>
                  <a:srgbClr val="FFFFFF"/>
                </a:solidFill>
                <a:effectLst/>
                <a:uLnTx/>
                <a:uFillTx/>
                <a:latin typeface="맑은 고딕"/>
                <a:ea typeface="맑은 고딕"/>
                <a:cs typeface="맑은 고딕"/>
                <a:sym typeface="맑은 고딕"/>
              </a:endParaRPr>
            </a:p>
          </p:txBody>
        </p:sp>
        <p:sp>
          <p:nvSpPr>
            <p:cNvPr id="348" name="Google Shape;348;p11"/>
            <p:cNvSpPr/>
            <p:nvPr/>
          </p:nvSpPr>
          <p:spPr>
            <a:xfrm rot="16200000">
              <a:off x="9919316" y="4585315"/>
              <a:ext cx="1136342" cy="1136342"/>
            </a:xfrm>
            <a:prstGeom prst="rtTriangle">
              <a:avLst/>
            </a:prstGeom>
            <a:solidFill>
              <a:srgbClr val="00B0F0"/>
            </a:solidFill>
            <a:ln>
              <a:noFill/>
            </a:ln>
          </p:spPr>
          <p:txBody>
            <a:bodyPr wrap="square" lIns="91424" tIns="45700" rIns="91424" bIns="45700" anchor="ctr" anchorCtr="0">
              <a:noAutofit/>
            </a:bodyPr>
            <a:lstStyle/>
            <a:p>
              <a:pPr marL="0" marR="0" lvl="0" indent="0" algn="ctr" defTabSz="914400" rtl="0" eaLnBrk="1" latinLnBrk="0" hangingPunct="1">
                <a:lnSpc>
                  <a:spcPct val="100000"/>
                </a:lnSpc>
                <a:spcBef>
                  <a:spcPts val="0"/>
                </a:spcBef>
                <a:spcAft>
                  <a:spcPts val="0"/>
                </a:spcAft>
                <a:buClr>
                  <a:srgbClr val="000000"/>
                </a:buClr>
                <a:buFont typeface="Arial"/>
                <a:buNone/>
                <a:defRPr/>
              </a:pPr>
              <a:endParaRPr kumimoji="0" sz="1800" b="0" i="0" u="none" strike="noStrike" kern="0" cap="none" spc="0" normalizeH="0" baseline="0">
                <a:solidFill>
                  <a:srgbClr val="FFFFFF"/>
                </a:solidFill>
                <a:effectLst/>
                <a:uLnTx/>
                <a:uFillTx/>
                <a:latin typeface="맑은 고딕"/>
                <a:ea typeface="맑은 고딕"/>
                <a:cs typeface="맑은 고딕"/>
                <a:sym typeface="맑은 고딕"/>
              </a:endParaRPr>
            </a:p>
          </p:txBody>
        </p:sp>
      </p:grpSp>
      <p:sp>
        <p:nvSpPr>
          <p:cNvPr id="349" name="Google Shape;349;p11"/>
          <p:cNvSpPr txBox="1"/>
          <p:nvPr/>
        </p:nvSpPr>
        <p:spPr>
          <a:xfrm>
            <a:off x="93305" y="867747"/>
            <a:ext cx="3694923" cy="369291"/>
          </a:xfrm>
          <a:prstGeom prst="rect">
            <a:avLst/>
          </a:prstGeom>
          <a:noFill/>
          <a:ln>
            <a:noFill/>
          </a:ln>
        </p:spPr>
        <p:txBody>
          <a:bodyPr wrap="square" lIns="91424" tIns="45700" rIns="91424" bIns="45700" anchor="t" anchorCtr="0">
            <a:spAutoFit/>
          </a:bodyPr>
          <a:lstStyle/>
          <a:p>
            <a:pPr marL="0" marR="0" lvl="0" indent="0" algn="l" defTabSz="914400" rtl="0" eaLnBrk="1" latinLnBrk="0" hangingPunct="1">
              <a:lnSpc>
                <a:spcPct val="100000"/>
              </a:lnSpc>
              <a:spcBef>
                <a:spcPts val="0"/>
              </a:spcBef>
              <a:spcAft>
                <a:spcPts val="0"/>
              </a:spcAft>
              <a:buClr>
                <a:srgbClr val="000000"/>
              </a:buClr>
              <a:buFont typeface="Arial"/>
              <a:buNone/>
              <a:defRPr/>
            </a:pPr>
            <a:r>
              <a:rPr kumimoji="0" lang="en-US" altLang="ko-KR" sz="1800" b="1" i="0" u="none" strike="noStrike" kern="0" cap="none" spc="0" normalizeH="0" baseline="0" dirty="0">
                <a:solidFill>
                  <a:srgbClr val="000000"/>
                </a:solidFill>
                <a:effectLst/>
                <a:uLnTx/>
                <a:uFillTx/>
                <a:latin typeface="맑은 고딕"/>
                <a:ea typeface="맑은 고딕"/>
                <a:cs typeface="Arial"/>
                <a:sym typeface="맑은 고딕"/>
              </a:rPr>
              <a:t>Feature Ranking</a:t>
            </a:r>
            <a:endParaRPr kumimoji="0" sz="1400" b="0" i="0" u="none" strike="noStrike" kern="0" cap="none" spc="0" normalizeH="0" baseline="0" dirty="0">
              <a:solidFill>
                <a:srgbClr val="000000"/>
              </a:solidFill>
              <a:effectLst/>
              <a:uLnTx/>
              <a:uFillTx/>
              <a:latin typeface="Arial"/>
              <a:cs typeface="Arial"/>
              <a:sym typeface="Arial"/>
            </a:endParaRPr>
          </a:p>
        </p:txBody>
      </p:sp>
      <p:pic>
        <p:nvPicPr>
          <p:cNvPr id="5" name="Google Shape;93;p1" descr="어둠, 달, 블랙이(가) 표시된 사진  자동 생성된 설명"/>
          <p:cNvPicPr/>
          <p:nvPr/>
        </p:nvPicPr>
        <p:blipFill rotWithShape="1">
          <a:blip r:embed="rId3">
            <a:alphaModFix/>
          </a:blip>
          <a:srcRect/>
          <a:stretch>
            <a:fillRect/>
          </a:stretch>
        </p:blipFill>
        <p:spPr>
          <a:xfrm>
            <a:off x="10689172" y="6529660"/>
            <a:ext cx="1408750" cy="218894"/>
          </a:xfrm>
          <a:prstGeom prst="rect">
            <a:avLst/>
          </a:prstGeom>
          <a:noFill/>
          <a:ln>
            <a:noFill/>
          </a:ln>
        </p:spPr>
      </p:pic>
      <p:sp>
        <p:nvSpPr>
          <p:cNvPr id="3" name="사각형: 둥근 모서리 2"/>
          <p:cNvSpPr/>
          <p:nvPr/>
        </p:nvSpPr>
        <p:spPr>
          <a:xfrm>
            <a:off x="324172" y="2196195"/>
            <a:ext cx="2015412" cy="662474"/>
          </a:xfrm>
          <a:prstGeom prst="roundRect">
            <a:avLst>
              <a:gd name="adj" fmla="val 16667"/>
            </a:avLst>
          </a:prstGeom>
        </p:spPr>
        <p:style>
          <a:lnRef idx="2">
            <a:schemeClr val="accent1"/>
          </a:lnRef>
          <a:fillRef idx="1">
            <a:schemeClr val="lt1"/>
          </a:fillRef>
          <a:effectRef idx="0">
            <a:schemeClr val="accent1"/>
          </a:effectRef>
          <a:fontRef idx="minor">
            <a:schemeClr val="dk1"/>
          </a:fontRef>
        </p:style>
        <p:txBody>
          <a:bodyPr anchor="ctr"/>
          <a:lstStyle/>
          <a:p>
            <a:pPr algn="ctr">
              <a:defRPr/>
            </a:pPr>
            <a:r>
              <a:rPr lang="en-US" altLang="ko-KR"/>
              <a:t>SHAP with XGBoost</a:t>
            </a:r>
            <a:endParaRPr lang="ko-KR" altLang="en-US"/>
          </a:p>
        </p:txBody>
      </p:sp>
      <p:sp>
        <p:nvSpPr>
          <p:cNvPr id="6" name="사각형: 둥근 모서리 5"/>
          <p:cNvSpPr/>
          <p:nvPr/>
        </p:nvSpPr>
        <p:spPr>
          <a:xfrm>
            <a:off x="321227" y="4972381"/>
            <a:ext cx="2015412" cy="662474"/>
          </a:xfrm>
          <a:prstGeom prst="roundRect">
            <a:avLst>
              <a:gd name="adj" fmla="val 16667"/>
            </a:avLst>
          </a:prstGeom>
        </p:spPr>
        <p:style>
          <a:lnRef idx="2">
            <a:schemeClr val="accent1"/>
          </a:lnRef>
          <a:fillRef idx="1">
            <a:schemeClr val="lt1"/>
          </a:fillRef>
          <a:effectRef idx="0">
            <a:schemeClr val="accent1"/>
          </a:effectRef>
          <a:fontRef idx="minor">
            <a:schemeClr val="dk1"/>
          </a:fontRef>
        </p:style>
        <p:txBody>
          <a:bodyPr anchor="ctr"/>
          <a:lstStyle/>
          <a:p>
            <a:pPr algn="ctr">
              <a:defRPr/>
            </a:pPr>
            <a:r>
              <a:rPr lang="en-US" altLang="ko-KR"/>
              <a:t>Random Forest</a:t>
            </a:r>
            <a:endParaRPr lang="ko-KR" altLang="en-US"/>
          </a:p>
        </p:txBody>
      </p:sp>
      <p:sp>
        <p:nvSpPr>
          <p:cNvPr id="7" name="사각형: 둥근 모서리 6"/>
          <p:cNvSpPr/>
          <p:nvPr/>
        </p:nvSpPr>
        <p:spPr>
          <a:xfrm>
            <a:off x="320222" y="4049170"/>
            <a:ext cx="2015412" cy="662474"/>
          </a:xfrm>
          <a:prstGeom prst="roundRect">
            <a:avLst>
              <a:gd name="adj" fmla="val 16667"/>
            </a:avLst>
          </a:prstGeom>
        </p:spPr>
        <p:style>
          <a:lnRef idx="2">
            <a:schemeClr val="accent1"/>
          </a:lnRef>
          <a:fillRef idx="1">
            <a:schemeClr val="lt1"/>
          </a:fillRef>
          <a:effectRef idx="0">
            <a:schemeClr val="accent1"/>
          </a:effectRef>
          <a:fontRef idx="minor">
            <a:schemeClr val="dk1"/>
          </a:fontRef>
        </p:style>
        <p:txBody>
          <a:bodyPr anchor="ctr"/>
          <a:lstStyle/>
          <a:p>
            <a:pPr algn="ctr">
              <a:defRPr/>
            </a:pPr>
            <a:r>
              <a:rPr lang="en-US" altLang="ko-KR"/>
              <a:t>Mutual Information</a:t>
            </a:r>
            <a:endParaRPr lang="ko-KR" altLang="en-US"/>
          </a:p>
        </p:txBody>
      </p:sp>
      <p:sp>
        <p:nvSpPr>
          <p:cNvPr id="8" name="사각형: 둥근 모서리 7"/>
          <p:cNvSpPr/>
          <p:nvPr/>
        </p:nvSpPr>
        <p:spPr>
          <a:xfrm>
            <a:off x="320222" y="3121357"/>
            <a:ext cx="2015412" cy="662474"/>
          </a:xfrm>
          <a:prstGeom prst="roundRect">
            <a:avLst>
              <a:gd name="adj" fmla="val 16667"/>
            </a:avLst>
          </a:prstGeom>
        </p:spPr>
        <p:style>
          <a:lnRef idx="2">
            <a:schemeClr val="accent1"/>
          </a:lnRef>
          <a:fillRef idx="1">
            <a:schemeClr val="lt1"/>
          </a:fillRef>
          <a:effectRef idx="0">
            <a:schemeClr val="accent1"/>
          </a:effectRef>
          <a:fontRef idx="minor">
            <a:schemeClr val="dk1"/>
          </a:fontRef>
        </p:style>
        <p:txBody>
          <a:bodyPr anchor="ctr"/>
          <a:lstStyle/>
          <a:p>
            <a:pPr algn="ctr">
              <a:defRPr/>
            </a:pPr>
            <a:r>
              <a:rPr lang="en-US" altLang="ko-KR"/>
              <a:t>Permutation Importance</a:t>
            </a:r>
            <a:endParaRPr lang="ko-KR" altLang="en-US"/>
          </a:p>
        </p:txBody>
      </p:sp>
      <p:pic>
        <p:nvPicPr>
          <p:cNvPr id="11" name="그림 10" descr="텍스트, 스크린샷, 메뉴, 번호이(가) 표시된 사진  자동 생성된 설명"/>
          <p:cNvPicPr>
            <a:picLocks noChangeAspect="1"/>
          </p:cNvPicPr>
          <p:nvPr/>
        </p:nvPicPr>
        <p:blipFill rotWithShape="1">
          <a:blip r:embed="rId4"/>
          <a:stretch>
            <a:fillRect/>
          </a:stretch>
        </p:blipFill>
        <p:spPr>
          <a:xfrm>
            <a:off x="9150156" y="1482512"/>
            <a:ext cx="2898063" cy="4961643"/>
          </a:xfrm>
          <a:prstGeom prst="rect">
            <a:avLst/>
          </a:prstGeom>
        </p:spPr>
      </p:pic>
      <p:sp>
        <p:nvSpPr>
          <p:cNvPr id="19" name="직사각형 18"/>
          <p:cNvSpPr/>
          <p:nvPr/>
        </p:nvSpPr>
        <p:spPr>
          <a:xfrm>
            <a:off x="9199858" y="3984734"/>
            <a:ext cx="2898063" cy="2464982"/>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22" name="TextBox 21"/>
          <p:cNvSpPr txBox="1"/>
          <p:nvPr/>
        </p:nvSpPr>
        <p:spPr>
          <a:xfrm>
            <a:off x="895928" y="1581599"/>
            <a:ext cx="1044838" cy="338554"/>
          </a:xfrm>
          <a:prstGeom prst="rect">
            <a:avLst/>
          </a:prstGeom>
          <a:noFill/>
        </p:spPr>
        <p:txBody>
          <a:bodyPr wrap="square">
            <a:spAutoFit/>
          </a:bodyPr>
          <a:lstStyle/>
          <a:p>
            <a:pPr lvl="0">
              <a:defRPr/>
            </a:pPr>
            <a:r>
              <a:rPr lang="en-US" altLang="ko-KR" sz="1600" b="1">
                <a:latin typeface="Sitka Heading Semibold"/>
              </a:rPr>
              <a:t>Metrics</a:t>
            </a:r>
            <a:endParaRPr lang="ko-KR" altLang="en-US" sz="1800" b="1">
              <a:latin typeface="Sitka Heading Semibold"/>
            </a:endParaRPr>
          </a:p>
        </p:txBody>
      </p:sp>
      <p:sp>
        <p:nvSpPr>
          <p:cNvPr id="23" name="TextBox 22"/>
          <p:cNvSpPr txBox="1"/>
          <p:nvPr/>
        </p:nvSpPr>
        <p:spPr>
          <a:xfrm>
            <a:off x="9739627" y="867747"/>
            <a:ext cx="1818524" cy="369332"/>
          </a:xfrm>
          <a:prstGeom prst="rect">
            <a:avLst/>
          </a:prstGeom>
          <a:noFill/>
        </p:spPr>
        <p:txBody>
          <a:bodyPr wrap="square">
            <a:spAutoFit/>
          </a:bodyPr>
          <a:lstStyle/>
          <a:p>
            <a:pPr lvl="0">
              <a:defRPr/>
            </a:pPr>
            <a:r>
              <a:rPr lang="en-US" altLang="ko-KR" sz="1800" b="1">
                <a:latin typeface="Sitka Heading Semibold"/>
              </a:rPr>
              <a:t>Feature Ranking</a:t>
            </a:r>
            <a:endParaRPr lang="ko-KR" altLang="en-US" sz="2000" b="1">
              <a:latin typeface="Sitka Heading Semibold"/>
            </a:endParaRPr>
          </a:p>
        </p:txBody>
      </p:sp>
      <p:sp>
        <p:nvSpPr>
          <p:cNvPr id="24" name="사각형: 둥근 모서리 23"/>
          <p:cNvSpPr/>
          <p:nvPr/>
        </p:nvSpPr>
        <p:spPr>
          <a:xfrm>
            <a:off x="6834354" y="6128771"/>
            <a:ext cx="1761426" cy="315384"/>
          </a:xfrm>
          <a:prstGeom prst="roundRect">
            <a:avLst>
              <a:gd name="adj" fmla="val 16667"/>
            </a:avLst>
          </a:prstGeom>
        </p:spPr>
        <p:style>
          <a:lnRef idx="2">
            <a:schemeClr val="dk1"/>
          </a:lnRef>
          <a:fillRef idx="1">
            <a:schemeClr val="lt1"/>
          </a:fillRef>
          <a:effectRef idx="0">
            <a:schemeClr val="dk1"/>
          </a:effectRef>
          <a:fontRef idx="minor">
            <a:schemeClr val="dk1"/>
          </a:fontRef>
        </p:style>
        <p:txBody>
          <a:bodyPr anchor="ctr"/>
          <a:lstStyle/>
          <a:p>
            <a:pPr algn="ctr">
              <a:defRPr/>
            </a:pPr>
            <a:r>
              <a:rPr lang="en-US" altLang="ko-KR"/>
              <a:t>10</a:t>
            </a:r>
            <a:r>
              <a:rPr lang="ko-KR" altLang="en-US"/>
              <a:t>위권 외 변수들</a:t>
            </a:r>
          </a:p>
        </p:txBody>
      </p:sp>
      <p:cxnSp>
        <p:nvCxnSpPr>
          <p:cNvPr id="25" name="직선 화살표 연결선 24"/>
          <p:cNvCxnSpPr>
            <a:stCxn id="24" idx="3"/>
          </p:cNvCxnSpPr>
          <p:nvPr/>
        </p:nvCxnSpPr>
        <p:spPr>
          <a:xfrm>
            <a:off x="8595780" y="6286463"/>
            <a:ext cx="540147"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38" name="사각형: 둥근 모서리 37"/>
          <p:cNvSpPr/>
          <p:nvPr/>
        </p:nvSpPr>
        <p:spPr>
          <a:xfrm>
            <a:off x="6081537" y="1482512"/>
            <a:ext cx="2388636" cy="4459030"/>
          </a:xfrm>
          <a:prstGeom prst="roundRect">
            <a:avLst>
              <a:gd name="adj" fmla="val 16667"/>
            </a:avLst>
          </a:prstGeom>
          <a:ln/>
        </p:spPr>
        <p:style>
          <a:lnRef idx="0">
            <a:schemeClr val="accent1"/>
          </a:lnRef>
          <a:fillRef idx="3">
            <a:schemeClr val="accent1"/>
          </a:fillRef>
          <a:effectRef idx="3">
            <a:schemeClr val="accent1"/>
          </a:effectRef>
          <a:fontRef idx="minor">
            <a:schemeClr val="lt1"/>
          </a:fontRef>
        </p:style>
        <p:txBody>
          <a:bodyPr anchor="ctr"/>
          <a:lstStyle/>
          <a:p>
            <a:pPr algn="ctr">
              <a:defRPr/>
            </a:pPr>
            <a:endParaRPr lang="ko-KR" altLang="en-US"/>
          </a:p>
        </p:txBody>
      </p:sp>
      <p:sp>
        <p:nvSpPr>
          <p:cNvPr id="40" name="사각형: 둥근 모서리 39"/>
          <p:cNvSpPr/>
          <p:nvPr/>
        </p:nvSpPr>
        <p:spPr>
          <a:xfrm>
            <a:off x="6286502" y="4929177"/>
            <a:ext cx="2015412" cy="662474"/>
          </a:xfrm>
          <a:prstGeom prst="roundRect">
            <a:avLst>
              <a:gd name="adj" fmla="val 16667"/>
            </a:avLst>
          </a:prstGeom>
        </p:spPr>
        <p:style>
          <a:lnRef idx="2">
            <a:schemeClr val="accent1"/>
          </a:lnRef>
          <a:fillRef idx="1">
            <a:schemeClr val="lt1"/>
          </a:fillRef>
          <a:effectRef idx="0">
            <a:schemeClr val="accent1"/>
          </a:effectRef>
          <a:fontRef idx="minor">
            <a:schemeClr val="dk1"/>
          </a:fontRef>
        </p:style>
        <p:txBody>
          <a:bodyPr anchor="ctr"/>
          <a:lstStyle/>
          <a:p>
            <a:pPr algn="ctr">
              <a:defRPr/>
            </a:pPr>
            <a:r>
              <a:rPr lang="en-US" altLang="ko-KR"/>
              <a:t>VIF &gt; 10</a:t>
            </a:r>
            <a:endParaRPr lang="ko-KR" altLang="en-US"/>
          </a:p>
        </p:txBody>
      </p:sp>
      <p:sp>
        <p:nvSpPr>
          <p:cNvPr id="41" name="사각형: 둥근 모서리 40"/>
          <p:cNvSpPr/>
          <p:nvPr/>
        </p:nvSpPr>
        <p:spPr>
          <a:xfrm>
            <a:off x="6270279" y="4004593"/>
            <a:ext cx="2015412" cy="662474"/>
          </a:xfrm>
          <a:prstGeom prst="roundRect">
            <a:avLst>
              <a:gd name="adj" fmla="val 16667"/>
            </a:avLst>
          </a:prstGeom>
        </p:spPr>
        <p:style>
          <a:lnRef idx="2">
            <a:schemeClr val="accent1"/>
          </a:lnRef>
          <a:fillRef idx="1">
            <a:schemeClr val="lt1"/>
          </a:fillRef>
          <a:effectRef idx="0">
            <a:schemeClr val="accent1"/>
          </a:effectRef>
          <a:fontRef idx="minor">
            <a:schemeClr val="dk1"/>
          </a:fontRef>
        </p:style>
        <p:txBody>
          <a:bodyPr anchor="ctr"/>
          <a:lstStyle/>
          <a:p>
            <a:pPr algn="ctr">
              <a:defRPr/>
            </a:pPr>
            <a:r>
              <a:rPr lang="en-US" altLang="ko-KR" dirty="0"/>
              <a:t>P-value &gt; 0.01</a:t>
            </a:r>
            <a:endParaRPr lang="ko-KR" altLang="en-US" dirty="0"/>
          </a:p>
        </p:txBody>
      </p:sp>
      <p:sp>
        <p:nvSpPr>
          <p:cNvPr id="42" name="사각형: 둥근 모서리 41"/>
          <p:cNvSpPr/>
          <p:nvPr/>
        </p:nvSpPr>
        <p:spPr>
          <a:xfrm>
            <a:off x="6286502" y="3080009"/>
            <a:ext cx="2015412" cy="662474"/>
          </a:xfrm>
          <a:prstGeom prst="roundRect">
            <a:avLst>
              <a:gd name="adj" fmla="val 16667"/>
            </a:avLst>
          </a:prstGeom>
        </p:spPr>
        <p:style>
          <a:lnRef idx="2">
            <a:schemeClr val="accent1"/>
          </a:lnRef>
          <a:fillRef idx="1">
            <a:schemeClr val="lt1"/>
          </a:fillRef>
          <a:effectRef idx="0">
            <a:schemeClr val="accent1"/>
          </a:effectRef>
          <a:fontRef idx="minor">
            <a:schemeClr val="dk1"/>
          </a:fontRef>
        </p:style>
        <p:txBody>
          <a:bodyPr anchor="ctr"/>
          <a:lstStyle/>
          <a:p>
            <a:pPr algn="ctr">
              <a:defRPr/>
            </a:pPr>
            <a:r>
              <a:rPr lang="en-US" altLang="ko-KR" dirty="0"/>
              <a:t>Training-Test Split</a:t>
            </a:r>
          </a:p>
          <a:p>
            <a:pPr algn="ctr">
              <a:defRPr/>
            </a:pPr>
            <a:r>
              <a:rPr lang="en-US" altLang="ko-KR" sz="1100" dirty="0"/>
              <a:t>(Data leakage </a:t>
            </a:r>
            <a:r>
              <a:rPr lang="ko-KR" altLang="en-US" sz="1100" dirty="0"/>
              <a:t>방지</a:t>
            </a:r>
            <a:r>
              <a:rPr lang="en-US" altLang="ko-KR" sz="1100" dirty="0"/>
              <a:t>)</a:t>
            </a:r>
            <a:endParaRPr lang="ko-KR" altLang="en-US" sz="1100" dirty="0"/>
          </a:p>
        </p:txBody>
      </p:sp>
      <p:cxnSp>
        <p:nvCxnSpPr>
          <p:cNvPr id="45" name="직선 화살표 연결선 44"/>
          <p:cNvCxnSpPr/>
          <p:nvPr/>
        </p:nvCxnSpPr>
        <p:spPr>
          <a:xfrm>
            <a:off x="2634893" y="3842878"/>
            <a:ext cx="364497"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47" name="직선 화살표 연결선 46"/>
          <p:cNvCxnSpPr/>
          <p:nvPr/>
        </p:nvCxnSpPr>
        <p:spPr>
          <a:xfrm>
            <a:off x="5621145" y="3842878"/>
            <a:ext cx="364497"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48" name="TextBox 47"/>
          <p:cNvSpPr txBox="1"/>
          <p:nvPr/>
        </p:nvSpPr>
        <p:spPr>
          <a:xfrm>
            <a:off x="6360973" y="1581599"/>
            <a:ext cx="1829764" cy="338554"/>
          </a:xfrm>
          <a:prstGeom prst="rect">
            <a:avLst/>
          </a:prstGeom>
          <a:noFill/>
        </p:spPr>
        <p:txBody>
          <a:bodyPr wrap="square">
            <a:spAutoFit/>
          </a:bodyPr>
          <a:lstStyle/>
          <a:p>
            <a:pPr lvl="0">
              <a:defRPr/>
            </a:pPr>
            <a:r>
              <a:rPr lang="en-US" altLang="ko-KR" sz="1600" b="1">
                <a:latin typeface="Sitka Heading Semibold"/>
              </a:rPr>
              <a:t>Statistical Analysis</a:t>
            </a:r>
            <a:endParaRPr lang="ko-KR" altLang="en-US" sz="1600" b="1">
              <a:latin typeface="Sitka Heading Semibold"/>
            </a:endParaRPr>
          </a:p>
        </p:txBody>
      </p:sp>
      <p:sp>
        <p:nvSpPr>
          <p:cNvPr id="49" name="사각형: 둥근 모서리 48"/>
          <p:cNvSpPr/>
          <p:nvPr/>
        </p:nvSpPr>
        <p:spPr>
          <a:xfrm>
            <a:off x="3115010" y="1482511"/>
            <a:ext cx="2388636" cy="4459027"/>
          </a:xfrm>
          <a:prstGeom prst="roundRect">
            <a:avLst>
              <a:gd name="adj" fmla="val 16667"/>
            </a:avLst>
          </a:prstGeom>
          <a:ln/>
        </p:spPr>
        <p:style>
          <a:lnRef idx="0">
            <a:schemeClr val="accent1"/>
          </a:lnRef>
          <a:fillRef idx="3">
            <a:schemeClr val="accent1"/>
          </a:fillRef>
          <a:effectRef idx="3">
            <a:schemeClr val="accent1"/>
          </a:effectRef>
          <a:fontRef idx="minor">
            <a:schemeClr val="lt1"/>
          </a:fontRef>
        </p:style>
        <p:txBody>
          <a:bodyPr anchor="ctr"/>
          <a:lstStyle/>
          <a:p>
            <a:pPr algn="ctr">
              <a:defRPr/>
            </a:pPr>
            <a:endParaRPr lang="ko-KR" altLang="en-US"/>
          </a:p>
        </p:txBody>
      </p:sp>
      <p:sp>
        <p:nvSpPr>
          <p:cNvPr id="50" name="TextBox 49"/>
          <p:cNvSpPr txBox="1"/>
          <p:nvPr/>
        </p:nvSpPr>
        <p:spPr>
          <a:xfrm>
            <a:off x="3764406" y="1581599"/>
            <a:ext cx="1085142" cy="338554"/>
          </a:xfrm>
          <a:prstGeom prst="rect">
            <a:avLst/>
          </a:prstGeom>
          <a:noFill/>
        </p:spPr>
        <p:txBody>
          <a:bodyPr wrap="square">
            <a:spAutoFit/>
          </a:bodyPr>
          <a:lstStyle/>
          <a:p>
            <a:pPr lvl="0">
              <a:defRPr/>
            </a:pPr>
            <a:r>
              <a:rPr lang="en-US" altLang="ko-KR" sz="1600" b="1">
                <a:latin typeface="Sitka Heading Semibold"/>
              </a:rPr>
              <a:t>Procedure</a:t>
            </a:r>
            <a:endParaRPr lang="ko-KR" altLang="en-US" sz="1600" b="1">
              <a:latin typeface="Sitka Heading Semibold"/>
            </a:endParaRPr>
          </a:p>
        </p:txBody>
      </p:sp>
      <p:sp>
        <p:nvSpPr>
          <p:cNvPr id="51" name="사각형: 둥근 모서리 50"/>
          <p:cNvSpPr/>
          <p:nvPr/>
        </p:nvSpPr>
        <p:spPr>
          <a:xfrm>
            <a:off x="3299271" y="2028772"/>
            <a:ext cx="2015412" cy="2020397"/>
          </a:xfrm>
          <a:prstGeom prst="roundRect">
            <a:avLst>
              <a:gd name="adj" fmla="val 16667"/>
            </a:avLst>
          </a:prstGeom>
        </p:spPr>
        <p:style>
          <a:lnRef idx="2">
            <a:schemeClr val="accent1"/>
          </a:lnRef>
          <a:fillRef idx="1">
            <a:schemeClr val="lt1"/>
          </a:fillRef>
          <a:effectRef idx="0">
            <a:schemeClr val="accent1"/>
          </a:effectRef>
          <a:fontRef idx="minor">
            <a:schemeClr val="dk1"/>
          </a:fontRef>
        </p:style>
        <p:txBody>
          <a:bodyPr anchor="ctr"/>
          <a:lstStyle/>
          <a:p>
            <a:pPr lvl="0">
              <a:defRPr/>
            </a:pPr>
            <a:endParaRPr lang="en-US" altLang="ko-KR" sz="1200">
              <a:latin typeface="Arial"/>
              <a:cs typeface="Arial"/>
            </a:endParaRPr>
          </a:p>
          <a:p>
            <a:pPr marL="285750" indent="-285750">
              <a:buFont typeface="Arial"/>
              <a:buChar char="•"/>
              <a:defRPr/>
            </a:pPr>
            <a:r>
              <a:rPr lang="ko-KR" altLang="en-US" sz="1200">
                <a:latin typeface="Arial"/>
                <a:cs typeface="Arial"/>
              </a:rPr>
              <a:t>다양한 메커니즘의 </a:t>
            </a:r>
            <a:r>
              <a:rPr lang="en-US" altLang="ko-KR" sz="1200">
                <a:latin typeface="Arial"/>
                <a:cs typeface="Arial"/>
              </a:rPr>
              <a:t>Metrics </a:t>
            </a:r>
            <a:r>
              <a:rPr lang="ko-KR" altLang="en-US" sz="1200">
                <a:latin typeface="Arial"/>
                <a:cs typeface="Arial"/>
              </a:rPr>
              <a:t>선정</a:t>
            </a:r>
          </a:p>
          <a:p>
            <a:pPr marL="285750" indent="-285750">
              <a:buFont typeface="Arial"/>
              <a:buChar char="•"/>
              <a:defRPr/>
            </a:pPr>
            <a:endParaRPr lang="en-US" altLang="ko-KR" sz="1200">
              <a:latin typeface="Arial"/>
              <a:cs typeface="Arial"/>
            </a:endParaRPr>
          </a:p>
          <a:p>
            <a:pPr marL="285750" indent="-285750">
              <a:buFont typeface="Arial"/>
              <a:buChar char="•"/>
              <a:defRPr/>
            </a:pPr>
            <a:r>
              <a:rPr lang="en-US" altLang="ko-KR" sz="1200">
                <a:latin typeface="Arial"/>
                <a:cs typeface="Arial"/>
              </a:rPr>
              <a:t>4</a:t>
            </a:r>
            <a:r>
              <a:rPr lang="ko-KR" altLang="en-US" sz="1200">
                <a:latin typeface="Arial"/>
                <a:cs typeface="Arial"/>
              </a:rPr>
              <a:t>가지를 종합하여 왜곡된 결과</a:t>
            </a:r>
            <a:r>
              <a:rPr lang="en-US" altLang="ko-KR" sz="1200">
                <a:latin typeface="Arial"/>
                <a:cs typeface="Arial"/>
              </a:rPr>
              <a:t> </a:t>
            </a:r>
            <a:r>
              <a:rPr lang="ko-KR" altLang="en-US" sz="1200">
                <a:latin typeface="Arial"/>
                <a:cs typeface="Arial"/>
              </a:rPr>
              <a:t>방지</a:t>
            </a:r>
          </a:p>
          <a:p>
            <a:pPr marL="285750" indent="-285750">
              <a:buFont typeface="Arial"/>
              <a:buChar char="•"/>
              <a:defRPr/>
            </a:pPr>
            <a:endParaRPr lang="en-US" altLang="ko-KR" sz="1200">
              <a:latin typeface="Arial"/>
              <a:cs typeface="Arial"/>
            </a:endParaRPr>
          </a:p>
          <a:p>
            <a:pPr marL="285750" indent="-285750">
              <a:buFont typeface="Arial"/>
              <a:buChar char="•"/>
              <a:defRPr/>
            </a:pPr>
            <a:r>
              <a:rPr lang="en-US" altLang="ko-KR" sz="1200"/>
              <a:t>Normalization</a:t>
            </a:r>
            <a:r>
              <a:rPr lang="ko-KR" altLang="en-US" sz="1200"/>
              <a:t>으로 종합적인 결과 도출</a:t>
            </a:r>
          </a:p>
          <a:p>
            <a:pPr marL="285750" indent="-285750">
              <a:buFont typeface="Arial"/>
              <a:buChar char="•"/>
              <a:defRPr/>
            </a:pPr>
            <a:endParaRPr lang="ko-KR" altLang="en-US" sz="1200"/>
          </a:p>
        </p:txBody>
      </p:sp>
      <p:sp>
        <p:nvSpPr>
          <p:cNvPr id="58" name="사각형: 둥근 모서리 57"/>
          <p:cNvSpPr/>
          <p:nvPr/>
        </p:nvSpPr>
        <p:spPr>
          <a:xfrm>
            <a:off x="6268149" y="2196616"/>
            <a:ext cx="2015412" cy="662474"/>
          </a:xfrm>
          <a:prstGeom prst="roundRect">
            <a:avLst>
              <a:gd name="adj" fmla="val 16667"/>
            </a:avLst>
          </a:prstGeom>
        </p:spPr>
        <p:style>
          <a:lnRef idx="2">
            <a:schemeClr val="accent1"/>
          </a:lnRef>
          <a:fillRef idx="1">
            <a:schemeClr val="lt1"/>
          </a:fillRef>
          <a:effectRef idx="0">
            <a:schemeClr val="accent1"/>
          </a:effectRef>
          <a:fontRef idx="minor">
            <a:schemeClr val="dk1"/>
          </a:fontRef>
        </p:style>
        <p:txBody>
          <a:bodyPr anchor="ctr"/>
          <a:lstStyle/>
          <a:p>
            <a:pPr algn="ctr">
              <a:defRPr/>
            </a:pPr>
            <a:r>
              <a:rPr lang="en-US" altLang="ko-KR"/>
              <a:t>Logistic Regression</a:t>
            </a:r>
            <a:endParaRPr lang="ko-KR" altLang="en-US"/>
          </a:p>
        </p:txBody>
      </p:sp>
      <p:sp>
        <p:nvSpPr>
          <p:cNvPr id="39" name="사각형: 둥근 모서리 38"/>
          <p:cNvSpPr/>
          <p:nvPr/>
        </p:nvSpPr>
        <p:spPr>
          <a:xfrm>
            <a:off x="3299271" y="4720532"/>
            <a:ext cx="2015412" cy="662474"/>
          </a:xfrm>
          <a:prstGeom prst="roundRect">
            <a:avLst>
              <a:gd name="adj" fmla="val 16667"/>
            </a:avLst>
          </a:prstGeom>
        </p:spPr>
        <p:style>
          <a:lnRef idx="2">
            <a:schemeClr val="accent1"/>
          </a:lnRef>
          <a:fillRef idx="1">
            <a:schemeClr val="lt1"/>
          </a:fillRef>
          <a:effectRef idx="0">
            <a:schemeClr val="accent1"/>
          </a:effectRef>
          <a:fontRef idx="minor">
            <a:schemeClr val="dk1"/>
          </a:fontRef>
        </p:style>
        <p:txBody>
          <a:bodyPr anchor="ctr"/>
          <a:lstStyle/>
          <a:p>
            <a:pPr marL="285750" indent="-285750">
              <a:buFont typeface="Wingdings"/>
              <a:buChar char="ü"/>
              <a:defRPr/>
            </a:pPr>
            <a:r>
              <a:rPr lang="en-US" altLang="ko-KR" sz="1200">
                <a:latin typeface="Arial"/>
                <a:cs typeface="Arial"/>
              </a:rPr>
              <a:t>10</a:t>
            </a:r>
            <a:r>
              <a:rPr lang="ko-KR" altLang="en-US" sz="1200">
                <a:latin typeface="Arial"/>
                <a:cs typeface="Arial"/>
              </a:rPr>
              <a:t>위권 외 변수들</a:t>
            </a:r>
            <a:endParaRPr lang="en-US" altLang="ko-KR" sz="1200">
              <a:latin typeface="Arial"/>
              <a:cs typeface="Arial"/>
            </a:endParaRPr>
          </a:p>
        </p:txBody>
      </p:sp>
      <p:cxnSp>
        <p:nvCxnSpPr>
          <p:cNvPr id="60" name="직선 화살표 연결선 59"/>
          <p:cNvCxnSpPr/>
          <p:nvPr/>
        </p:nvCxnSpPr>
        <p:spPr>
          <a:xfrm>
            <a:off x="4306977" y="4224849"/>
            <a:ext cx="0" cy="311115"/>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1" name="Google Shape;751;p50"/>
          <p:cNvSpPr/>
          <p:nvPr/>
        </p:nvSpPr>
        <p:spPr>
          <a:xfrm>
            <a:off x="0" y="-3"/>
            <a:ext cx="12192000" cy="781115"/>
          </a:xfrm>
          <a:prstGeom prst="rect">
            <a:avLst/>
          </a:prstGeom>
          <a:solidFill>
            <a:srgbClr val="1B328F"/>
          </a:solidFill>
          <a:ln>
            <a:noFill/>
          </a:ln>
        </p:spPr>
        <p:txBody>
          <a:bodyPr wrap="square" lIns="91424" tIns="45700" rIns="91424" bIns="45700" anchor="t" anchorCtr="0">
            <a:noAutofit/>
          </a:bodyPr>
          <a:lstStyle/>
          <a:p>
            <a:pPr marL="0" marR="0" lvl="0" indent="0" algn="l" rtl="0">
              <a:lnSpc>
                <a:spcPct val="150000"/>
              </a:lnSpc>
              <a:spcBef>
                <a:spcPts val="0"/>
              </a:spcBef>
              <a:spcAft>
                <a:spcPts val="0"/>
              </a:spcAft>
              <a:buClr>
                <a:srgbClr val="000000"/>
              </a:buClr>
              <a:buSzPct val="25000"/>
              <a:buFont typeface="Arial"/>
              <a:buNone/>
              <a:defRPr/>
            </a:pPr>
            <a:r>
              <a:rPr lang="ko-KR" sz="2400" b="1" i="0" u="none" strike="noStrike" cap="none">
                <a:solidFill>
                  <a:srgbClr val="FFFFFF"/>
                </a:solidFill>
                <a:latin typeface="Arial"/>
                <a:ea typeface="Arial"/>
                <a:cs typeface="Arial"/>
                <a:sym typeface="Arial"/>
              </a:rPr>
              <a:t> 부동산 전세가격 예측·전세가율 분석</a:t>
            </a:r>
          </a:p>
          <a:p>
            <a:pPr marL="0" marR="0" lvl="0" indent="0" algn="ctr" rtl="0">
              <a:lnSpc>
                <a:spcPct val="100000"/>
              </a:lnSpc>
              <a:spcBef>
                <a:spcPts val="0"/>
              </a:spcBef>
              <a:spcAft>
                <a:spcPts val="0"/>
              </a:spcAft>
              <a:buClr>
                <a:srgbClr val="000000"/>
              </a:buClr>
              <a:buSzPct val="25000"/>
              <a:buFont typeface="Arial"/>
              <a:buNone/>
              <a:defRPr/>
            </a:pPr>
            <a:endParaRPr sz="900" b="0" i="0" u="none" strike="noStrike" cap="none">
              <a:solidFill>
                <a:srgbClr val="FFFFFF"/>
              </a:solidFill>
              <a:latin typeface="맑은 고딕"/>
              <a:ea typeface="맑은 고딕"/>
              <a:cs typeface="맑은 고딕"/>
              <a:sym typeface="맑은 고딕"/>
            </a:endParaRPr>
          </a:p>
        </p:txBody>
      </p:sp>
      <p:grpSp>
        <p:nvGrpSpPr>
          <p:cNvPr id="752" name="Google Shape;752;p50"/>
          <p:cNvGrpSpPr/>
          <p:nvPr/>
        </p:nvGrpSpPr>
        <p:grpSpPr>
          <a:xfrm>
            <a:off x="10027920" y="-3"/>
            <a:ext cx="2164081" cy="781115"/>
            <a:chOff x="9919316" y="4585314"/>
            <a:chExt cx="2272685" cy="1136343"/>
          </a:xfrm>
        </p:grpSpPr>
        <p:sp>
          <p:nvSpPr>
            <p:cNvPr id="753" name="Google Shape;753;p50"/>
            <p:cNvSpPr/>
            <p:nvPr/>
          </p:nvSpPr>
          <p:spPr>
            <a:xfrm rot="5400000">
              <a:off x="11055659" y="4585314"/>
              <a:ext cx="1136342" cy="1136342"/>
            </a:xfrm>
            <a:prstGeom prst="rtTriangle">
              <a:avLst/>
            </a:prstGeom>
            <a:solidFill>
              <a:schemeClr val="lt1"/>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sp>
          <p:nvSpPr>
            <p:cNvPr id="754" name="Google Shape;754;p50"/>
            <p:cNvSpPr/>
            <p:nvPr/>
          </p:nvSpPr>
          <p:spPr>
            <a:xfrm rot="16200000">
              <a:off x="9919316" y="4585315"/>
              <a:ext cx="1136342" cy="1136342"/>
            </a:xfrm>
            <a:prstGeom prst="rtTriangle">
              <a:avLst/>
            </a:prstGeom>
            <a:solidFill>
              <a:srgbClr val="00B0F0"/>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grpSp>
      <p:sp>
        <p:nvSpPr>
          <p:cNvPr id="755" name="Google Shape;755;p50"/>
          <p:cNvSpPr txBox="1"/>
          <p:nvPr/>
        </p:nvSpPr>
        <p:spPr>
          <a:xfrm>
            <a:off x="93306" y="867747"/>
            <a:ext cx="2232800" cy="369291"/>
          </a:xfrm>
          <a:prstGeom prst="rect">
            <a:avLst/>
          </a:prstGeom>
          <a:noFill/>
          <a:ln>
            <a:noFill/>
          </a:ln>
        </p:spPr>
        <p:txBody>
          <a:bodyPr wrap="square" lIns="91424" tIns="45700" rIns="91424" bIns="45700" anchor="t" anchorCtr="0">
            <a:spAutoFit/>
          </a:bodyPr>
          <a:lstStyle/>
          <a:p>
            <a:pPr marL="0" marR="0" lvl="0" indent="0" algn="l" rtl="0">
              <a:lnSpc>
                <a:spcPct val="100000"/>
              </a:lnSpc>
              <a:spcBef>
                <a:spcPts val="0"/>
              </a:spcBef>
              <a:spcAft>
                <a:spcPts val="0"/>
              </a:spcAft>
              <a:buClr>
                <a:srgbClr val="000000"/>
              </a:buClr>
              <a:buSzPct val="25000"/>
              <a:buFont typeface="Arial"/>
              <a:buNone/>
              <a:defRPr/>
            </a:pPr>
            <a:r>
              <a:rPr lang="ko-KR" altLang="en-US" sz="1800" b="1" i="0" u="none" strike="noStrike" cap="none" dirty="0">
                <a:solidFill>
                  <a:srgbClr val="000000"/>
                </a:solidFill>
                <a:latin typeface="맑은 고딕"/>
                <a:ea typeface="맑은 고딕"/>
                <a:cs typeface="맑은 고딕"/>
                <a:sym typeface="맑은 고딕"/>
              </a:rPr>
              <a:t>로지스틱 회귀분석</a:t>
            </a:r>
          </a:p>
        </p:txBody>
      </p:sp>
      <p:pic>
        <p:nvPicPr>
          <p:cNvPr id="756" name="Google Shape;756;p50" descr="어둠, 달, 블랙이(가) 표시된 사진  자동 생성된 설명"/>
          <p:cNvPicPr/>
          <p:nvPr/>
        </p:nvPicPr>
        <p:blipFill rotWithShape="1">
          <a:blip r:embed="rId3">
            <a:alphaModFix/>
          </a:blip>
          <a:srcRect/>
          <a:stretch>
            <a:fillRect/>
          </a:stretch>
        </p:blipFill>
        <p:spPr>
          <a:xfrm>
            <a:off x="10689172" y="6529660"/>
            <a:ext cx="1408750" cy="218894"/>
          </a:xfrm>
          <a:prstGeom prst="rect">
            <a:avLst/>
          </a:prstGeom>
          <a:noFill/>
          <a:ln>
            <a:noFill/>
          </a:ln>
        </p:spPr>
      </p:pic>
      <p:grpSp>
        <p:nvGrpSpPr>
          <p:cNvPr id="779" name="object 20"/>
          <p:cNvGrpSpPr/>
          <p:nvPr/>
        </p:nvGrpSpPr>
        <p:grpSpPr>
          <a:xfrm rot="10800000">
            <a:off x="10238029" y="1944037"/>
            <a:ext cx="350245" cy="246379"/>
            <a:chOff x="8904478" y="2584450"/>
            <a:chExt cx="375920" cy="246379"/>
          </a:xfrm>
        </p:grpSpPr>
        <p:sp>
          <p:nvSpPr>
            <p:cNvPr id="780" name="object 21"/>
            <p:cNvSpPr/>
            <p:nvPr/>
          </p:nvSpPr>
          <p:spPr>
            <a:xfrm>
              <a:off x="8910828" y="2590800"/>
              <a:ext cx="363220" cy="233679"/>
            </a:xfrm>
            <a:custGeom>
              <a:avLst/>
              <a:gdLst/>
              <a:ahLst/>
              <a:cxnLst/>
              <a:rect l="l" t="t" r="r" b="b"/>
              <a:pathLst>
                <a:path w="363220" h="233680">
                  <a:moveTo>
                    <a:pt x="116586" y="0"/>
                  </a:moveTo>
                  <a:lnTo>
                    <a:pt x="0" y="116586"/>
                  </a:lnTo>
                  <a:lnTo>
                    <a:pt x="116586" y="233172"/>
                  </a:lnTo>
                  <a:lnTo>
                    <a:pt x="116586" y="174878"/>
                  </a:lnTo>
                  <a:lnTo>
                    <a:pt x="362712" y="174878"/>
                  </a:lnTo>
                  <a:lnTo>
                    <a:pt x="362712" y="58292"/>
                  </a:lnTo>
                  <a:lnTo>
                    <a:pt x="116586" y="58292"/>
                  </a:lnTo>
                  <a:lnTo>
                    <a:pt x="116586" y="0"/>
                  </a:lnTo>
                  <a:close/>
                </a:path>
              </a:pathLst>
            </a:custGeom>
            <a:solidFill>
              <a:srgbClr val="1F4E79"/>
            </a:solidFill>
          </p:spPr>
          <p:txBody>
            <a:bodyPr wrap="square" lIns="0" tIns="0" rIns="0" bIns="0" anchor="ctr"/>
            <a:lstStyle/>
            <a:p>
              <a:pPr algn="ctr">
                <a:defRPr/>
              </a:pPr>
              <a:endParaRPr lang="en-US" altLang="ko-KR"/>
            </a:p>
          </p:txBody>
        </p:sp>
        <p:sp>
          <p:nvSpPr>
            <p:cNvPr id="781" name="object 22"/>
            <p:cNvSpPr/>
            <p:nvPr/>
          </p:nvSpPr>
          <p:spPr>
            <a:xfrm>
              <a:off x="8910828" y="2590800"/>
              <a:ext cx="363220" cy="233679"/>
            </a:xfrm>
            <a:custGeom>
              <a:avLst/>
              <a:gdLst/>
              <a:ahLst/>
              <a:cxnLst/>
              <a:rect l="l" t="t" r="r" b="b"/>
              <a:pathLst>
                <a:path w="363220" h="233680">
                  <a:moveTo>
                    <a:pt x="362712" y="174878"/>
                  </a:moveTo>
                  <a:lnTo>
                    <a:pt x="116586" y="174878"/>
                  </a:lnTo>
                  <a:lnTo>
                    <a:pt x="116586" y="233172"/>
                  </a:lnTo>
                  <a:lnTo>
                    <a:pt x="0" y="116586"/>
                  </a:lnTo>
                  <a:lnTo>
                    <a:pt x="116586" y="0"/>
                  </a:lnTo>
                  <a:lnTo>
                    <a:pt x="116586" y="58292"/>
                  </a:lnTo>
                  <a:lnTo>
                    <a:pt x="362712" y="58292"/>
                  </a:lnTo>
                  <a:lnTo>
                    <a:pt x="362712" y="174878"/>
                  </a:lnTo>
                  <a:close/>
                </a:path>
              </a:pathLst>
            </a:custGeom>
            <a:ln w="12699">
              <a:solidFill>
                <a:srgbClr val="1F4E79"/>
              </a:solidFill>
            </a:ln>
          </p:spPr>
          <p:txBody>
            <a:bodyPr wrap="square" lIns="0" tIns="0" rIns="0" bIns="0" anchor="ctr"/>
            <a:lstStyle/>
            <a:p>
              <a:pPr algn="ctr">
                <a:defRPr/>
              </a:pPr>
              <a:endParaRPr lang="en-US" altLang="ko-KR"/>
            </a:p>
          </p:txBody>
        </p:sp>
      </p:grpSp>
      <p:grpSp>
        <p:nvGrpSpPr>
          <p:cNvPr id="784" name="object 25"/>
          <p:cNvGrpSpPr/>
          <p:nvPr/>
        </p:nvGrpSpPr>
        <p:grpSpPr>
          <a:xfrm rot="10800000">
            <a:off x="10232112" y="4848934"/>
            <a:ext cx="350245" cy="246379"/>
            <a:chOff x="8904478" y="4631182"/>
            <a:chExt cx="375920" cy="246379"/>
          </a:xfrm>
        </p:grpSpPr>
        <p:sp>
          <p:nvSpPr>
            <p:cNvPr id="785" name="object 26"/>
            <p:cNvSpPr/>
            <p:nvPr/>
          </p:nvSpPr>
          <p:spPr>
            <a:xfrm>
              <a:off x="8910828" y="4637532"/>
              <a:ext cx="363220" cy="233679"/>
            </a:xfrm>
            <a:custGeom>
              <a:avLst/>
              <a:gdLst/>
              <a:ahLst/>
              <a:cxnLst/>
              <a:rect l="l" t="t" r="r" b="b"/>
              <a:pathLst>
                <a:path w="363220" h="233679">
                  <a:moveTo>
                    <a:pt x="116586" y="0"/>
                  </a:moveTo>
                  <a:lnTo>
                    <a:pt x="0" y="116586"/>
                  </a:lnTo>
                  <a:lnTo>
                    <a:pt x="116586" y="233172"/>
                  </a:lnTo>
                  <a:lnTo>
                    <a:pt x="116586" y="174879"/>
                  </a:lnTo>
                  <a:lnTo>
                    <a:pt x="362712" y="174879"/>
                  </a:lnTo>
                  <a:lnTo>
                    <a:pt x="362712" y="58293"/>
                  </a:lnTo>
                  <a:lnTo>
                    <a:pt x="116586" y="58293"/>
                  </a:lnTo>
                  <a:lnTo>
                    <a:pt x="116586" y="0"/>
                  </a:lnTo>
                  <a:close/>
                </a:path>
              </a:pathLst>
            </a:custGeom>
            <a:solidFill>
              <a:srgbClr val="1F4E79"/>
            </a:solidFill>
          </p:spPr>
          <p:txBody>
            <a:bodyPr wrap="square" lIns="0" tIns="0" rIns="0" bIns="0" anchor="ctr"/>
            <a:lstStyle/>
            <a:p>
              <a:pPr algn="ctr">
                <a:defRPr/>
              </a:pPr>
              <a:endParaRPr lang="en-US" altLang="ko-KR"/>
            </a:p>
          </p:txBody>
        </p:sp>
        <p:sp>
          <p:nvSpPr>
            <p:cNvPr id="786" name="object 27"/>
            <p:cNvSpPr/>
            <p:nvPr/>
          </p:nvSpPr>
          <p:spPr>
            <a:xfrm>
              <a:off x="8910828" y="4637532"/>
              <a:ext cx="363220" cy="233679"/>
            </a:xfrm>
            <a:custGeom>
              <a:avLst/>
              <a:gdLst/>
              <a:ahLst/>
              <a:cxnLst/>
              <a:rect l="l" t="t" r="r" b="b"/>
              <a:pathLst>
                <a:path w="363220" h="233679">
                  <a:moveTo>
                    <a:pt x="362712" y="174879"/>
                  </a:moveTo>
                  <a:lnTo>
                    <a:pt x="116586" y="174879"/>
                  </a:lnTo>
                  <a:lnTo>
                    <a:pt x="116586" y="233172"/>
                  </a:lnTo>
                  <a:lnTo>
                    <a:pt x="0" y="116586"/>
                  </a:lnTo>
                  <a:lnTo>
                    <a:pt x="116586" y="0"/>
                  </a:lnTo>
                  <a:lnTo>
                    <a:pt x="116586" y="58293"/>
                  </a:lnTo>
                  <a:lnTo>
                    <a:pt x="362712" y="58293"/>
                  </a:lnTo>
                  <a:lnTo>
                    <a:pt x="362712" y="174879"/>
                  </a:lnTo>
                  <a:close/>
                </a:path>
              </a:pathLst>
            </a:custGeom>
            <a:ln w="12699">
              <a:solidFill>
                <a:srgbClr val="1F4E79"/>
              </a:solidFill>
            </a:ln>
          </p:spPr>
          <p:txBody>
            <a:bodyPr wrap="square" lIns="0" tIns="0" rIns="0" bIns="0" anchor="ctr"/>
            <a:lstStyle/>
            <a:p>
              <a:pPr algn="ctr">
                <a:defRPr/>
              </a:pPr>
              <a:endParaRPr lang="en-US" altLang="ko-KR"/>
            </a:p>
          </p:txBody>
        </p:sp>
      </p:grpSp>
      <p:sp>
        <p:nvSpPr>
          <p:cNvPr id="791" name="사각형: 둥근 모서리 790"/>
          <p:cNvSpPr/>
          <p:nvPr/>
        </p:nvSpPr>
        <p:spPr>
          <a:xfrm>
            <a:off x="2377881" y="3108462"/>
            <a:ext cx="2232800" cy="759205"/>
          </a:xfrm>
          <a:prstGeom prst="roundRect">
            <a:avLst>
              <a:gd name="adj" fmla="val 16667"/>
            </a:avLst>
          </a:prstGeom>
          <a:solidFill>
            <a:schemeClr val="accent1"/>
          </a:solidFill>
        </p:spPr>
        <p:style>
          <a:lnRef idx="2">
            <a:schemeClr val="accent1">
              <a:shade val="20000"/>
            </a:schemeClr>
          </a:lnRef>
          <a:fillRef idx="1">
            <a:schemeClr val="accent1"/>
          </a:fillRef>
          <a:effectRef idx="0">
            <a:schemeClr val="accent1"/>
          </a:effectRef>
          <a:fontRef idx="minor">
            <a:schemeClr val="lt1"/>
          </a:fontRef>
        </p:style>
        <p:txBody>
          <a:bodyPr anchor="ctr"/>
          <a:lstStyle/>
          <a:p>
            <a:pPr algn="ctr">
              <a:defRPr/>
            </a:pPr>
            <a:r>
              <a:rPr lang="ko-KR" altLang="en-US" dirty="0"/>
              <a:t>로지스틱 회귀분석</a:t>
            </a:r>
          </a:p>
          <a:p>
            <a:pPr algn="ctr">
              <a:defRPr/>
            </a:pPr>
            <a:r>
              <a:rPr lang="en-US" altLang="ko-KR" dirty="0"/>
              <a:t>(Logistic Regression)</a:t>
            </a:r>
          </a:p>
        </p:txBody>
      </p:sp>
      <p:sp>
        <p:nvSpPr>
          <p:cNvPr id="795" name="사각형: 둥근 모서리 794"/>
          <p:cNvSpPr/>
          <p:nvPr/>
        </p:nvSpPr>
        <p:spPr>
          <a:xfrm>
            <a:off x="8019016" y="1332441"/>
            <a:ext cx="2003088" cy="1469571"/>
          </a:xfrm>
          <a:prstGeom prst="roundRect">
            <a:avLst>
              <a:gd name="adj" fmla="val 16667"/>
            </a:avLst>
          </a:prstGeom>
        </p:spPr>
        <p:style>
          <a:lnRef idx="2">
            <a:schemeClr val="accent1">
              <a:shade val="20000"/>
            </a:schemeClr>
          </a:lnRef>
          <a:fillRef idx="1">
            <a:schemeClr val="accent1"/>
          </a:fillRef>
          <a:effectRef idx="0">
            <a:schemeClr val="accent1"/>
          </a:effectRef>
          <a:fontRef idx="minor">
            <a:schemeClr val="lt1"/>
          </a:fontRef>
        </p:style>
        <p:txBody>
          <a:bodyPr anchor="ctr"/>
          <a:lstStyle/>
          <a:p>
            <a:pPr algn="ctr">
              <a:defRPr/>
            </a:pPr>
            <a:r>
              <a:rPr lang="ko-KR" altLang="en-US" dirty="0"/>
              <a:t>전세가</a:t>
            </a:r>
            <a:endParaRPr lang="en-US" altLang="ko-KR" dirty="0"/>
          </a:p>
          <a:p>
            <a:pPr algn="ctr">
              <a:defRPr/>
            </a:pPr>
            <a:r>
              <a:rPr lang="en-US" altLang="ko-KR" dirty="0"/>
              <a:t>(</a:t>
            </a:r>
            <a:r>
              <a:rPr lang="en-US" altLang="ko-KR" dirty="0" err="1"/>
              <a:t>JS_Price_Category</a:t>
            </a:r>
            <a:r>
              <a:rPr lang="en-US" altLang="ko-KR" dirty="0"/>
              <a:t>)</a:t>
            </a:r>
          </a:p>
          <a:p>
            <a:pPr algn="ctr">
              <a:defRPr/>
            </a:pPr>
            <a:endParaRPr lang="en-US" altLang="ko-KR" dirty="0"/>
          </a:p>
          <a:p>
            <a:pPr algn="ctr">
              <a:defRPr/>
            </a:pPr>
            <a:r>
              <a:rPr lang="ko-KR" altLang="en-US" spc="-100" dirty="0">
                <a:latin typeface="+mn-ea"/>
                <a:cs typeface="Malgun Gothic Semilight"/>
              </a:rPr>
              <a:t>⇒</a:t>
            </a:r>
            <a:r>
              <a:rPr lang="ko-KR" altLang="en-US" dirty="0"/>
              <a:t> </a:t>
            </a:r>
            <a:r>
              <a:rPr lang="en-US" altLang="ko-KR" dirty="0"/>
              <a:t>multinominal class (0,4)</a:t>
            </a:r>
            <a:endParaRPr lang="ko-KR" altLang="en-US" dirty="0"/>
          </a:p>
        </p:txBody>
      </p:sp>
      <p:sp>
        <p:nvSpPr>
          <p:cNvPr id="796" name="사각형: 둥근 모서리 795"/>
          <p:cNvSpPr/>
          <p:nvPr/>
        </p:nvSpPr>
        <p:spPr>
          <a:xfrm>
            <a:off x="5240060" y="1810115"/>
            <a:ext cx="2003088" cy="514222"/>
          </a:xfrm>
          <a:prstGeom prst="roundRect">
            <a:avLst>
              <a:gd name="adj" fmla="val 16667"/>
            </a:avLst>
          </a:prstGeom>
          <a:solidFill>
            <a:schemeClr val="accent1"/>
          </a:solidFill>
        </p:spPr>
        <p:style>
          <a:lnRef idx="2">
            <a:schemeClr val="accent1">
              <a:shade val="20000"/>
            </a:schemeClr>
          </a:lnRef>
          <a:fillRef idx="1">
            <a:schemeClr val="accent1"/>
          </a:fillRef>
          <a:effectRef idx="0">
            <a:schemeClr val="accent1"/>
          </a:effectRef>
          <a:fontRef idx="minor">
            <a:schemeClr val="lt1"/>
          </a:fontRef>
        </p:style>
        <p:txBody>
          <a:bodyPr anchor="ctr"/>
          <a:lstStyle/>
          <a:p>
            <a:pPr algn="ctr">
              <a:defRPr/>
            </a:pPr>
            <a:r>
              <a:rPr lang="ko-KR" altLang="en-US"/>
              <a:t>종속변수</a:t>
            </a:r>
          </a:p>
        </p:txBody>
      </p:sp>
      <p:sp>
        <p:nvSpPr>
          <p:cNvPr id="798" name="사각형: 둥근 모서리 797"/>
          <p:cNvSpPr/>
          <p:nvPr/>
        </p:nvSpPr>
        <p:spPr>
          <a:xfrm>
            <a:off x="5240060" y="4715013"/>
            <a:ext cx="2003088" cy="514222"/>
          </a:xfrm>
          <a:prstGeom prst="roundRect">
            <a:avLst>
              <a:gd name="adj" fmla="val 16667"/>
            </a:avLst>
          </a:prstGeom>
          <a:solidFill>
            <a:schemeClr val="accent1"/>
          </a:solidFill>
        </p:spPr>
        <p:style>
          <a:lnRef idx="2">
            <a:schemeClr val="accent1">
              <a:shade val="20000"/>
            </a:schemeClr>
          </a:lnRef>
          <a:fillRef idx="1">
            <a:schemeClr val="accent1"/>
          </a:fillRef>
          <a:effectRef idx="0">
            <a:schemeClr val="accent1"/>
          </a:effectRef>
          <a:fontRef idx="minor">
            <a:schemeClr val="lt1"/>
          </a:fontRef>
        </p:style>
        <p:txBody>
          <a:bodyPr anchor="ctr"/>
          <a:lstStyle/>
          <a:p>
            <a:pPr algn="ctr">
              <a:defRPr/>
            </a:pPr>
            <a:r>
              <a:rPr lang="ko-KR" altLang="en-US"/>
              <a:t>독립변수</a:t>
            </a:r>
          </a:p>
        </p:txBody>
      </p:sp>
      <p:sp>
        <p:nvSpPr>
          <p:cNvPr id="802" name="사각형: 둥근 모서리 801"/>
          <p:cNvSpPr/>
          <p:nvPr/>
        </p:nvSpPr>
        <p:spPr>
          <a:xfrm>
            <a:off x="8019016" y="3420703"/>
            <a:ext cx="2003088" cy="514222"/>
          </a:xfrm>
          <a:prstGeom prst="roundRect">
            <a:avLst>
              <a:gd name="adj" fmla="val 16667"/>
            </a:avLst>
          </a:prstGeom>
          <a:solidFill>
            <a:schemeClr val="accent1"/>
          </a:solidFill>
        </p:spPr>
        <p:style>
          <a:lnRef idx="2">
            <a:schemeClr val="accent1">
              <a:shade val="20000"/>
            </a:schemeClr>
          </a:lnRef>
          <a:fillRef idx="1">
            <a:schemeClr val="accent1"/>
          </a:fillRef>
          <a:effectRef idx="0">
            <a:schemeClr val="accent1"/>
          </a:effectRef>
          <a:fontRef idx="minor">
            <a:schemeClr val="lt1"/>
          </a:fontRef>
        </p:style>
        <p:txBody>
          <a:bodyPr anchor="ctr"/>
          <a:lstStyle/>
          <a:p>
            <a:pPr algn="ctr">
              <a:defRPr/>
            </a:pPr>
            <a:r>
              <a:rPr lang="ko-KR" altLang="en-US"/>
              <a:t>매매가</a:t>
            </a:r>
          </a:p>
        </p:txBody>
      </p:sp>
      <p:sp>
        <p:nvSpPr>
          <p:cNvPr id="803" name="사각형: 둥근 모서리 802"/>
          <p:cNvSpPr/>
          <p:nvPr/>
        </p:nvSpPr>
        <p:spPr>
          <a:xfrm>
            <a:off x="8019017" y="4139526"/>
            <a:ext cx="2003088" cy="514222"/>
          </a:xfrm>
          <a:prstGeom prst="roundRect">
            <a:avLst>
              <a:gd name="adj" fmla="val 16667"/>
            </a:avLst>
          </a:prstGeom>
          <a:solidFill>
            <a:schemeClr val="accent1"/>
          </a:solidFill>
        </p:spPr>
        <p:style>
          <a:lnRef idx="2">
            <a:schemeClr val="accent1">
              <a:shade val="20000"/>
            </a:schemeClr>
          </a:lnRef>
          <a:fillRef idx="1">
            <a:schemeClr val="accent1"/>
          </a:fillRef>
          <a:effectRef idx="0">
            <a:schemeClr val="accent1"/>
          </a:effectRef>
          <a:fontRef idx="minor">
            <a:schemeClr val="lt1"/>
          </a:fontRef>
        </p:style>
        <p:txBody>
          <a:bodyPr anchor="ctr"/>
          <a:lstStyle/>
          <a:p>
            <a:pPr algn="ctr">
              <a:defRPr/>
            </a:pPr>
            <a:r>
              <a:rPr lang="ko-KR" altLang="en-US"/>
              <a:t>임대면적</a:t>
            </a:r>
          </a:p>
        </p:txBody>
      </p:sp>
      <p:sp>
        <p:nvSpPr>
          <p:cNvPr id="805" name="사각형: 둥근 모서리 804"/>
          <p:cNvSpPr/>
          <p:nvPr/>
        </p:nvSpPr>
        <p:spPr>
          <a:xfrm>
            <a:off x="8019014" y="5563895"/>
            <a:ext cx="2003088" cy="514222"/>
          </a:xfrm>
          <a:prstGeom prst="roundRect">
            <a:avLst>
              <a:gd name="adj" fmla="val 16667"/>
            </a:avLst>
          </a:prstGeom>
          <a:solidFill>
            <a:schemeClr val="accent1"/>
          </a:solidFill>
        </p:spPr>
        <p:style>
          <a:lnRef idx="2">
            <a:schemeClr val="accent1">
              <a:shade val="20000"/>
            </a:schemeClr>
          </a:lnRef>
          <a:fillRef idx="1">
            <a:schemeClr val="accent1"/>
          </a:fillRef>
          <a:effectRef idx="0">
            <a:schemeClr val="accent1"/>
          </a:effectRef>
          <a:fontRef idx="minor">
            <a:schemeClr val="lt1"/>
          </a:fontRef>
        </p:style>
        <p:txBody>
          <a:bodyPr anchor="ctr"/>
          <a:lstStyle/>
          <a:p>
            <a:pPr algn="ctr">
              <a:defRPr/>
            </a:pPr>
            <a:r>
              <a:rPr lang="ko-KR" altLang="en-US"/>
              <a:t>금리</a:t>
            </a:r>
          </a:p>
        </p:txBody>
      </p:sp>
      <p:sp>
        <p:nvSpPr>
          <p:cNvPr id="806" name="사각형: 둥근 모서리 805"/>
          <p:cNvSpPr/>
          <p:nvPr/>
        </p:nvSpPr>
        <p:spPr>
          <a:xfrm>
            <a:off x="10809453" y="1697318"/>
            <a:ext cx="1174385" cy="740917"/>
          </a:xfrm>
          <a:prstGeom prst="roundRect">
            <a:avLst>
              <a:gd name="adj" fmla="val 16667"/>
            </a:avLst>
          </a:prstGeom>
        </p:spPr>
        <p:style>
          <a:lnRef idx="2">
            <a:schemeClr val="accent1">
              <a:shade val="20000"/>
            </a:schemeClr>
          </a:lnRef>
          <a:fillRef idx="1">
            <a:schemeClr val="accent1"/>
          </a:fillRef>
          <a:effectRef idx="0">
            <a:schemeClr val="accent1"/>
          </a:effectRef>
          <a:fontRef idx="minor">
            <a:schemeClr val="lt1"/>
          </a:fontRef>
        </p:style>
        <p:txBody>
          <a:bodyPr anchor="ctr"/>
          <a:lstStyle/>
          <a:p>
            <a:pPr algn="ctr">
              <a:defRPr/>
            </a:pPr>
            <a:r>
              <a:rPr lang="en-US" altLang="ko-KR"/>
              <a:t>Target</a:t>
            </a:r>
          </a:p>
        </p:txBody>
      </p:sp>
      <p:sp>
        <p:nvSpPr>
          <p:cNvPr id="807" name="사각형: 둥근 모서리 806"/>
          <p:cNvSpPr/>
          <p:nvPr/>
        </p:nvSpPr>
        <p:spPr>
          <a:xfrm>
            <a:off x="10809453" y="4602216"/>
            <a:ext cx="1174385" cy="740917"/>
          </a:xfrm>
          <a:prstGeom prst="roundRect">
            <a:avLst>
              <a:gd name="adj" fmla="val 16667"/>
            </a:avLst>
          </a:prstGeom>
          <a:solidFill>
            <a:schemeClr val="accent1"/>
          </a:solidFill>
        </p:spPr>
        <p:style>
          <a:lnRef idx="2">
            <a:schemeClr val="accent1">
              <a:shade val="20000"/>
            </a:schemeClr>
          </a:lnRef>
          <a:fillRef idx="1">
            <a:schemeClr val="accent1"/>
          </a:fillRef>
          <a:effectRef idx="0">
            <a:schemeClr val="accent1"/>
          </a:effectRef>
          <a:fontRef idx="minor">
            <a:schemeClr val="lt1"/>
          </a:fontRef>
        </p:style>
        <p:txBody>
          <a:bodyPr anchor="ctr"/>
          <a:lstStyle/>
          <a:p>
            <a:pPr algn="ctr">
              <a:defRPr/>
            </a:pPr>
            <a:r>
              <a:rPr lang="en-US" altLang="ko-KR"/>
              <a:t>Feature</a:t>
            </a:r>
          </a:p>
        </p:txBody>
      </p:sp>
      <p:cxnSp>
        <p:nvCxnSpPr>
          <p:cNvPr id="808" name="직선 화살표 연결선 807"/>
          <p:cNvCxnSpPr>
            <a:cxnSpLocks/>
            <a:stCxn id="791" idx="3"/>
            <a:endCxn id="796" idx="1"/>
          </p:cNvCxnSpPr>
          <p:nvPr/>
        </p:nvCxnSpPr>
        <p:spPr>
          <a:xfrm flipV="1">
            <a:off x="4610681" y="2067226"/>
            <a:ext cx="629379" cy="1420839"/>
          </a:xfrm>
          <a:prstGeom prst="straightConnector1">
            <a:avLst/>
          </a:prstGeom>
          <a:ln>
            <a:solidFill>
              <a:schemeClr val="dk1"/>
            </a:solidFill>
            <a:tailEnd type="arrow"/>
          </a:ln>
        </p:spPr>
        <p:style>
          <a:lnRef idx="1">
            <a:schemeClr val="accent1"/>
          </a:lnRef>
          <a:fillRef idx="0">
            <a:schemeClr val="accent1"/>
          </a:fillRef>
          <a:effectRef idx="0">
            <a:schemeClr val="accent1"/>
          </a:effectRef>
          <a:fontRef idx="minor">
            <a:schemeClr val="tx1"/>
          </a:fontRef>
        </p:style>
      </p:cxnSp>
      <p:cxnSp>
        <p:nvCxnSpPr>
          <p:cNvPr id="809" name="직선 화살표 연결선 808"/>
          <p:cNvCxnSpPr>
            <a:cxnSpLocks/>
            <a:stCxn id="791" idx="3"/>
            <a:endCxn id="798" idx="1"/>
          </p:cNvCxnSpPr>
          <p:nvPr/>
        </p:nvCxnSpPr>
        <p:spPr>
          <a:xfrm>
            <a:off x="4610681" y="3488065"/>
            <a:ext cx="629379" cy="1484059"/>
          </a:xfrm>
          <a:prstGeom prst="straightConnector1">
            <a:avLst/>
          </a:prstGeom>
          <a:ln>
            <a:solidFill>
              <a:schemeClr val="dk1"/>
            </a:solidFill>
            <a:tailEnd type="arrow"/>
          </a:ln>
        </p:spPr>
        <p:style>
          <a:lnRef idx="1">
            <a:schemeClr val="accent1"/>
          </a:lnRef>
          <a:fillRef idx="0">
            <a:schemeClr val="accent1"/>
          </a:fillRef>
          <a:effectRef idx="0">
            <a:schemeClr val="accent1"/>
          </a:effectRef>
          <a:fontRef idx="minor">
            <a:schemeClr val="tx1"/>
          </a:fontRef>
        </p:style>
      </p:cxnSp>
      <p:cxnSp>
        <p:nvCxnSpPr>
          <p:cNvPr id="810" name="직선 화살표 연결선 809"/>
          <p:cNvCxnSpPr>
            <a:cxnSpLocks/>
            <a:stCxn id="796" idx="3"/>
            <a:endCxn id="795" idx="1"/>
          </p:cNvCxnSpPr>
          <p:nvPr/>
        </p:nvCxnSpPr>
        <p:spPr>
          <a:xfrm>
            <a:off x="7243148" y="2067226"/>
            <a:ext cx="775868" cy="1"/>
          </a:xfrm>
          <a:prstGeom prst="straightConnector1">
            <a:avLst/>
          </a:prstGeom>
          <a:ln>
            <a:solidFill>
              <a:schemeClr val="dk1"/>
            </a:solidFill>
            <a:tailEnd type="arrow"/>
          </a:ln>
        </p:spPr>
        <p:style>
          <a:lnRef idx="1">
            <a:schemeClr val="accent1"/>
          </a:lnRef>
          <a:fillRef idx="0">
            <a:schemeClr val="accent1"/>
          </a:fillRef>
          <a:effectRef idx="0">
            <a:schemeClr val="accent1"/>
          </a:effectRef>
          <a:fontRef idx="minor">
            <a:schemeClr val="tx1"/>
          </a:fontRef>
        </p:style>
      </p:cxnSp>
      <p:cxnSp>
        <p:nvCxnSpPr>
          <p:cNvPr id="811" name="직선 화살표 연결선 810"/>
          <p:cNvCxnSpPr>
            <a:cxnSpLocks/>
            <a:stCxn id="798" idx="3"/>
            <a:endCxn id="802" idx="1"/>
          </p:cNvCxnSpPr>
          <p:nvPr/>
        </p:nvCxnSpPr>
        <p:spPr>
          <a:xfrm flipV="1">
            <a:off x="7243148" y="3677814"/>
            <a:ext cx="775868" cy="1294310"/>
          </a:xfrm>
          <a:prstGeom prst="straightConnector1">
            <a:avLst/>
          </a:prstGeom>
          <a:ln>
            <a:solidFill>
              <a:schemeClr val="dk1"/>
            </a:solidFill>
            <a:tailEnd type="arrow"/>
          </a:ln>
        </p:spPr>
        <p:style>
          <a:lnRef idx="1">
            <a:schemeClr val="accent1"/>
          </a:lnRef>
          <a:fillRef idx="0">
            <a:schemeClr val="accent1"/>
          </a:fillRef>
          <a:effectRef idx="0">
            <a:schemeClr val="accent1"/>
          </a:effectRef>
          <a:fontRef idx="minor">
            <a:schemeClr val="tx1"/>
          </a:fontRef>
        </p:style>
      </p:cxnSp>
      <p:cxnSp>
        <p:nvCxnSpPr>
          <p:cNvPr id="812" name="직선 화살표 연결선 811"/>
          <p:cNvCxnSpPr>
            <a:cxnSpLocks/>
            <a:stCxn id="798" idx="3"/>
            <a:endCxn id="803" idx="1"/>
          </p:cNvCxnSpPr>
          <p:nvPr/>
        </p:nvCxnSpPr>
        <p:spPr>
          <a:xfrm flipV="1">
            <a:off x="7243148" y="4396637"/>
            <a:ext cx="775869" cy="575487"/>
          </a:xfrm>
          <a:prstGeom prst="straightConnector1">
            <a:avLst/>
          </a:prstGeom>
          <a:ln>
            <a:solidFill>
              <a:schemeClr val="dk1"/>
            </a:solidFill>
            <a:tailEnd type="arrow"/>
          </a:ln>
        </p:spPr>
        <p:style>
          <a:lnRef idx="1">
            <a:schemeClr val="accent1"/>
          </a:lnRef>
          <a:fillRef idx="0">
            <a:schemeClr val="accent1"/>
          </a:fillRef>
          <a:effectRef idx="0">
            <a:schemeClr val="accent1"/>
          </a:effectRef>
          <a:fontRef idx="minor">
            <a:schemeClr val="tx1"/>
          </a:fontRef>
        </p:style>
      </p:cxnSp>
      <p:cxnSp>
        <p:nvCxnSpPr>
          <p:cNvPr id="814" name="직선 화살표 연결선 813"/>
          <p:cNvCxnSpPr>
            <a:cxnSpLocks/>
            <a:stCxn id="798" idx="3"/>
            <a:endCxn id="805" idx="1"/>
          </p:cNvCxnSpPr>
          <p:nvPr/>
        </p:nvCxnSpPr>
        <p:spPr>
          <a:xfrm>
            <a:off x="7243148" y="4972124"/>
            <a:ext cx="775866" cy="848882"/>
          </a:xfrm>
          <a:prstGeom prst="straightConnector1">
            <a:avLst/>
          </a:prstGeom>
          <a:ln>
            <a:solidFill>
              <a:schemeClr val="dk1"/>
            </a:solidFill>
            <a:tailEnd type="arrow"/>
          </a:ln>
        </p:spPr>
        <p:style>
          <a:lnRef idx="1">
            <a:schemeClr val="accent1"/>
          </a:lnRef>
          <a:fillRef idx="0">
            <a:schemeClr val="accent1"/>
          </a:fillRef>
          <a:effectRef idx="0">
            <a:schemeClr val="accent1"/>
          </a:effectRef>
          <a:fontRef idx="minor">
            <a:schemeClr val="tx1"/>
          </a:fontRef>
        </p:style>
      </p:cxnSp>
      <p:sp>
        <p:nvSpPr>
          <p:cNvPr id="816" name="순서도: 연결자 815"/>
          <p:cNvSpPr/>
          <p:nvPr/>
        </p:nvSpPr>
        <p:spPr>
          <a:xfrm flipH="1">
            <a:off x="8937427" y="4868202"/>
            <a:ext cx="45719" cy="45719"/>
          </a:xfrm>
          <a:prstGeom prst="flowChartConnector">
            <a:avLst/>
          </a:prstGeom>
          <a:solidFill>
            <a:schemeClr val="dk1"/>
          </a:solidFill>
          <a:ln>
            <a:solidFill>
              <a:schemeClr val="dk1"/>
            </a:solidFill>
          </a:ln>
        </p:spPr>
        <p:style>
          <a:lnRef idx="2">
            <a:schemeClr val="accent1">
              <a:shade val="2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820" name="순서도: 연결자 819"/>
          <p:cNvSpPr/>
          <p:nvPr/>
        </p:nvSpPr>
        <p:spPr>
          <a:xfrm flipH="1">
            <a:off x="8937427" y="5087277"/>
            <a:ext cx="45719" cy="45719"/>
          </a:xfrm>
          <a:prstGeom prst="flowChartConnector">
            <a:avLst/>
          </a:prstGeom>
          <a:solidFill>
            <a:schemeClr val="dk1"/>
          </a:solidFill>
          <a:ln>
            <a:solidFill>
              <a:schemeClr val="dk1"/>
            </a:solidFill>
          </a:ln>
        </p:spPr>
        <p:style>
          <a:lnRef idx="2">
            <a:schemeClr val="accent1">
              <a:shade val="2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821" name="순서도: 연결자 820"/>
          <p:cNvSpPr/>
          <p:nvPr/>
        </p:nvSpPr>
        <p:spPr>
          <a:xfrm flipH="1">
            <a:off x="8937427" y="5293318"/>
            <a:ext cx="45719" cy="45719"/>
          </a:xfrm>
          <a:prstGeom prst="flowChartConnector">
            <a:avLst/>
          </a:prstGeom>
          <a:solidFill>
            <a:schemeClr val="dk1"/>
          </a:solidFill>
          <a:ln>
            <a:solidFill>
              <a:schemeClr val="dk1"/>
            </a:solidFill>
          </a:ln>
        </p:spPr>
        <p:style>
          <a:lnRef idx="2">
            <a:schemeClr val="accent1">
              <a:shade val="2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45" name="사각형: 둥근 모서리 44">
            <a:extLst>
              <a:ext uri="{FF2B5EF4-FFF2-40B4-BE49-F238E27FC236}">
                <a16:creationId xmlns:a16="http://schemas.microsoft.com/office/drawing/2014/main" id="{77C2C71D-0996-52E3-6F24-4DBC11577A89}"/>
              </a:ext>
            </a:extLst>
          </p:cNvPr>
          <p:cNvSpPr/>
          <p:nvPr/>
        </p:nvSpPr>
        <p:spPr>
          <a:xfrm>
            <a:off x="134704" y="3230954"/>
            <a:ext cx="1590200" cy="514222"/>
          </a:xfrm>
          <a:prstGeom prst="roundRect">
            <a:avLst>
              <a:gd name="adj" fmla="val 16667"/>
            </a:avLst>
          </a:prstGeom>
          <a:solidFill>
            <a:schemeClr val="accent1"/>
          </a:solidFill>
        </p:spPr>
        <p:style>
          <a:lnRef idx="2">
            <a:schemeClr val="accent1">
              <a:shade val="20000"/>
            </a:schemeClr>
          </a:lnRef>
          <a:fillRef idx="1">
            <a:schemeClr val="accent1"/>
          </a:fillRef>
          <a:effectRef idx="0">
            <a:schemeClr val="accent1"/>
          </a:effectRef>
          <a:fontRef idx="minor">
            <a:schemeClr val="lt1"/>
          </a:fontRef>
        </p:style>
        <p:txBody>
          <a:bodyPr anchor="ctr"/>
          <a:lstStyle/>
          <a:p>
            <a:pPr algn="ctr">
              <a:defRPr/>
            </a:pPr>
            <a:r>
              <a:rPr lang="ko-KR" altLang="en-US" dirty="0"/>
              <a:t>아파트</a:t>
            </a:r>
          </a:p>
        </p:txBody>
      </p:sp>
      <p:sp>
        <p:nvSpPr>
          <p:cNvPr id="46" name="사각형: 둥근 모서리 45">
            <a:extLst>
              <a:ext uri="{FF2B5EF4-FFF2-40B4-BE49-F238E27FC236}">
                <a16:creationId xmlns:a16="http://schemas.microsoft.com/office/drawing/2014/main" id="{EF62DE1B-0453-C089-F3F3-3F42ECB8B100}"/>
              </a:ext>
            </a:extLst>
          </p:cNvPr>
          <p:cNvSpPr/>
          <p:nvPr/>
        </p:nvSpPr>
        <p:spPr>
          <a:xfrm>
            <a:off x="134704" y="2356680"/>
            <a:ext cx="1590200" cy="514222"/>
          </a:xfrm>
          <a:prstGeom prst="roundRect">
            <a:avLst>
              <a:gd name="adj" fmla="val 16667"/>
            </a:avLst>
          </a:prstGeom>
          <a:solidFill>
            <a:schemeClr val="accent3"/>
          </a:solidFill>
        </p:spPr>
        <p:style>
          <a:lnRef idx="2">
            <a:schemeClr val="accent1">
              <a:shade val="20000"/>
            </a:schemeClr>
          </a:lnRef>
          <a:fillRef idx="1">
            <a:schemeClr val="accent1"/>
          </a:fillRef>
          <a:effectRef idx="0">
            <a:schemeClr val="accent1"/>
          </a:effectRef>
          <a:fontRef idx="minor">
            <a:schemeClr val="lt1"/>
          </a:fontRef>
        </p:style>
        <p:txBody>
          <a:bodyPr anchor="ctr"/>
          <a:lstStyle/>
          <a:p>
            <a:pPr algn="ctr">
              <a:defRPr/>
            </a:pPr>
            <a:r>
              <a:rPr lang="ko-KR" altLang="en-US" dirty="0"/>
              <a:t>오피스텔</a:t>
            </a:r>
          </a:p>
        </p:txBody>
      </p:sp>
      <p:sp>
        <p:nvSpPr>
          <p:cNvPr id="47" name="사각형: 둥근 모서리 46">
            <a:extLst>
              <a:ext uri="{FF2B5EF4-FFF2-40B4-BE49-F238E27FC236}">
                <a16:creationId xmlns:a16="http://schemas.microsoft.com/office/drawing/2014/main" id="{1158CEFD-FA4B-88C7-20F8-BC624582F62D}"/>
              </a:ext>
            </a:extLst>
          </p:cNvPr>
          <p:cNvSpPr/>
          <p:nvPr/>
        </p:nvSpPr>
        <p:spPr>
          <a:xfrm>
            <a:off x="135619" y="4090335"/>
            <a:ext cx="1590200" cy="514222"/>
          </a:xfrm>
          <a:prstGeom prst="roundRect">
            <a:avLst>
              <a:gd name="adj" fmla="val 16667"/>
            </a:avLst>
          </a:prstGeom>
          <a:solidFill>
            <a:schemeClr val="accent3"/>
          </a:solidFill>
        </p:spPr>
        <p:style>
          <a:lnRef idx="2">
            <a:schemeClr val="accent1">
              <a:shade val="20000"/>
            </a:schemeClr>
          </a:lnRef>
          <a:fillRef idx="1">
            <a:schemeClr val="accent1"/>
          </a:fillRef>
          <a:effectRef idx="0">
            <a:schemeClr val="accent1"/>
          </a:effectRef>
          <a:fontRef idx="minor">
            <a:schemeClr val="lt1"/>
          </a:fontRef>
        </p:style>
        <p:txBody>
          <a:bodyPr anchor="ctr"/>
          <a:lstStyle/>
          <a:p>
            <a:pPr algn="ctr">
              <a:defRPr/>
            </a:pPr>
            <a:r>
              <a:rPr lang="ko-KR" altLang="en-US" dirty="0" err="1"/>
              <a:t>연립다세대</a:t>
            </a:r>
            <a:endParaRPr lang="ko-KR" altLang="en-US" dirty="0"/>
          </a:p>
        </p:txBody>
      </p:sp>
      <p:cxnSp>
        <p:nvCxnSpPr>
          <p:cNvPr id="63" name="직선 화살표 연결선 62">
            <a:extLst>
              <a:ext uri="{FF2B5EF4-FFF2-40B4-BE49-F238E27FC236}">
                <a16:creationId xmlns:a16="http://schemas.microsoft.com/office/drawing/2014/main" id="{8CADFCD5-1184-FAA2-EF46-F584C975ADBE}"/>
              </a:ext>
            </a:extLst>
          </p:cNvPr>
          <p:cNvCxnSpPr>
            <a:stCxn id="45" idx="3"/>
            <a:endCxn id="791" idx="1"/>
          </p:cNvCxnSpPr>
          <p:nvPr/>
        </p:nvCxnSpPr>
        <p:spPr>
          <a:xfrm>
            <a:off x="1724904" y="3488065"/>
            <a:ext cx="65297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1" name="Google Shape;751;p50"/>
          <p:cNvSpPr/>
          <p:nvPr/>
        </p:nvSpPr>
        <p:spPr>
          <a:xfrm>
            <a:off x="0" y="-3"/>
            <a:ext cx="12192000" cy="781115"/>
          </a:xfrm>
          <a:prstGeom prst="rect">
            <a:avLst/>
          </a:prstGeom>
          <a:solidFill>
            <a:srgbClr val="1B328F"/>
          </a:solidFill>
          <a:ln>
            <a:noFill/>
          </a:ln>
        </p:spPr>
        <p:txBody>
          <a:bodyPr wrap="square" lIns="91424" tIns="45700" rIns="91424" bIns="45700" anchor="t" anchorCtr="0">
            <a:noAutofit/>
          </a:bodyPr>
          <a:lstStyle/>
          <a:p>
            <a:pPr marL="0" marR="0" lvl="0" indent="0" algn="l" rtl="0">
              <a:lnSpc>
                <a:spcPct val="150000"/>
              </a:lnSpc>
              <a:spcBef>
                <a:spcPts val="0"/>
              </a:spcBef>
              <a:spcAft>
                <a:spcPts val="0"/>
              </a:spcAft>
              <a:buClr>
                <a:srgbClr val="000000"/>
              </a:buClr>
              <a:buSzPct val="25000"/>
              <a:buFont typeface="Arial"/>
              <a:buNone/>
              <a:defRPr/>
            </a:pPr>
            <a:r>
              <a:rPr lang="ko-KR" sz="2400" b="1" i="0" u="none" strike="noStrike" cap="none">
                <a:solidFill>
                  <a:srgbClr val="FFFFFF"/>
                </a:solidFill>
                <a:latin typeface="Arial"/>
                <a:ea typeface="Arial"/>
                <a:cs typeface="Arial"/>
                <a:sym typeface="Arial"/>
              </a:rPr>
              <a:t> 부동산 전세가격 예측·전세가율 분석</a:t>
            </a:r>
          </a:p>
          <a:p>
            <a:pPr marL="0" marR="0" lvl="0" indent="0" algn="ctr" rtl="0">
              <a:lnSpc>
                <a:spcPct val="100000"/>
              </a:lnSpc>
              <a:spcBef>
                <a:spcPts val="0"/>
              </a:spcBef>
              <a:spcAft>
                <a:spcPts val="0"/>
              </a:spcAft>
              <a:buClr>
                <a:srgbClr val="000000"/>
              </a:buClr>
              <a:buSzPct val="25000"/>
              <a:buFont typeface="Arial"/>
              <a:buNone/>
              <a:defRPr/>
            </a:pPr>
            <a:endParaRPr sz="900" b="0" i="0" u="none" strike="noStrike" cap="none">
              <a:solidFill>
                <a:srgbClr val="FFFFFF"/>
              </a:solidFill>
              <a:latin typeface="맑은 고딕"/>
              <a:ea typeface="맑은 고딕"/>
              <a:cs typeface="맑은 고딕"/>
              <a:sym typeface="맑은 고딕"/>
            </a:endParaRPr>
          </a:p>
        </p:txBody>
      </p:sp>
      <p:grpSp>
        <p:nvGrpSpPr>
          <p:cNvPr id="752" name="Google Shape;752;p50"/>
          <p:cNvGrpSpPr/>
          <p:nvPr/>
        </p:nvGrpSpPr>
        <p:grpSpPr>
          <a:xfrm>
            <a:off x="10027920" y="-3"/>
            <a:ext cx="2164081" cy="781115"/>
            <a:chOff x="9919316" y="4585314"/>
            <a:chExt cx="2272685" cy="1136343"/>
          </a:xfrm>
        </p:grpSpPr>
        <p:sp>
          <p:nvSpPr>
            <p:cNvPr id="753" name="Google Shape;753;p50"/>
            <p:cNvSpPr/>
            <p:nvPr/>
          </p:nvSpPr>
          <p:spPr>
            <a:xfrm rot="5400000">
              <a:off x="11055659" y="4585314"/>
              <a:ext cx="1136342" cy="1136342"/>
            </a:xfrm>
            <a:prstGeom prst="rtTriangle">
              <a:avLst/>
            </a:prstGeom>
            <a:solidFill>
              <a:schemeClr val="lt1"/>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sp>
          <p:nvSpPr>
            <p:cNvPr id="754" name="Google Shape;754;p50"/>
            <p:cNvSpPr/>
            <p:nvPr/>
          </p:nvSpPr>
          <p:spPr>
            <a:xfrm rot="16200000">
              <a:off x="9919316" y="4585315"/>
              <a:ext cx="1136342" cy="1136342"/>
            </a:xfrm>
            <a:prstGeom prst="rtTriangle">
              <a:avLst/>
            </a:prstGeom>
            <a:solidFill>
              <a:srgbClr val="00B0F0"/>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grpSp>
      <p:sp>
        <p:nvSpPr>
          <p:cNvPr id="755" name="Google Shape;755;p50"/>
          <p:cNvSpPr txBox="1"/>
          <p:nvPr/>
        </p:nvSpPr>
        <p:spPr>
          <a:xfrm>
            <a:off x="93306" y="867747"/>
            <a:ext cx="2232800" cy="369291"/>
          </a:xfrm>
          <a:prstGeom prst="rect">
            <a:avLst/>
          </a:prstGeom>
          <a:noFill/>
          <a:ln>
            <a:noFill/>
          </a:ln>
        </p:spPr>
        <p:txBody>
          <a:bodyPr wrap="square" lIns="91424" tIns="45700" rIns="91424" bIns="45700" anchor="t" anchorCtr="0">
            <a:spAutoFit/>
          </a:bodyPr>
          <a:lstStyle/>
          <a:p>
            <a:pPr marL="0" marR="0" lvl="0" indent="0" algn="l" rtl="0">
              <a:lnSpc>
                <a:spcPct val="100000"/>
              </a:lnSpc>
              <a:spcBef>
                <a:spcPts val="0"/>
              </a:spcBef>
              <a:spcAft>
                <a:spcPts val="0"/>
              </a:spcAft>
              <a:buClr>
                <a:srgbClr val="000000"/>
              </a:buClr>
              <a:buSzPct val="25000"/>
              <a:buFont typeface="Arial"/>
              <a:buNone/>
              <a:defRPr/>
            </a:pPr>
            <a:r>
              <a:rPr lang="ko-KR" altLang="en-US" sz="1800" b="1" i="0" u="none" strike="noStrike" cap="none" dirty="0">
                <a:solidFill>
                  <a:srgbClr val="000000"/>
                </a:solidFill>
                <a:latin typeface="맑은 고딕"/>
                <a:ea typeface="맑은 고딕"/>
                <a:cs typeface="맑은 고딕"/>
                <a:sym typeface="맑은 고딕"/>
              </a:rPr>
              <a:t>로지스틱 회귀분석</a:t>
            </a:r>
          </a:p>
        </p:txBody>
      </p:sp>
      <p:pic>
        <p:nvPicPr>
          <p:cNvPr id="756" name="Google Shape;756;p50" descr="어둠, 달, 블랙이(가) 표시된 사진  자동 생성된 설명"/>
          <p:cNvPicPr/>
          <p:nvPr/>
        </p:nvPicPr>
        <p:blipFill rotWithShape="1">
          <a:blip r:embed="rId3">
            <a:alphaModFix/>
          </a:blip>
          <a:srcRect/>
          <a:stretch>
            <a:fillRect/>
          </a:stretch>
        </p:blipFill>
        <p:spPr>
          <a:xfrm>
            <a:off x="10689172" y="6529660"/>
            <a:ext cx="1408750" cy="218894"/>
          </a:xfrm>
          <a:prstGeom prst="rect">
            <a:avLst/>
          </a:prstGeom>
          <a:noFill/>
          <a:ln>
            <a:noFill/>
          </a:ln>
        </p:spPr>
      </p:pic>
      <p:sp>
        <p:nvSpPr>
          <p:cNvPr id="2" name="사각형: 둥근 모서리 1">
            <a:extLst>
              <a:ext uri="{FF2B5EF4-FFF2-40B4-BE49-F238E27FC236}">
                <a16:creationId xmlns:a16="http://schemas.microsoft.com/office/drawing/2014/main" id="{38DBE3F3-B9EB-A37F-1823-FE279D799B5C}"/>
              </a:ext>
            </a:extLst>
          </p:cNvPr>
          <p:cNvSpPr/>
          <p:nvPr/>
        </p:nvSpPr>
        <p:spPr>
          <a:xfrm>
            <a:off x="794143" y="1997506"/>
            <a:ext cx="2398426" cy="455926"/>
          </a:xfrm>
          <a:prstGeom prst="roundRect">
            <a:avLst/>
          </a:prstGeom>
        </p:spPr>
        <p:style>
          <a:lnRef idx="2">
            <a:schemeClr val="accent1">
              <a:shade val="20000"/>
            </a:schemeClr>
          </a:lnRef>
          <a:fillRef idx="1">
            <a:schemeClr val="accent1"/>
          </a:fillRef>
          <a:effectRef idx="0">
            <a:schemeClr val="accent1"/>
          </a:effectRef>
          <a:fontRef idx="minor">
            <a:schemeClr val="lt1"/>
          </a:fontRef>
        </p:style>
        <p:txBody>
          <a:bodyPr rtlCol="0" anchor="ctr"/>
          <a:lstStyle/>
          <a:p>
            <a:pPr algn="ctr"/>
            <a:r>
              <a:rPr lang="ko-KR" altLang="en-US"/>
              <a:t>가설 설정</a:t>
            </a:r>
          </a:p>
        </p:txBody>
      </p:sp>
      <p:sp>
        <p:nvSpPr>
          <p:cNvPr id="3" name="object 16">
            <a:extLst>
              <a:ext uri="{FF2B5EF4-FFF2-40B4-BE49-F238E27FC236}">
                <a16:creationId xmlns:a16="http://schemas.microsoft.com/office/drawing/2014/main" id="{8E5F401A-0469-4897-A1BD-BDE8ABEA2925}"/>
              </a:ext>
            </a:extLst>
          </p:cNvPr>
          <p:cNvSpPr txBox="1"/>
          <p:nvPr/>
        </p:nvSpPr>
        <p:spPr>
          <a:xfrm>
            <a:off x="3985918" y="1719901"/>
            <a:ext cx="7089775" cy="1054776"/>
          </a:xfrm>
          <a:prstGeom prst="rect">
            <a:avLst/>
          </a:prstGeom>
          <a:ln w="12700">
            <a:solidFill>
              <a:srgbClr val="000000"/>
            </a:solidFill>
          </a:ln>
        </p:spPr>
        <p:txBody>
          <a:bodyPr vert="horz" wrap="square" lIns="0" tIns="165735" rIns="0" bIns="0" rtlCol="0">
            <a:spAutoFit/>
          </a:bodyPr>
          <a:lstStyle/>
          <a:p>
            <a:pPr marL="193675">
              <a:lnSpc>
                <a:spcPct val="100000"/>
              </a:lnSpc>
              <a:spcBef>
                <a:spcPts val="1305"/>
              </a:spcBef>
            </a:pPr>
            <a:r>
              <a:rPr lang="ko-KR" altLang="en-US" sz="1200" spc="-100" dirty="0">
                <a:latin typeface="+mn-ea"/>
                <a:cs typeface="Malgun Gothic Semilight"/>
              </a:rPr>
              <a:t>⇒</a:t>
            </a:r>
            <a:r>
              <a:rPr lang="ko-KR" altLang="en-US" sz="1200" spc="-100" dirty="0">
                <a:latin typeface="+mn-ea"/>
                <a:ea typeface="+mn-ea"/>
                <a:cs typeface="Malgun Gothic Semilight"/>
              </a:rPr>
              <a:t>  </a:t>
            </a:r>
            <a:r>
              <a:rPr sz="1200" spc="-100" dirty="0" err="1">
                <a:latin typeface="+mn-ea"/>
                <a:ea typeface="+mn-ea"/>
                <a:cs typeface="Malgun Gothic Semilight"/>
              </a:rPr>
              <a:t>귀무가설</a:t>
            </a:r>
            <a:r>
              <a:rPr sz="1200" spc="254" dirty="0">
                <a:latin typeface="+mn-ea"/>
                <a:ea typeface="+mn-ea"/>
                <a:cs typeface="Malgun Gothic Semilight"/>
              </a:rPr>
              <a:t> </a:t>
            </a:r>
            <a:r>
              <a:rPr sz="1200" dirty="0">
                <a:latin typeface="+mn-ea"/>
                <a:ea typeface="+mn-ea"/>
                <a:cs typeface="Malgun Gothic Semilight"/>
              </a:rPr>
              <a:t>(</a:t>
            </a:r>
            <a:r>
              <a:rPr sz="1200" spc="95" dirty="0">
                <a:latin typeface="+mn-ea"/>
                <a:ea typeface="+mn-ea"/>
                <a:cs typeface="Malgun Gothic Semilight"/>
              </a:rPr>
              <a:t>H0</a:t>
            </a:r>
            <a:r>
              <a:rPr sz="1200" dirty="0">
                <a:latin typeface="+mn-ea"/>
                <a:ea typeface="+mn-ea"/>
                <a:cs typeface="Malgun Gothic Semilight"/>
              </a:rPr>
              <a:t>)</a:t>
            </a:r>
            <a:r>
              <a:rPr sz="1200" spc="265" dirty="0">
                <a:latin typeface="+mn-ea"/>
                <a:ea typeface="+mn-ea"/>
                <a:cs typeface="Malgun Gothic Semilight"/>
              </a:rPr>
              <a:t> </a:t>
            </a:r>
            <a:r>
              <a:rPr sz="1200" spc="10" dirty="0">
                <a:latin typeface="+mn-ea"/>
                <a:ea typeface="+mn-ea"/>
                <a:cs typeface="Malgun Gothic Semilight"/>
              </a:rPr>
              <a:t>:</a:t>
            </a:r>
            <a:r>
              <a:rPr lang="en-US" sz="1200" spc="275" dirty="0">
                <a:latin typeface="+mn-ea"/>
                <a:ea typeface="+mn-ea"/>
                <a:cs typeface="Malgun Gothic Semilight"/>
              </a:rPr>
              <a:t> </a:t>
            </a:r>
            <a:r>
              <a:rPr sz="1200" spc="-100" dirty="0" err="1">
                <a:latin typeface="+mn-ea"/>
                <a:ea typeface="+mn-ea"/>
                <a:cs typeface="Malgun Gothic Semilight"/>
              </a:rPr>
              <a:t>독립변수</a:t>
            </a:r>
            <a:r>
              <a:rPr lang="en-US" sz="1200" spc="-50" dirty="0">
                <a:latin typeface="+mn-ea"/>
                <a:ea typeface="+mn-ea"/>
                <a:cs typeface="Malgun Gothic Semilight"/>
              </a:rPr>
              <a:t>(</a:t>
            </a:r>
            <a:r>
              <a:rPr lang="ko-KR" altLang="en-US" sz="1200" spc="-50" dirty="0">
                <a:latin typeface="+mn-ea"/>
                <a:ea typeface="+mn-ea"/>
                <a:cs typeface="Malgun Gothic Semilight"/>
              </a:rPr>
              <a:t>매매가</a:t>
            </a:r>
            <a:r>
              <a:rPr lang="en-US" altLang="ko-KR" sz="1200" spc="-50" dirty="0">
                <a:latin typeface="+mn-ea"/>
                <a:ea typeface="+mn-ea"/>
                <a:cs typeface="Malgun Gothic Semilight"/>
              </a:rPr>
              <a:t>, </a:t>
            </a:r>
            <a:r>
              <a:rPr lang="ko-KR" altLang="en-US" sz="1200" spc="-50" dirty="0">
                <a:latin typeface="+mn-ea"/>
                <a:ea typeface="+mn-ea"/>
                <a:cs typeface="Malgun Gothic Semilight"/>
              </a:rPr>
              <a:t>임대면적</a:t>
            </a:r>
            <a:r>
              <a:rPr lang="en-US" altLang="ko-KR" sz="1200" spc="-50" dirty="0">
                <a:latin typeface="+mn-ea"/>
                <a:ea typeface="+mn-ea"/>
                <a:cs typeface="Malgun Gothic Semilight"/>
              </a:rPr>
              <a:t>,... </a:t>
            </a:r>
            <a:r>
              <a:rPr lang="ko-KR" altLang="en-US" sz="1200" spc="-50" dirty="0">
                <a:latin typeface="+mn-ea"/>
                <a:ea typeface="+mn-ea"/>
                <a:cs typeface="Malgun Gothic Semilight"/>
              </a:rPr>
              <a:t>금리</a:t>
            </a:r>
            <a:r>
              <a:rPr lang="en-US" altLang="ko-KR" sz="1200" spc="-50" dirty="0">
                <a:latin typeface="+mn-ea"/>
                <a:ea typeface="+mn-ea"/>
                <a:cs typeface="Malgun Gothic Semilight"/>
              </a:rPr>
              <a:t>)</a:t>
            </a:r>
            <a:r>
              <a:rPr sz="1200" spc="-100" dirty="0">
                <a:latin typeface="+mn-ea"/>
                <a:ea typeface="+mn-ea"/>
                <a:cs typeface="Malgun Gothic Semilight"/>
              </a:rPr>
              <a:t>가</a:t>
            </a:r>
            <a:r>
              <a:rPr sz="1200" spc="-50" dirty="0">
                <a:latin typeface="+mn-ea"/>
                <a:ea typeface="+mn-ea"/>
                <a:cs typeface="Malgun Gothic Semilight"/>
              </a:rPr>
              <a:t> </a:t>
            </a:r>
            <a:r>
              <a:rPr sz="1200" spc="-100" dirty="0" err="1">
                <a:latin typeface="+mn-ea"/>
                <a:ea typeface="+mn-ea"/>
                <a:cs typeface="Malgun Gothic Semilight"/>
              </a:rPr>
              <a:t>종속변수</a:t>
            </a:r>
            <a:r>
              <a:rPr sz="1200" spc="-80" dirty="0">
                <a:latin typeface="+mn-ea"/>
                <a:ea typeface="+mn-ea"/>
                <a:cs typeface="Malgun Gothic Semilight"/>
              </a:rPr>
              <a:t>(</a:t>
            </a:r>
            <a:r>
              <a:rPr lang="ko-KR" altLang="en-US" sz="1200" spc="-80" dirty="0">
                <a:latin typeface="+mn-ea"/>
                <a:ea typeface="+mn-ea"/>
                <a:cs typeface="Malgun Gothic Semilight"/>
              </a:rPr>
              <a:t>전세가</a:t>
            </a:r>
            <a:r>
              <a:rPr sz="1200" spc="-65" dirty="0">
                <a:latin typeface="+mn-ea"/>
                <a:ea typeface="+mn-ea"/>
                <a:cs typeface="Malgun Gothic Semilight"/>
              </a:rPr>
              <a:t>)</a:t>
            </a:r>
            <a:r>
              <a:rPr sz="1200" spc="-100" dirty="0">
                <a:latin typeface="+mn-ea"/>
                <a:ea typeface="+mn-ea"/>
                <a:cs typeface="Malgun Gothic Semilight"/>
              </a:rPr>
              <a:t>에</a:t>
            </a:r>
            <a:r>
              <a:rPr sz="1200" spc="-35" dirty="0">
                <a:latin typeface="+mn-ea"/>
                <a:ea typeface="+mn-ea"/>
                <a:cs typeface="Malgun Gothic Semilight"/>
              </a:rPr>
              <a:t> </a:t>
            </a:r>
            <a:r>
              <a:rPr sz="1200" spc="-100" dirty="0" err="1">
                <a:solidFill>
                  <a:srgbClr val="FF0000"/>
                </a:solidFill>
                <a:latin typeface="+mn-ea"/>
                <a:ea typeface="+mn-ea"/>
                <a:cs typeface="Malgun Gothic Semilight"/>
              </a:rPr>
              <a:t>영향</a:t>
            </a:r>
            <a:r>
              <a:rPr lang="ko-KR" altLang="en-US" sz="1200" spc="-100" dirty="0">
                <a:solidFill>
                  <a:srgbClr val="FF0000"/>
                </a:solidFill>
                <a:latin typeface="+mn-ea"/>
                <a:ea typeface="+mn-ea"/>
                <a:cs typeface="Malgun Gothic Semilight"/>
              </a:rPr>
              <a:t>이 없다</a:t>
            </a:r>
            <a:r>
              <a:rPr lang="en-US" altLang="ko-KR" sz="1200" spc="-100" dirty="0">
                <a:solidFill>
                  <a:srgbClr val="FF0000"/>
                </a:solidFill>
                <a:latin typeface="+mn-ea"/>
                <a:ea typeface="+mn-ea"/>
                <a:cs typeface="Malgun Gothic Semilight"/>
              </a:rPr>
              <a:t>.</a:t>
            </a:r>
            <a:endParaRPr lang="en-US" sz="1200" spc="250" dirty="0">
              <a:solidFill>
                <a:srgbClr val="FF0000"/>
              </a:solidFill>
              <a:latin typeface="+mn-ea"/>
              <a:ea typeface="+mn-ea"/>
              <a:cs typeface="Malgun Gothic Semilight"/>
            </a:endParaRPr>
          </a:p>
          <a:p>
            <a:pPr marL="193675">
              <a:lnSpc>
                <a:spcPct val="100000"/>
              </a:lnSpc>
              <a:spcBef>
                <a:spcPts val="1305"/>
              </a:spcBef>
            </a:pPr>
            <a:r>
              <a:rPr lang="ko-KR" altLang="en-US" sz="1200" spc="-100" dirty="0">
                <a:latin typeface="+mn-ea"/>
                <a:cs typeface="Malgun Gothic Semilight"/>
              </a:rPr>
              <a:t>⇒</a:t>
            </a:r>
            <a:r>
              <a:rPr lang="ko-KR" altLang="en-US" sz="1200" spc="270" dirty="0">
                <a:latin typeface="+mn-ea"/>
                <a:ea typeface="+mn-ea"/>
                <a:cs typeface="Malgun Gothic Semilight"/>
              </a:rPr>
              <a:t> </a:t>
            </a:r>
            <a:r>
              <a:rPr sz="1200" spc="-100" dirty="0" err="1">
                <a:latin typeface="+mn-ea"/>
                <a:ea typeface="+mn-ea"/>
                <a:cs typeface="Malgun Gothic Semilight"/>
              </a:rPr>
              <a:t>대립가설</a:t>
            </a:r>
            <a:r>
              <a:rPr sz="1200" spc="250" dirty="0">
                <a:latin typeface="+mn-ea"/>
                <a:ea typeface="+mn-ea"/>
                <a:cs typeface="Malgun Gothic Semilight"/>
              </a:rPr>
              <a:t> </a:t>
            </a:r>
            <a:r>
              <a:rPr sz="1200" dirty="0">
                <a:latin typeface="+mn-ea"/>
                <a:ea typeface="+mn-ea"/>
                <a:cs typeface="Malgun Gothic Semilight"/>
              </a:rPr>
              <a:t>(</a:t>
            </a:r>
            <a:r>
              <a:rPr sz="1200" spc="30" dirty="0">
                <a:latin typeface="+mn-ea"/>
                <a:ea typeface="+mn-ea"/>
                <a:cs typeface="Malgun Gothic Semilight"/>
              </a:rPr>
              <a:t>H</a:t>
            </a:r>
            <a:r>
              <a:rPr sz="1200" spc="-50" dirty="0">
                <a:latin typeface="+mn-ea"/>
                <a:ea typeface="+mn-ea"/>
                <a:cs typeface="Malgun Gothic Semilight"/>
              </a:rPr>
              <a:t>1</a:t>
            </a:r>
            <a:r>
              <a:rPr sz="1200" dirty="0">
                <a:latin typeface="+mn-ea"/>
                <a:ea typeface="+mn-ea"/>
                <a:cs typeface="Malgun Gothic Semilight"/>
              </a:rPr>
              <a:t>)</a:t>
            </a:r>
            <a:r>
              <a:rPr sz="1200" spc="275" dirty="0">
                <a:latin typeface="+mn-ea"/>
                <a:ea typeface="+mn-ea"/>
                <a:cs typeface="Malgun Gothic Semilight"/>
              </a:rPr>
              <a:t> </a:t>
            </a:r>
            <a:r>
              <a:rPr sz="1200" spc="10" dirty="0">
                <a:latin typeface="+mn-ea"/>
                <a:ea typeface="+mn-ea"/>
                <a:cs typeface="Malgun Gothic Semilight"/>
              </a:rPr>
              <a:t>:</a:t>
            </a:r>
            <a:r>
              <a:rPr sz="1200" spc="270" dirty="0">
                <a:latin typeface="+mn-ea"/>
                <a:ea typeface="+mn-ea"/>
                <a:cs typeface="Malgun Gothic Semilight"/>
              </a:rPr>
              <a:t> </a:t>
            </a:r>
            <a:r>
              <a:rPr lang="ko-KR" altLang="en-US" sz="1200" spc="-100" dirty="0">
                <a:latin typeface="+mn-ea"/>
                <a:ea typeface="+mn-ea"/>
                <a:cs typeface="Malgun Gothic Semilight"/>
              </a:rPr>
              <a:t>독립변수가</a:t>
            </a:r>
            <a:r>
              <a:rPr lang="ko-KR" altLang="en-US" sz="1200" spc="-50" dirty="0">
                <a:latin typeface="+mn-ea"/>
                <a:ea typeface="+mn-ea"/>
                <a:cs typeface="Malgun Gothic Semilight"/>
              </a:rPr>
              <a:t> </a:t>
            </a:r>
            <a:r>
              <a:rPr lang="ko-KR" altLang="en-US" sz="1200" spc="-100" dirty="0">
                <a:latin typeface="+mn-ea"/>
                <a:ea typeface="+mn-ea"/>
                <a:cs typeface="Malgun Gothic Semilight"/>
              </a:rPr>
              <a:t>종속변수</a:t>
            </a:r>
            <a:r>
              <a:rPr lang="en-US" altLang="ko-KR" sz="1200" spc="-80" dirty="0">
                <a:latin typeface="+mn-ea"/>
                <a:ea typeface="+mn-ea"/>
                <a:cs typeface="Malgun Gothic Semilight"/>
              </a:rPr>
              <a:t>(</a:t>
            </a:r>
            <a:r>
              <a:rPr lang="ko-KR" altLang="en-US" sz="1200" spc="-80" dirty="0">
                <a:latin typeface="+mn-ea"/>
                <a:ea typeface="+mn-ea"/>
                <a:cs typeface="Malgun Gothic Semilight"/>
              </a:rPr>
              <a:t>전세가</a:t>
            </a:r>
            <a:r>
              <a:rPr lang="en-US" altLang="ko-KR" sz="1200" spc="-65" dirty="0">
                <a:latin typeface="+mn-ea"/>
                <a:ea typeface="+mn-ea"/>
                <a:cs typeface="Malgun Gothic Semilight"/>
              </a:rPr>
              <a:t>)</a:t>
            </a:r>
            <a:r>
              <a:rPr lang="ko-KR" altLang="en-US" sz="1200" spc="-100" dirty="0">
                <a:latin typeface="+mn-ea"/>
                <a:ea typeface="+mn-ea"/>
                <a:cs typeface="Malgun Gothic Semilight"/>
              </a:rPr>
              <a:t>에</a:t>
            </a:r>
            <a:r>
              <a:rPr lang="ko-KR" altLang="en-US" sz="1200" spc="-35" dirty="0">
                <a:latin typeface="+mn-ea"/>
                <a:ea typeface="+mn-ea"/>
                <a:cs typeface="Malgun Gothic Semilight"/>
              </a:rPr>
              <a:t> </a:t>
            </a:r>
            <a:r>
              <a:rPr lang="ko-KR" altLang="en-US" sz="1200" spc="-100" dirty="0">
                <a:solidFill>
                  <a:srgbClr val="FF0000"/>
                </a:solidFill>
                <a:latin typeface="+mn-ea"/>
                <a:ea typeface="+mn-ea"/>
                <a:cs typeface="Malgun Gothic Semilight"/>
              </a:rPr>
              <a:t>영향이 있다</a:t>
            </a:r>
            <a:r>
              <a:rPr lang="en-US" altLang="ko-KR" sz="1200" spc="-100" dirty="0">
                <a:solidFill>
                  <a:srgbClr val="FF0000"/>
                </a:solidFill>
                <a:latin typeface="+mn-ea"/>
                <a:ea typeface="+mn-ea"/>
                <a:cs typeface="Malgun Gothic Semilight"/>
              </a:rPr>
              <a:t>.</a:t>
            </a:r>
          </a:p>
          <a:p>
            <a:pPr marL="193675">
              <a:lnSpc>
                <a:spcPct val="100000"/>
              </a:lnSpc>
              <a:spcBef>
                <a:spcPts val="1305"/>
              </a:spcBef>
            </a:pPr>
            <a:r>
              <a:rPr lang="en-US" sz="1200" spc="-100" dirty="0">
                <a:solidFill>
                  <a:srgbClr val="FF0000"/>
                </a:solidFill>
                <a:latin typeface="+mn-ea"/>
                <a:ea typeface="+mn-ea"/>
                <a:cs typeface="Malgun Gothic Semilight"/>
              </a:rPr>
              <a:t>		</a:t>
            </a:r>
            <a:r>
              <a:rPr sz="1200" spc="-100" dirty="0">
                <a:latin typeface="+mn-ea"/>
                <a:ea typeface="+mn-ea"/>
                <a:cs typeface="Malgun Gothic Semilight"/>
              </a:rPr>
              <a:t>▶ </a:t>
            </a:r>
            <a:r>
              <a:rPr sz="1200" spc="-75" dirty="0">
                <a:latin typeface="+mn-ea"/>
                <a:ea typeface="+mn-ea"/>
                <a:cs typeface="Malgun Gothic Semilight"/>
              </a:rPr>
              <a:t> </a:t>
            </a:r>
            <a:r>
              <a:rPr sz="1200" spc="-100" dirty="0" err="1">
                <a:latin typeface="+mn-ea"/>
                <a:ea typeface="+mn-ea"/>
                <a:cs typeface="Malgun Gothic Semilight"/>
              </a:rPr>
              <a:t>독립변수</a:t>
            </a:r>
            <a:r>
              <a:rPr sz="1200" spc="-55" dirty="0">
                <a:latin typeface="+mn-ea"/>
                <a:ea typeface="+mn-ea"/>
                <a:cs typeface="Malgun Gothic Semilight"/>
              </a:rPr>
              <a:t> </a:t>
            </a:r>
            <a:r>
              <a:rPr sz="1200" spc="-100" dirty="0">
                <a:latin typeface="+mn-ea"/>
                <a:ea typeface="+mn-ea"/>
                <a:cs typeface="Malgun Gothic Semilight"/>
              </a:rPr>
              <a:t>중</a:t>
            </a:r>
            <a:r>
              <a:rPr sz="1200" spc="-40" dirty="0">
                <a:latin typeface="+mn-ea"/>
                <a:ea typeface="+mn-ea"/>
                <a:cs typeface="Malgun Gothic Semilight"/>
              </a:rPr>
              <a:t> </a:t>
            </a:r>
            <a:r>
              <a:rPr sz="1200" spc="-100" dirty="0">
                <a:latin typeface="+mn-ea"/>
                <a:ea typeface="+mn-ea"/>
                <a:cs typeface="Malgun Gothic Semilight"/>
              </a:rPr>
              <a:t>적어도</a:t>
            </a:r>
            <a:r>
              <a:rPr sz="1200" spc="-50" dirty="0">
                <a:latin typeface="+mn-ea"/>
                <a:ea typeface="+mn-ea"/>
                <a:cs typeface="Malgun Gothic Semilight"/>
              </a:rPr>
              <a:t> </a:t>
            </a:r>
            <a:r>
              <a:rPr sz="1200" spc="-100" dirty="0">
                <a:latin typeface="+mn-ea"/>
                <a:ea typeface="+mn-ea"/>
                <a:cs typeface="Malgun Gothic Semilight"/>
              </a:rPr>
              <a:t>하나는</a:t>
            </a:r>
            <a:r>
              <a:rPr sz="1200" spc="-50" dirty="0">
                <a:latin typeface="+mn-ea"/>
                <a:ea typeface="+mn-ea"/>
                <a:cs typeface="Malgun Gothic Semilight"/>
              </a:rPr>
              <a:t> </a:t>
            </a:r>
            <a:r>
              <a:rPr sz="1200" spc="-100" dirty="0">
                <a:latin typeface="+mn-ea"/>
                <a:ea typeface="+mn-ea"/>
                <a:cs typeface="Malgun Gothic Semilight"/>
              </a:rPr>
              <a:t>종속변수에</a:t>
            </a:r>
            <a:r>
              <a:rPr sz="1200" spc="-60" dirty="0">
                <a:latin typeface="+mn-ea"/>
                <a:ea typeface="+mn-ea"/>
                <a:cs typeface="Malgun Gothic Semilight"/>
              </a:rPr>
              <a:t> </a:t>
            </a:r>
            <a:r>
              <a:rPr sz="1200" spc="-100" dirty="0" err="1">
                <a:latin typeface="+mn-ea"/>
                <a:ea typeface="+mn-ea"/>
                <a:cs typeface="Malgun Gothic Semilight"/>
              </a:rPr>
              <a:t>영향이</a:t>
            </a:r>
            <a:r>
              <a:rPr sz="1200" spc="-50" dirty="0">
                <a:latin typeface="+mn-ea"/>
                <a:ea typeface="+mn-ea"/>
                <a:cs typeface="Malgun Gothic Semilight"/>
              </a:rPr>
              <a:t> </a:t>
            </a:r>
            <a:r>
              <a:rPr sz="1200" spc="-100" dirty="0" err="1">
                <a:latin typeface="+mn-ea"/>
                <a:ea typeface="+mn-ea"/>
                <a:cs typeface="Malgun Gothic Semilight"/>
              </a:rPr>
              <a:t>있다</a:t>
            </a:r>
            <a:r>
              <a:rPr lang="en-US" sz="1200" spc="-100" dirty="0">
                <a:latin typeface="+mn-ea"/>
                <a:ea typeface="+mn-ea"/>
                <a:cs typeface="Malgun Gothic Semilight"/>
              </a:rPr>
              <a:t>.</a:t>
            </a:r>
            <a:endParaRPr sz="1200" dirty="0">
              <a:latin typeface="+mn-ea"/>
              <a:ea typeface="+mn-ea"/>
              <a:cs typeface="Malgun Gothic Semilight"/>
            </a:endParaRPr>
          </a:p>
        </p:txBody>
      </p:sp>
      <p:sp>
        <p:nvSpPr>
          <p:cNvPr id="6" name="object 21">
            <a:extLst>
              <a:ext uri="{FF2B5EF4-FFF2-40B4-BE49-F238E27FC236}">
                <a16:creationId xmlns:a16="http://schemas.microsoft.com/office/drawing/2014/main" id="{AF45D0FD-4864-6325-A7FB-2C63ACFC1319}"/>
              </a:ext>
            </a:extLst>
          </p:cNvPr>
          <p:cNvSpPr/>
          <p:nvPr/>
        </p:nvSpPr>
        <p:spPr>
          <a:xfrm>
            <a:off x="4573662" y="4184224"/>
            <a:ext cx="2979420" cy="440690"/>
          </a:xfrm>
          <a:custGeom>
            <a:avLst/>
            <a:gdLst/>
            <a:ahLst/>
            <a:cxnLst/>
            <a:rect l="l" t="t" r="r" b="b"/>
            <a:pathLst>
              <a:path w="2979420" h="440689">
                <a:moveTo>
                  <a:pt x="2906014" y="0"/>
                </a:moveTo>
                <a:lnTo>
                  <a:pt x="73406" y="0"/>
                </a:lnTo>
                <a:lnTo>
                  <a:pt x="44844" y="5772"/>
                </a:lnTo>
                <a:lnTo>
                  <a:pt x="21510" y="21510"/>
                </a:lnTo>
                <a:lnTo>
                  <a:pt x="5772" y="44844"/>
                </a:lnTo>
                <a:lnTo>
                  <a:pt x="0" y="73405"/>
                </a:lnTo>
                <a:lnTo>
                  <a:pt x="0" y="367029"/>
                </a:lnTo>
                <a:lnTo>
                  <a:pt x="5772" y="395591"/>
                </a:lnTo>
                <a:lnTo>
                  <a:pt x="21510" y="418925"/>
                </a:lnTo>
                <a:lnTo>
                  <a:pt x="44844" y="434663"/>
                </a:lnTo>
                <a:lnTo>
                  <a:pt x="73406" y="440435"/>
                </a:lnTo>
                <a:lnTo>
                  <a:pt x="2906014" y="440435"/>
                </a:lnTo>
                <a:lnTo>
                  <a:pt x="2934575" y="434663"/>
                </a:lnTo>
                <a:lnTo>
                  <a:pt x="2957909" y="418925"/>
                </a:lnTo>
                <a:lnTo>
                  <a:pt x="2973647" y="395591"/>
                </a:lnTo>
                <a:lnTo>
                  <a:pt x="2979419" y="367029"/>
                </a:lnTo>
                <a:lnTo>
                  <a:pt x="2979419" y="73405"/>
                </a:lnTo>
                <a:lnTo>
                  <a:pt x="2973647" y="44844"/>
                </a:lnTo>
                <a:lnTo>
                  <a:pt x="2957909" y="21510"/>
                </a:lnTo>
                <a:lnTo>
                  <a:pt x="2934575" y="5772"/>
                </a:lnTo>
                <a:lnTo>
                  <a:pt x="2906014" y="0"/>
                </a:lnTo>
                <a:close/>
              </a:path>
            </a:pathLst>
          </a:custGeom>
          <a:solidFill>
            <a:srgbClr val="DFE0DF"/>
          </a:solidFill>
        </p:spPr>
        <p:txBody>
          <a:bodyPr wrap="square" lIns="0" tIns="0" rIns="0" bIns="0" numCol="1" rtlCol="0" anchor="ctr"/>
          <a:lstStyle/>
          <a:p>
            <a:pPr algn="ctr"/>
            <a:r>
              <a:rPr lang="ko-KR" altLang="en-US" dirty="0"/>
              <a:t>모형의 성능</a:t>
            </a:r>
            <a:r>
              <a:rPr lang="en-US" altLang="ko-KR" dirty="0"/>
              <a:t> – </a:t>
            </a:r>
            <a:r>
              <a:rPr lang="ko-KR" altLang="en-US" dirty="0"/>
              <a:t>부록 기재</a:t>
            </a:r>
            <a:endParaRPr dirty="0"/>
          </a:p>
        </p:txBody>
      </p:sp>
      <p:sp>
        <p:nvSpPr>
          <p:cNvPr id="16" name="사각형: 둥근 모서리 15">
            <a:extLst>
              <a:ext uri="{FF2B5EF4-FFF2-40B4-BE49-F238E27FC236}">
                <a16:creationId xmlns:a16="http://schemas.microsoft.com/office/drawing/2014/main" id="{6E0F954A-F6B2-C13B-EB9B-A2DD5F585232}"/>
              </a:ext>
            </a:extLst>
          </p:cNvPr>
          <p:cNvSpPr/>
          <p:nvPr/>
        </p:nvSpPr>
        <p:spPr>
          <a:xfrm>
            <a:off x="4741862" y="4760165"/>
            <a:ext cx="2708275" cy="896359"/>
          </a:xfrm>
          <a:prstGeom prst="roundRect">
            <a:avLst/>
          </a:prstGeom>
        </p:spPr>
        <p:style>
          <a:lnRef idx="2">
            <a:schemeClr val="accent1">
              <a:shade val="20000"/>
            </a:schemeClr>
          </a:lnRef>
          <a:fillRef idx="1">
            <a:schemeClr val="accent1"/>
          </a:fillRef>
          <a:effectRef idx="0">
            <a:schemeClr val="accent1"/>
          </a:effectRef>
          <a:fontRef idx="minor">
            <a:schemeClr val="lt1"/>
          </a:fontRef>
        </p:style>
        <p:txBody>
          <a:bodyPr rtlCol="0" anchor="ctr"/>
          <a:lstStyle/>
          <a:p>
            <a:r>
              <a:rPr lang="en-US" altLang="ko-KR" dirty="0"/>
              <a:t>⇒  Accuracy</a:t>
            </a:r>
          </a:p>
          <a:p>
            <a:r>
              <a:rPr lang="en-US" altLang="ko-KR" dirty="0"/>
              <a:t>⇒  F-1 score</a:t>
            </a:r>
          </a:p>
          <a:p>
            <a:r>
              <a:rPr lang="en-US" altLang="ko-KR" dirty="0"/>
              <a:t>⇒ McFadden's Pseudo R^2</a:t>
            </a:r>
            <a:endParaRPr lang="ko-KR" altLang="en-US" dirty="0"/>
          </a:p>
        </p:txBody>
      </p:sp>
      <p:sp>
        <p:nvSpPr>
          <p:cNvPr id="17" name="object 21">
            <a:extLst>
              <a:ext uri="{FF2B5EF4-FFF2-40B4-BE49-F238E27FC236}">
                <a16:creationId xmlns:a16="http://schemas.microsoft.com/office/drawing/2014/main" id="{C3E57122-4EA5-04D9-8B20-271410CD040F}"/>
              </a:ext>
            </a:extLst>
          </p:cNvPr>
          <p:cNvSpPr/>
          <p:nvPr/>
        </p:nvSpPr>
        <p:spPr>
          <a:xfrm>
            <a:off x="836396" y="4184224"/>
            <a:ext cx="2979420" cy="440690"/>
          </a:xfrm>
          <a:custGeom>
            <a:avLst/>
            <a:gdLst/>
            <a:ahLst/>
            <a:cxnLst/>
            <a:rect l="l" t="t" r="r" b="b"/>
            <a:pathLst>
              <a:path w="2979420" h="440689">
                <a:moveTo>
                  <a:pt x="2906014" y="0"/>
                </a:moveTo>
                <a:lnTo>
                  <a:pt x="73406" y="0"/>
                </a:lnTo>
                <a:lnTo>
                  <a:pt x="44844" y="5772"/>
                </a:lnTo>
                <a:lnTo>
                  <a:pt x="21510" y="21510"/>
                </a:lnTo>
                <a:lnTo>
                  <a:pt x="5772" y="44844"/>
                </a:lnTo>
                <a:lnTo>
                  <a:pt x="0" y="73405"/>
                </a:lnTo>
                <a:lnTo>
                  <a:pt x="0" y="367029"/>
                </a:lnTo>
                <a:lnTo>
                  <a:pt x="5772" y="395591"/>
                </a:lnTo>
                <a:lnTo>
                  <a:pt x="21510" y="418925"/>
                </a:lnTo>
                <a:lnTo>
                  <a:pt x="44844" y="434663"/>
                </a:lnTo>
                <a:lnTo>
                  <a:pt x="73406" y="440435"/>
                </a:lnTo>
                <a:lnTo>
                  <a:pt x="2906014" y="440435"/>
                </a:lnTo>
                <a:lnTo>
                  <a:pt x="2934575" y="434663"/>
                </a:lnTo>
                <a:lnTo>
                  <a:pt x="2957909" y="418925"/>
                </a:lnTo>
                <a:lnTo>
                  <a:pt x="2973647" y="395591"/>
                </a:lnTo>
                <a:lnTo>
                  <a:pt x="2979419" y="367029"/>
                </a:lnTo>
                <a:lnTo>
                  <a:pt x="2979419" y="73405"/>
                </a:lnTo>
                <a:lnTo>
                  <a:pt x="2973647" y="44844"/>
                </a:lnTo>
                <a:lnTo>
                  <a:pt x="2957909" y="21510"/>
                </a:lnTo>
                <a:lnTo>
                  <a:pt x="2934575" y="5772"/>
                </a:lnTo>
                <a:lnTo>
                  <a:pt x="2906014" y="0"/>
                </a:lnTo>
                <a:close/>
              </a:path>
            </a:pathLst>
          </a:custGeom>
          <a:solidFill>
            <a:srgbClr val="DFE0DF"/>
          </a:solidFill>
        </p:spPr>
        <p:txBody>
          <a:bodyPr wrap="square" lIns="0" tIns="0" rIns="0" bIns="0" numCol="1" rtlCol="0" anchor="ctr"/>
          <a:lstStyle/>
          <a:p>
            <a:pPr algn="ctr"/>
            <a:r>
              <a:rPr lang="ko-KR" altLang="en-US" dirty="0"/>
              <a:t>모형의 진단</a:t>
            </a:r>
            <a:endParaRPr dirty="0"/>
          </a:p>
        </p:txBody>
      </p:sp>
      <p:sp>
        <p:nvSpPr>
          <p:cNvPr id="18" name="사각형: 둥근 모서리 17">
            <a:extLst>
              <a:ext uri="{FF2B5EF4-FFF2-40B4-BE49-F238E27FC236}">
                <a16:creationId xmlns:a16="http://schemas.microsoft.com/office/drawing/2014/main" id="{DB5C2EF2-83DE-46FE-26A8-66C26AF38DB2}"/>
              </a:ext>
            </a:extLst>
          </p:cNvPr>
          <p:cNvSpPr/>
          <p:nvPr/>
        </p:nvSpPr>
        <p:spPr>
          <a:xfrm>
            <a:off x="1004596" y="4760165"/>
            <a:ext cx="2708275" cy="896359"/>
          </a:xfrm>
          <a:prstGeom prst="roundRect">
            <a:avLst/>
          </a:prstGeom>
        </p:spPr>
        <p:style>
          <a:lnRef idx="2">
            <a:schemeClr val="accent1">
              <a:shade val="20000"/>
            </a:schemeClr>
          </a:lnRef>
          <a:fillRef idx="1">
            <a:schemeClr val="accent1"/>
          </a:fillRef>
          <a:effectRef idx="0">
            <a:schemeClr val="accent1"/>
          </a:effectRef>
          <a:fontRef idx="minor">
            <a:schemeClr val="lt1"/>
          </a:fontRef>
        </p:style>
        <p:txBody>
          <a:bodyPr rtlCol="0" anchor="ctr"/>
          <a:lstStyle/>
          <a:p>
            <a:r>
              <a:rPr lang="en-US" altLang="ko-KR" dirty="0"/>
              <a:t>⇒  </a:t>
            </a:r>
            <a:r>
              <a:rPr lang="ko-KR" altLang="en-US" dirty="0"/>
              <a:t>교차검증</a:t>
            </a:r>
            <a:endParaRPr lang="en-US" altLang="ko-KR" dirty="0"/>
          </a:p>
          <a:p>
            <a:r>
              <a:rPr lang="en-US" altLang="ko-KR" dirty="0"/>
              <a:t>⇒  </a:t>
            </a:r>
            <a:r>
              <a:rPr lang="ko-KR" altLang="en-US" dirty="0"/>
              <a:t>학습곡선</a:t>
            </a:r>
          </a:p>
        </p:txBody>
      </p:sp>
      <p:sp>
        <p:nvSpPr>
          <p:cNvPr id="19" name="object 21">
            <a:extLst>
              <a:ext uri="{FF2B5EF4-FFF2-40B4-BE49-F238E27FC236}">
                <a16:creationId xmlns:a16="http://schemas.microsoft.com/office/drawing/2014/main" id="{3D07DB24-7C0C-AD0D-3D71-D66E27237051}"/>
              </a:ext>
            </a:extLst>
          </p:cNvPr>
          <p:cNvSpPr/>
          <p:nvPr/>
        </p:nvSpPr>
        <p:spPr>
          <a:xfrm>
            <a:off x="8310928" y="4184224"/>
            <a:ext cx="2979420" cy="440690"/>
          </a:xfrm>
          <a:custGeom>
            <a:avLst/>
            <a:gdLst/>
            <a:ahLst/>
            <a:cxnLst/>
            <a:rect l="l" t="t" r="r" b="b"/>
            <a:pathLst>
              <a:path w="2979420" h="440689">
                <a:moveTo>
                  <a:pt x="2906014" y="0"/>
                </a:moveTo>
                <a:lnTo>
                  <a:pt x="73406" y="0"/>
                </a:lnTo>
                <a:lnTo>
                  <a:pt x="44844" y="5772"/>
                </a:lnTo>
                <a:lnTo>
                  <a:pt x="21510" y="21510"/>
                </a:lnTo>
                <a:lnTo>
                  <a:pt x="5772" y="44844"/>
                </a:lnTo>
                <a:lnTo>
                  <a:pt x="0" y="73405"/>
                </a:lnTo>
                <a:lnTo>
                  <a:pt x="0" y="367029"/>
                </a:lnTo>
                <a:lnTo>
                  <a:pt x="5772" y="395591"/>
                </a:lnTo>
                <a:lnTo>
                  <a:pt x="21510" y="418925"/>
                </a:lnTo>
                <a:lnTo>
                  <a:pt x="44844" y="434663"/>
                </a:lnTo>
                <a:lnTo>
                  <a:pt x="73406" y="440435"/>
                </a:lnTo>
                <a:lnTo>
                  <a:pt x="2906014" y="440435"/>
                </a:lnTo>
                <a:lnTo>
                  <a:pt x="2934575" y="434663"/>
                </a:lnTo>
                <a:lnTo>
                  <a:pt x="2957909" y="418925"/>
                </a:lnTo>
                <a:lnTo>
                  <a:pt x="2973647" y="395591"/>
                </a:lnTo>
                <a:lnTo>
                  <a:pt x="2979419" y="367029"/>
                </a:lnTo>
                <a:lnTo>
                  <a:pt x="2979419" y="73405"/>
                </a:lnTo>
                <a:lnTo>
                  <a:pt x="2973647" y="44844"/>
                </a:lnTo>
                <a:lnTo>
                  <a:pt x="2957909" y="21510"/>
                </a:lnTo>
                <a:lnTo>
                  <a:pt x="2934575" y="5772"/>
                </a:lnTo>
                <a:lnTo>
                  <a:pt x="2906014" y="0"/>
                </a:lnTo>
                <a:close/>
              </a:path>
            </a:pathLst>
          </a:custGeom>
          <a:solidFill>
            <a:srgbClr val="DFE0DF"/>
          </a:solidFill>
        </p:spPr>
        <p:txBody>
          <a:bodyPr wrap="square" lIns="0" tIns="0" rIns="0" bIns="0" numCol="1" rtlCol="0" anchor="ctr"/>
          <a:lstStyle/>
          <a:p>
            <a:pPr algn="ctr"/>
            <a:r>
              <a:rPr lang="ko-KR" altLang="en-US" dirty="0"/>
              <a:t>변수 선택</a:t>
            </a:r>
            <a:endParaRPr dirty="0"/>
          </a:p>
        </p:txBody>
      </p:sp>
      <p:sp>
        <p:nvSpPr>
          <p:cNvPr id="20" name="사각형: 둥근 모서리 19">
            <a:extLst>
              <a:ext uri="{FF2B5EF4-FFF2-40B4-BE49-F238E27FC236}">
                <a16:creationId xmlns:a16="http://schemas.microsoft.com/office/drawing/2014/main" id="{14B89A1F-0F07-86B4-4595-D0C3598CC163}"/>
              </a:ext>
            </a:extLst>
          </p:cNvPr>
          <p:cNvSpPr/>
          <p:nvPr/>
        </p:nvSpPr>
        <p:spPr>
          <a:xfrm>
            <a:off x="8479128" y="4760165"/>
            <a:ext cx="2708275" cy="896359"/>
          </a:xfrm>
          <a:prstGeom prst="roundRect">
            <a:avLst/>
          </a:prstGeom>
        </p:spPr>
        <p:style>
          <a:lnRef idx="2">
            <a:schemeClr val="accent1">
              <a:shade val="20000"/>
            </a:schemeClr>
          </a:lnRef>
          <a:fillRef idx="1">
            <a:schemeClr val="accent1"/>
          </a:fillRef>
          <a:effectRef idx="0">
            <a:schemeClr val="accent1"/>
          </a:effectRef>
          <a:fontRef idx="minor">
            <a:schemeClr val="lt1"/>
          </a:fontRef>
        </p:style>
        <p:txBody>
          <a:bodyPr rtlCol="0" anchor="ctr"/>
          <a:lstStyle/>
          <a:p>
            <a:r>
              <a:rPr lang="en-US" altLang="ko-KR" dirty="0"/>
              <a:t>⇒  VIF</a:t>
            </a:r>
          </a:p>
          <a:p>
            <a:r>
              <a:rPr lang="en-US" altLang="ko-KR" dirty="0"/>
              <a:t>⇒  Wald </a:t>
            </a:r>
            <a:r>
              <a:rPr lang="ko-KR" altLang="en-US" dirty="0"/>
              <a:t>검정의 </a:t>
            </a:r>
            <a:r>
              <a:rPr lang="en-US" altLang="ko-KR" dirty="0"/>
              <a:t>p-value</a:t>
            </a:r>
          </a:p>
        </p:txBody>
      </p:sp>
      <p:grpSp>
        <p:nvGrpSpPr>
          <p:cNvPr id="21" name="object 20">
            <a:extLst>
              <a:ext uri="{FF2B5EF4-FFF2-40B4-BE49-F238E27FC236}">
                <a16:creationId xmlns:a16="http://schemas.microsoft.com/office/drawing/2014/main" id="{7707CCD9-5B69-7DC2-7AD3-24B8F4B7F44E}"/>
              </a:ext>
            </a:extLst>
          </p:cNvPr>
          <p:cNvGrpSpPr/>
          <p:nvPr/>
        </p:nvGrpSpPr>
        <p:grpSpPr>
          <a:xfrm rot="16200000">
            <a:off x="5717871" y="3086980"/>
            <a:ext cx="691003" cy="761594"/>
            <a:chOff x="8904478" y="2584450"/>
            <a:chExt cx="375920" cy="246379"/>
          </a:xfrm>
          <a:solidFill>
            <a:schemeClr val="accent5">
              <a:lumMod val="50000"/>
            </a:schemeClr>
          </a:solidFill>
        </p:grpSpPr>
        <p:sp>
          <p:nvSpPr>
            <p:cNvPr id="22" name="object 21">
              <a:extLst>
                <a:ext uri="{FF2B5EF4-FFF2-40B4-BE49-F238E27FC236}">
                  <a16:creationId xmlns:a16="http://schemas.microsoft.com/office/drawing/2014/main" id="{3974E648-9EF2-C97E-D38B-DCAECC31AACB}"/>
                </a:ext>
              </a:extLst>
            </p:cNvPr>
            <p:cNvSpPr/>
            <p:nvPr/>
          </p:nvSpPr>
          <p:spPr>
            <a:xfrm>
              <a:off x="8910828" y="2590800"/>
              <a:ext cx="363220" cy="233679"/>
            </a:xfrm>
            <a:custGeom>
              <a:avLst/>
              <a:gdLst/>
              <a:ahLst/>
              <a:cxnLst/>
              <a:rect l="l" t="t" r="r" b="b"/>
              <a:pathLst>
                <a:path w="363220" h="233680">
                  <a:moveTo>
                    <a:pt x="116586" y="0"/>
                  </a:moveTo>
                  <a:lnTo>
                    <a:pt x="0" y="116586"/>
                  </a:lnTo>
                  <a:lnTo>
                    <a:pt x="116586" y="233172"/>
                  </a:lnTo>
                  <a:lnTo>
                    <a:pt x="116586" y="174878"/>
                  </a:lnTo>
                  <a:lnTo>
                    <a:pt x="362712" y="174878"/>
                  </a:lnTo>
                  <a:lnTo>
                    <a:pt x="362712" y="58292"/>
                  </a:lnTo>
                  <a:lnTo>
                    <a:pt x="116586" y="58292"/>
                  </a:lnTo>
                  <a:lnTo>
                    <a:pt x="116586" y="0"/>
                  </a:lnTo>
                  <a:close/>
                </a:path>
              </a:pathLst>
            </a:custGeom>
            <a:grpFill/>
          </p:spPr>
          <p:txBody>
            <a:bodyPr wrap="square" lIns="0" tIns="0" rIns="0" bIns="0"/>
            <a:lstStyle/>
            <a:p>
              <a:pPr>
                <a:defRPr/>
              </a:pPr>
              <a:endParaRPr lang="en-US" altLang="ko-KR"/>
            </a:p>
          </p:txBody>
        </p:sp>
        <p:sp>
          <p:nvSpPr>
            <p:cNvPr id="23" name="object 22">
              <a:extLst>
                <a:ext uri="{FF2B5EF4-FFF2-40B4-BE49-F238E27FC236}">
                  <a16:creationId xmlns:a16="http://schemas.microsoft.com/office/drawing/2014/main" id="{A7FE3DA2-652E-17CC-964B-A4F672FF3CD5}"/>
                </a:ext>
              </a:extLst>
            </p:cNvPr>
            <p:cNvSpPr/>
            <p:nvPr/>
          </p:nvSpPr>
          <p:spPr>
            <a:xfrm>
              <a:off x="8910828" y="2590800"/>
              <a:ext cx="363220" cy="233679"/>
            </a:xfrm>
            <a:custGeom>
              <a:avLst/>
              <a:gdLst/>
              <a:ahLst/>
              <a:cxnLst/>
              <a:rect l="l" t="t" r="r" b="b"/>
              <a:pathLst>
                <a:path w="363220" h="233680">
                  <a:moveTo>
                    <a:pt x="362712" y="174878"/>
                  </a:moveTo>
                  <a:lnTo>
                    <a:pt x="116586" y="174878"/>
                  </a:lnTo>
                  <a:lnTo>
                    <a:pt x="116586" y="233172"/>
                  </a:lnTo>
                  <a:lnTo>
                    <a:pt x="0" y="116586"/>
                  </a:lnTo>
                  <a:lnTo>
                    <a:pt x="116586" y="0"/>
                  </a:lnTo>
                  <a:lnTo>
                    <a:pt x="116586" y="58292"/>
                  </a:lnTo>
                  <a:lnTo>
                    <a:pt x="362712" y="58292"/>
                  </a:lnTo>
                  <a:lnTo>
                    <a:pt x="362712" y="174878"/>
                  </a:lnTo>
                  <a:close/>
                </a:path>
              </a:pathLst>
            </a:custGeom>
            <a:grpFill/>
            <a:ln w="12699">
              <a:solidFill>
                <a:srgbClr val="1F4E79"/>
              </a:solidFill>
            </a:ln>
          </p:spPr>
          <p:txBody>
            <a:bodyPr wrap="square" lIns="0" tIns="0" rIns="0" bIns="0"/>
            <a:lstStyle/>
            <a:p>
              <a:pPr>
                <a:defRPr/>
              </a:pPr>
              <a:endParaRPr lang="en-US" altLang="ko-KR"/>
            </a:p>
          </p:txBody>
        </p:sp>
      </p:grpSp>
      <p:sp>
        <p:nvSpPr>
          <p:cNvPr id="24" name="사각형: 둥근 모서리 23">
            <a:extLst>
              <a:ext uri="{FF2B5EF4-FFF2-40B4-BE49-F238E27FC236}">
                <a16:creationId xmlns:a16="http://schemas.microsoft.com/office/drawing/2014/main" id="{B1FE2C9C-6D04-B3B9-DAD6-97B699DF345C}"/>
              </a:ext>
            </a:extLst>
          </p:cNvPr>
          <p:cNvSpPr/>
          <p:nvPr/>
        </p:nvSpPr>
        <p:spPr>
          <a:xfrm>
            <a:off x="6929728" y="3208655"/>
            <a:ext cx="3098800" cy="440690"/>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ko-KR" altLang="en-US" dirty="0"/>
              <a:t>가설 검정을 위한 </a:t>
            </a:r>
            <a:r>
              <a:rPr lang="en-US" altLang="ko-KR" dirty="0" err="1"/>
              <a:t>MNLogit</a:t>
            </a:r>
            <a:r>
              <a:rPr lang="en-US" altLang="ko-KR" dirty="0"/>
              <a:t> </a:t>
            </a:r>
            <a:r>
              <a:rPr lang="ko-KR" altLang="en-US" dirty="0"/>
              <a:t>모델 생성</a:t>
            </a:r>
          </a:p>
        </p:txBody>
      </p:sp>
    </p:spTree>
    <p:extLst>
      <p:ext uri="{BB962C8B-B14F-4D97-AF65-F5344CB8AC3E}">
        <p14:creationId xmlns:p14="http://schemas.microsoft.com/office/powerpoint/2010/main" val="3370730628"/>
      </p:ext>
    </p:extLst>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grpSp>
        <p:nvGrpSpPr>
          <p:cNvPr id="134" name="Google Shape;134;p3"/>
          <p:cNvGrpSpPr/>
          <p:nvPr/>
        </p:nvGrpSpPr>
        <p:grpSpPr>
          <a:xfrm>
            <a:off x="812531" y="1515100"/>
            <a:ext cx="2480096" cy="2070613"/>
            <a:chOff x="645658" y="2233385"/>
            <a:chExt cx="3218495" cy="3389210"/>
          </a:xfrm>
        </p:grpSpPr>
        <p:sp>
          <p:nvSpPr>
            <p:cNvPr id="135" name="Google Shape;135;p3"/>
            <p:cNvSpPr/>
            <p:nvPr/>
          </p:nvSpPr>
          <p:spPr>
            <a:xfrm>
              <a:off x="645658" y="3576383"/>
              <a:ext cx="3218495" cy="2046212"/>
            </a:xfrm>
            <a:prstGeom prst="rect">
              <a:avLst/>
            </a:prstGeom>
            <a:solidFill>
              <a:srgbClr val="1B328F"/>
            </a:solidFill>
            <a:ln w="19050" cap="flat" cmpd="sng">
              <a:solidFill>
                <a:srgbClr val="214867"/>
              </a:solidFill>
              <a:prstDash val="solid"/>
              <a:miter lim="800000"/>
              <a:headEnd type="none" w="sm" len="sm"/>
              <a:tailEnd type="none" w="sm" len="sm"/>
            </a:ln>
          </p:spPr>
          <p:txBody>
            <a:bodyPr spcFirstLastPara="1" wrap="square" lIns="91425" tIns="45700" rIns="91425" bIns="252000" anchor="b"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FFFFFF"/>
                  </a:solidFill>
                  <a:latin typeface="Malgun Gothic"/>
                  <a:ea typeface="Malgun Gothic"/>
                  <a:cs typeface="Malgun Gothic"/>
                  <a:sym typeface="Malgun Gothic"/>
                </a:rPr>
                <a:t>김주성(팀장)</a:t>
              </a:r>
              <a:endParaRPr sz="1400" b="0" i="0" u="none" strike="noStrike" cap="none">
                <a:solidFill>
                  <a:srgbClr val="000000"/>
                </a:solidFill>
                <a:latin typeface="Arial"/>
                <a:ea typeface="Arial"/>
                <a:cs typeface="Arial"/>
                <a:sym typeface="Arial"/>
              </a:endParaRPr>
            </a:p>
            <a:p>
              <a:pPr marL="0" marR="0" lvl="0" indent="0" algn="ctr" rtl="0">
                <a:lnSpc>
                  <a:spcPct val="150000"/>
                </a:lnSpc>
                <a:spcBef>
                  <a:spcPts val="0"/>
                </a:spcBef>
                <a:spcAft>
                  <a:spcPts val="0"/>
                </a:spcAft>
                <a:buClr>
                  <a:srgbClr val="000000"/>
                </a:buClr>
                <a:buSzPts val="1000"/>
                <a:buFont typeface="Arial"/>
                <a:buNone/>
              </a:pPr>
              <a:r>
                <a:rPr lang="ko-KR" sz="1000" b="0" i="0" u="none" strike="noStrike" cap="none">
                  <a:solidFill>
                    <a:srgbClr val="FFFFFF"/>
                  </a:solidFill>
                  <a:latin typeface="Malgun Gothic"/>
                  <a:ea typeface="Malgun Gothic"/>
                  <a:cs typeface="Malgun Gothic"/>
                  <a:sym typeface="Malgun Gothic"/>
                </a:rPr>
                <a:t>데이터 전처리, 통계 분석, 머신러닝</a:t>
              </a:r>
              <a:endParaRPr sz="1000" b="0" i="0" u="none" strike="noStrike" cap="none">
                <a:solidFill>
                  <a:srgbClr val="FFFFFF"/>
                </a:solidFill>
                <a:latin typeface="Malgun Gothic"/>
                <a:ea typeface="Malgun Gothic"/>
                <a:cs typeface="Malgun Gothic"/>
                <a:sym typeface="Malgun Gothic"/>
              </a:endParaRPr>
            </a:p>
          </p:txBody>
        </p:sp>
        <p:sp>
          <p:nvSpPr>
            <p:cNvPr id="136" name="Google Shape;136;p3"/>
            <p:cNvSpPr/>
            <p:nvPr/>
          </p:nvSpPr>
          <p:spPr>
            <a:xfrm>
              <a:off x="645658" y="2253263"/>
              <a:ext cx="3218495" cy="2046212"/>
            </a:xfrm>
            <a:prstGeom prst="snip2DiagRect">
              <a:avLst>
                <a:gd name="adj1" fmla="val 0"/>
                <a:gd name="adj2" fmla="val 35417"/>
              </a:avLst>
            </a:prstGeom>
            <a:solidFill>
              <a:schemeClr val="lt1"/>
            </a:solidFill>
            <a:ln w="19050" cap="flat" cmpd="sng">
              <a:solidFill>
                <a:srgbClr val="21486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37" name="Google Shape;137;p3"/>
            <p:cNvSpPr/>
            <p:nvPr/>
          </p:nvSpPr>
          <p:spPr>
            <a:xfrm rot="10800000">
              <a:off x="3124308" y="2253263"/>
              <a:ext cx="739844" cy="739844"/>
            </a:xfrm>
            <a:prstGeom prst="rtTriangle">
              <a:avLst/>
            </a:prstGeom>
            <a:solidFill>
              <a:srgbClr val="00B0F0"/>
            </a:solidFill>
            <a:ln w="19050" cap="flat" cmpd="sng">
              <a:solidFill>
                <a:srgbClr val="21486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38" name="Google Shape;138;p3"/>
            <p:cNvSpPr/>
            <p:nvPr/>
          </p:nvSpPr>
          <p:spPr>
            <a:xfrm>
              <a:off x="3494229" y="2233385"/>
              <a:ext cx="346569" cy="743592"/>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endParaRPr sz="1800" b="1" i="0" u="none" strike="noStrike" cap="none">
                <a:solidFill>
                  <a:srgbClr val="FFFFFF"/>
                </a:solidFill>
                <a:latin typeface="Malgun Gothic"/>
                <a:ea typeface="Malgun Gothic"/>
                <a:cs typeface="Malgun Gothic"/>
                <a:sym typeface="Malgun Gothic"/>
              </a:endParaRPr>
            </a:p>
          </p:txBody>
        </p:sp>
      </p:grpSp>
      <p:sp>
        <p:nvSpPr>
          <p:cNvPr id="139" name="Google Shape;139;p3"/>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140" name="Google Shape;140;p3"/>
          <p:cNvGrpSpPr/>
          <p:nvPr/>
        </p:nvGrpSpPr>
        <p:grpSpPr>
          <a:xfrm>
            <a:off x="10027920" y="-3"/>
            <a:ext cx="2164081" cy="781115"/>
            <a:chOff x="9919316" y="4585314"/>
            <a:chExt cx="2272685" cy="1136343"/>
          </a:xfrm>
        </p:grpSpPr>
        <p:sp>
          <p:nvSpPr>
            <p:cNvPr id="141" name="Google Shape;141;p3"/>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42" name="Google Shape;142;p3"/>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143" name="Google Shape;143;p3"/>
          <p:cNvSpPr txBox="1"/>
          <p:nvPr/>
        </p:nvSpPr>
        <p:spPr>
          <a:xfrm>
            <a:off x="93306" y="867747"/>
            <a:ext cx="3747492"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chemeClr val="dk1"/>
                </a:solidFill>
                <a:latin typeface="Malgun Gothic"/>
                <a:ea typeface="Malgun Gothic"/>
                <a:cs typeface="Malgun Gothic"/>
                <a:sym typeface="Malgun Gothic"/>
              </a:rPr>
              <a:t>프로젝트 조직 (구성원 및 역할)</a:t>
            </a:r>
            <a:endParaRPr sz="1800" b="1" i="0" u="none" strike="noStrike" cap="none">
              <a:solidFill>
                <a:schemeClr val="dk1"/>
              </a:solidFill>
              <a:latin typeface="Malgun Gothic"/>
              <a:ea typeface="Malgun Gothic"/>
              <a:cs typeface="Malgun Gothic"/>
              <a:sym typeface="Malgun Gothic"/>
            </a:endParaRPr>
          </a:p>
        </p:txBody>
      </p:sp>
      <p:grpSp>
        <p:nvGrpSpPr>
          <p:cNvPr id="144" name="Google Shape;144;p3"/>
          <p:cNvGrpSpPr/>
          <p:nvPr/>
        </p:nvGrpSpPr>
        <p:grpSpPr>
          <a:xfrm>
            <a:off x="4855952" y="1515100"/>
            <a:ext cx="2480096" cy="2070613"/>
            <a:chOff x="645658" y="2233385"/>
            <a:chExt cx="3218495" cy="3389210"/>
          </a:xfrm>
        </p:grpSpPr>
        <p:sp>
          <p:nvSpPr>
            <p:cNvPr id="145" name="Google Shape;145;p3"/>
            <p:cNvSpPr/>
            <p:nvPr/>
          </p:nvSpPr>
          <p:spPr>
            <a:xfrm>
              <a:off x="645658" y="3576383"/>
              <a:ext cx="3218495" cy="2046212"/>
            </a:xfrm>
            <a:prstGeom prst="rect">
              <a:avLst/>
            </a:prstGeom>
            <a:solidFill>
              <a:srgbClr val="1B328F"/>
            </a:solidFill>
            <a:ln w="19050" cap="flat" cmpd="sng">
              <a:solidFill>
                <a:srgbClr val="214867"/>
              </a:solidFill>
              <a:prstDash val="solid"/>
              <a:miter lim="800000"/>
              <a:headEnd type="none" w="sm" len="sm"/>
              <a:tailEnd type="none" w="sm" len="sm"/>
            </a:ln>
          </p:spPr>
          <p:txBody>
            <a:bodyPr spcFirstLastPara="1" wrap="square" lIns="91425" tIns="45700" rIns="91425" bIns="252000" anchor="b"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FFFFFF"/>
                  </a:solidFill>
                  <a:latin typeface="Malgun Gothic"/>
                  <a:ea typeface="Malgun Gothic"/>
                  <a:cs typeface="Malgun Gothic"/>
                  <a:sym typeface="Malgun Gothic"/>
                </a:rPr>
                <a:t>이길연</a:t>
              </a:r>
              <a:endParaRPr sz="1400" b="1" i="0" u="none" strike="noStrike" cap="none">
                <a:solidFill>
                  <a:srgbClr val="FFFFF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000"/>
                <a:buFont typeface="Arial"/>
                <a:buNone/>
              </a:pPr>
              <a:r>
                <a:rPr lang="ko-KR" sz="1000" b="0" i="0" u="none" strike="noStrike" cap="none">
                  <a:solidFill>
                    <a:srgbClr val="FFFFFF"/>
                  </a:solidFill>
                  <a:latin typeface="Malgun Gothic"/>
                  <a:ea typeface="Malgun Gothic"/>
                  <a:cs typeface="Malgun Gothic"/>
                  <a:sym typeface="Malgun Gothic"/>
                </a:rPr>
                <a:t>데이터 전처리, EDA, 통계 분석</a:t>
              </a:r>
              <a:endParaRPr sz="1000" b="0" i="0" u="none" strike="noStrike" cap="none">
                <a:solidFill>
                  <a:srgbClr val="FFFFFF"/>
                </a:solidFill>
                <a:latin typeface="Malgun Gothic"/>
                <a:ea typeface="Malgun Gothic"/>
                <a:cs typeface="Malgun Gothic"/>
                <a:sym typeface="Malgun Gothic"/>
              </a:endParaRPr>
            </a:p>
          </p:txBody>
        </p:sp>
        <p:sp>
          <p:nvSpPr>
            <p:cNvPr id="146" name="Google Shape;146;p3"/>
            <p:cNvSpPr/>
            <p:nvPr/>
          </p:nvSpPr>
          <p:spPr>
            <a:xfrm>
              <a:off x="645658" y="2253263"/>
              <a:ext cx="3218495" cy="2046212"/>
            </a:xfrm>
            <a:prstGeom prst="snip2DiagRect">
              <a:avLst>
                <a:gd name="adj1" fmla="val 0"/>
                <a:gd name="adj2" fmla="val 35417"/>
              </a:avLst>
            </a:prstGeom>
            <a:solidFill>
              <a:schemeClr val="lt1"/>
            </a:solidFill>
            <a:ln w="19050" cap="flat" cmpd="sng">
              <a:solidFill>
                <a:srgbClr val="21486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47" name="Google Shape;147;p3"/>
            <p:cNvSpPr/>
            <p:nvPr/>
          </p:nvSpPr>
          <p:spPr>
            <a:xfrm rot="10800000">
              <a:off x="3124308" y="2253263"/>
              <a:ext cx="739844" cy="739844"/>
            </a:xfrm>
            <a:prstGeom prst="rtTriangle">
              <a:avLst/>
            </a:prstGeom>
            <a:solidFill>
              <a:srgbClr val="00B0F0"/>
            </a:solidFill>
            <a:ln w="19050" cap="flat" cmpd="sng">
              <a:solidFill>
                <a:srgbClr val="21486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48" name="Google Shape;148;p3"/>
            <p:cNvSpPr/>
            <p:nvPr/>
          </p:nvSpPr>
          <p:spPr>
            <a:xfrm>
              <a:off x="3494229" y="2233385"/>
              <a:ext cx="346569" cy="743592"/>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endParaRPr sz="1800" b="1" i="0" u="none" strike="noStrike" cap="none">
                <a:solidFill>
                  <a:srgbClr val="FFFFFF"/>
                </a:solidFill>
                <a:latin typeface="Malgun Gothic"/>
                <a:ea typeface="Malgun Gothic"/>
                <a:cs typeface="Malgun Gothic"/>
                <a:sym typeface="Malgun Gothic"/>
              </a:endParaRPr>
            </a:p>
          </p:txBody>
        </p:sp>
      </p:grpSp>
      <p:grpSp>
        <p:nvGrpSpPr>
          <p:cNvPr id="149" name="Google Shape;149;p3"/>
          <p:cNvGrpSpPr/>
          <p:nvPr/>
        </p:nvGrpSpPr>
        <p:grpSpPr>
          <a:xfrm>
            <a:off x="8899373" y="1515100"/>
            <a:ext cx="2480096" cy="2070613"/>
            <a:chOff x="645658" y="2233385"/>
            <a:chExt cx="3218495" cy="3389210"/>
          </a:xfrm>
        </p:grpSpPr>
        <p:sp>
          <p:nvSpPr>
            <p:cNvPr id="150" name="Google Shape;150;p3"/>
            <p:cNvSpPr/>
            <p:nvPr/>
          </p:nvSpPr>
          <p:spPr>
            <a:xfrm>
              <a:off x="645658" y="3576383"/>
              <a:ext cx="3218495" cy="2046212"/>
            </a:xfrm>
            <a:prstGeom prst="rect">
              <a:avLst/>
            </a:prstGeom>
            <a:solidFill>
              <a:srgbClr val="1B328F"/>
            </a:solidFill>
            <a:ln w="19050" cap="flat" cmpd="sng">
              <a:solidFill>
                <a:srgbClr val="214867"/>
              </a:solidFill>
              <a:prstDash val="solid"/>
              <a:miter lim="800000"/>
              <a:headEnd type="none" w="sm" len="sm"/>
              <a:tailEnd type="none" w="sm" len="sm"/>
            </a:ln>
          </p:spPr>
          <p:txBody>
            <a:bodyPr spcFirstLastPara="1" wrap="square" lIns="91425" tIns="45700" rIns="91425" bIns="252000" anchor="b"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FFFFFF"/>
                  </a:solidFill>
                  <a:latin typeface="Malgun Gothic"/>
                  <a:ea typeface="Malgun Gothic"/>
                  <a:cs typeface="Malgun Gothic"/>
                  <a:sym typeface="Malgun Gothic"/>
                </a:rPr>
                <a:t>최동원</a:t>
              </a:r>
              <a:endParaRPr sz="1400" b="1" i="0" u="none" strike="noStrike" cap="none">
                <a:solidFill>
                  <a:srgbClr val="FFFFF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000"/>
                <a:buFont typeface="Arial"/>
                <a:buNone/>
              </a:pPr>
              <a:r>
                <a:rPr lang="ko-KR" sz="1000" b="0" i="0" u="none" strike="noStrike" cap="none">
                  <a:solidFill>
                    <a:srgbClr val="FFFFFF"/>
                  </a:solidFill>
                  <a:latin typeface="Malgun Gothic"/>
                  <a:ea typeface="Malgun Gothic"/>
                  <a:cs typeface="Malgun Gothic"/>
                  <a:sym typeface="Malgun Gothic"/>
                </a:rPr>
                <a:t>데이터 전처리, 머신러닝</a:t>
              </a:r>
              <a:endParaRPr sz="1000" b="0" i="0" u="none" strike="noStrike" cap="none">
                <a:solidFill>
                  <a:srgbClr val="FFFFFF"/>
                </a:solidFill>
                <a:latin typeface="Malgun Gothic"/>
                <a:ea typeface="Malgun Gothic"/>
                <a:cs typeface="Malgun Gothic"/>
                <a:sym typeface="Malgun Gothic"/>
              </a:endParaRPr>
            </a:p>
          </p:txBody>
        </p:sp>
        <p:sp>
          <p:nvSpPr>
            <p:cNvPr id="151" name="Google Shape;151;p3"/>
            <p:cNvSpPr/>
            <p:nvPr/>
          </p:nvSpPr>
          <p:spPr>
            <a:xfrm>
              <a:off x="645658" y="2253263"/>
              <a:ext cx="3218495" cy="2046212"/>
            </a:xfrm>
            <a:prstGeom prst="snip2DiagRect">
              <a:avLst>
                <a:gd name="adj1" fmla="val 0"/>
                <a:gd name="adj2" fmla="val 35417"/>
              </a:avLst>
            </a:prstGeom>
            <a:solidFill>
              <a:schemeClr val="lt1"/>
            </a:solidFill>
            <a:ln w="19050" cap="flat" cmpd="sng">
              <a:solidFill>
                <a:srgbClr val="21486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52" name="Google Shape;152;p3"/>
            <p:cNvSpPr/>
            <p:nvPr/>
          </p:nvSpPr>
          <p:spPr>
            <a:xfrm rot="10800000">
              <a:off x="3124308" y="2253263"/>
              <a:ext cx="739844" cy="739844"/>
            </a:xfrm>
            <a:prstGeom prst="rtTriangle">
              <a:avLst/>
            </a:prstGeom>
            <a:solidFill>
              <a:srgbClr val="00B0F0"/>
            </a:solidFill>
            <a:ln w="19050" cap="flat" cmpd="sng">
              <a:solidFill>
                <a:srgbClr val="21486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53" name="Google Shape;153;p3"/>
            <p:cNvSpPr/>
            <p:nvPr/>
          </p:nvSpPr>
          <p:spPr>
            <a:xfrm>
              <a:off x="3494229" y="2233385"/>
              <a:ext cx="346569" cy="743592"/>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endParaRPr sz="1800" b="1" i="0" u="none" strike="noStrike" cap="none">
                <a:solidFill>
                  <a:srgbClr val="FFFFFF"/>
                </a:solidFill>
                <a:latin typeface="Malgun Gothic"/>
                <a:ea typeface="Malgun Gothic"/>
                <a:cs typeface="Malgun Gothic"/>
                <a:sym typeface="Malgun Gothic"/>
              </a:endParaRPr>
            </a:p>
          </p:txBody>
        </p:sp>
      </p:grpSp>
      <p:grpSp>
        <p:nvGrpSpPr>
          <p:cNvPr id="154" name="Google Shape;154;p3"/>
          <p:cNvGrpSpPr/>
          <p:nvPr/>
        </p:nvGrpSpPr>
        <p:grpSpPr>
          <a:xfrm>
            <a:off x="794534" y="4214757"/>
            <a:ext cx="2480096" cy="2070613"/>
            <a:chOff x="645658" y="2233385"/>
            <a:chExt cx="3218495" cy="3389210"/>
          </a:xfrm>
        </p:grpSpPr>
        <p:sp>
          <p:nvSpPr>
            <p:cNvPr id="155" name="Google Shape;155;p3"/>
            <p:cNvSpPr/>
            <p:nvPr/>
          </p:nvSpPr>
          <p:spPr>
            <a:xfrm>
              <a:off x="645658" y="3576383"/>
              <a:ext cx="3218495" cy="2046212"/>
            </a:xfrm>
            <a:prstGeom prst="rect">
              <a:avLst/>
            </a:prstGeom>
            <a:solidFill>
              <a:srgbClr val="1B328F"/>
            </a:solidFill>
            <a:ln w="19050" cap="flat" cmpd="sng">
              <a:solidFill>
                <a:srgbClr val="214867"/>
              </a:solidFill>
              <a:prstDash val="solid"/>
              <a:miter lim="800000"/>
              <a:headEnd type="none" w="sm" len="sm"/>
              <a:tailEnd type="none" w="sm" len="sm"/>
            </a:ln>
          </p:spPr>
          <p:txBody>
            <a:bodyPr spcFirstLastPara="1" wrap="square" lIns="91425" tIns="45700" rIns="91425" bIns="252000" anchor="b"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FFFFFF"/>
                  </a:solidFill>
                  <a:latin typeface="Malgun Gothic"/>
                  <a:ea typeface="Malgun Gothic"/>
                  <a:cs typeface="Malgun Gothic"/>
                  <a:sym typeface="Malgun Gothic"/>
                </a:rPr>
                <a:t>최선재</a:t>
              </a:r>
              <a:endParaRPr sz="1400" b="1" i="0" u="none" strike="noStrike" cap="none">
                <a:solidFill>
                  <a:srgbClr val="FFFFF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000"/>
                <a:buFont typeface="Arial"/>
                <a:buNone/>
              </a:pPr>
              <a:r>
                <a:rPr lang="ko-KR" sz="1000" b="0" i="0" u="none" strike="noStrike" cap="none">
                  <a:solidFill>
                    <a:srgbClr val="FFFFFF"/>
                  </a:solidFill>
                  <a:latin typeface="Malgun Gothic"/>
                  <a:ea typeface="Malgun Gothic"/>
                  <a:cs typeface="Malgun Gothic"/>
                  <a:sym typeface="Malgun Gothic"/>
                </a:rPr>
                <a:t>데이터 전처리, 시각화, 웹연동</a:t>
              </a:r>
              <a:endParaRPr sz="1000" b="0" i="0" u="none" strike="noStrike" cap="none">
                <a:solidFill>
                  <a:srgbClr val="FFFFFF"/>
                </a:solidFill>
                <a:latin typeface="Malgun Gothic"/>
                <a:ea typeface="Malgun Gothic"/>
                <a:cs typeface="Malgun Gothic"/>
                <a:sym typeface="Malgun Gothic"/>
              </a:endParaRPr>
            </a:p>
          </p:txBody>
        </p:sp>
        <p:sp>
          <p:nvSpPr>
            <p:cNvPr id="156" name="Google Shape;156;p3"/>
            <p:cNvSpPr/>
            <p:nvPr/>
          </p:nvSpPr>
          <p:spPr>
            <a:xfrm>
              <a:off x="645658" y="2253263"/>
              <a:ext cx="3218495" cy="2046212"/>
            </a:xfrm>
            <a:prstGeom prst="snip2DiagRect">
              <a:avLst>
                <a:gd name="adj1" fmla="val 0"/>
                <a:gd name="adj2" fmla="val 35417"/>
              </a:avLst>
            </a:prstGeom>
            <a:solidFill>
              <a:schemeClr val="lt1"/>
            </a:solidFill>
            <a:ln w="19050" cap="flat" cmpd="sng">
              <a:solidFill>
                <a:srgbClr val="21486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57" name="Google Shape;157;p3"/>
            <p:cNvSpPr/>
            <p:nvPr/>
          </p:nvSpPr>
          <p:spPr>
            <a:xfrm rot="10800000">
              <a:off x="3124308" y="2253263"/>
              <a:ext cx="739844" cy="739844"/>
            </a:xfrm>
            <a:prstGeom prst="rtTriangle">
              <a:avLst/>
            </a:prstGeom>
            <a:solidFill>
              <a:srgbClr val="00B0F0"/>
            </a:solidFill>
            <a:ln w="19050" cap="flat" cmpd="sng">
              <a:solidFill>
                <a:srgbClr val="21486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58" name="Google Shape;158;p3"/>
            <p:cNvSpPr/>
            <p:nvPr/>
          </p:nvSpPr>
          <p:spPr>
            <a:xfrm>
              <a:off x="3494229" y="2233385"/>
              <a:ext cx="346569" cy="743592"/>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endParaRPr sz="1800" b="1" i="0" u="none" strike="noStrike" cap="none">
                <a:solidFill>
                  <a:srgbClr val="FFFFFF"/>
                </a:solidFill>
                <a:latin typeface="Malgun Gothic"/>
                <a:ea typeface="Malgun Gothic"/>
                <a:cs typeface="Malgun Gothic"/>
                <a:sym typeface="Malgun Gothic"/>
              </a:endParaRPr>
            </a:p>
          </p:txBody>
        </p:sp>
      </p:grpSp>
      <p:grpSp>
        <p:nvGrpSpPr>
          <p:cNvPr id="159" name="Google Shape;159;p3"/>
          <p:cNvGrpSpPr/>
          <p:nvPr/>
        </p:nvGrpSpPr>
        <p:grpSpPr>
          <a:xfrm>
            <a:off x="4837955" y="4214757"/>
            <a:ext cx="2480096" cy="2070613"/>
            <a:chOff x="645658" y="2233385"/>
            <a:chExt cx="3218495" cy="3389210"/>
          </a:xfrm>
        </p:grpSpPr>
        <p:sp>
          <p:nvSpPr>
            <p:cNvPr id="160" name="Google Shape;160;p3"/>
            <p:cNvSpPr/>
            <p:nvPr/>
          </p:nvSpPr>
          <p:spPr>
            <a:xfrm>
              <a:off x="645658" y="3576383"/>
              <a:ext cx="3218495" cy="2046212"/>
            </a:xfrm>
            <a:prstGeom prst="rect">
              <a:avLst/>
            </a:prstGeom>
            <a:solidFill>
              <a:srgbClr val="1B328F"/>
            </a:solidFill>
            <a:ln w="19050" cap="flat" cmpd="sng">
              <a:solidFill>
                <a:srgbClr val="214867"/>
              </a:solidFill>
              <a:prstDash val="solid"/>
              <a:miter lim="800000"/>
              <a:headEnd type="none" w="sm" len="sm"/>
              <a:tailEnd type="none" w="sm" len="sm"/>
            </a:ln>
          </p:spPr>
          <p:txBody>
            <a:bodyPr spcFirstLastPara="1" wrap="square" lIns="91425" tIns="45700" rIns="91425" bIns="252000" anchor="b"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FFFFFF"/>
                  </a:solidFill>
                  <a:latin typeface="Malgun Gothic"/>
                  <a:ea typeface="Malgun Gothic"/>
                  <a:cs typeface="Malgun Gothic"/>
                  <a:sym typeface="Malgun Gothic"/>
                </a:rPr>
                <a:t>최연우</a:t>
              </a:r>
              <a:endParaRPr sz="1400" b="1" i="0" u="none" strike="noStrike" cap="none">
                <a:solidFill>
                  <a:srgbClr val="FFFFF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000"/>
                <a:buFont typeface="Arial"/>
                <a:buNone/>
              </a:pPr>
              <a:r>
                <a:rPr lang="ko-KR" sz="1000" b="0" i="0" u="none" strike="noStrike" cap="none">
                  <a:solidFill>
                    <a:srgbClr val="FFFFFF"/>
                  </a:solidFill>
                  <a:latin typeface="Malgun Gothic"/>
                  <a:ea typeface="Malgun Gothic"/>
                  <a:cs typeface="Malgun Gothic"/>
                  <a:sym typeface="Malgun Gothic"/>
                </a:rPr>
                <a:t>데이터 전처리, EDA, 시각화</a:t>
              </a:r>
              <a:endParaRPr sz="1000" b="0" i="0" u="none" strike="noStrike" cap="none">
                <a:solidFill>
                  <a:srgbClr val="FFFFFF"/>
                </a:solidFill>
                <a:latin typeface="Malgun Gothic"/>
                <a:ea typeface="Malgun Gothic"/>
                <a:cs typeface="Malgun Gothic"/>
                <a:sym typeface="Malgun Gothic"/>
              </a:endParaRPr>
            </a:p>
          </p:txBody>
        </p:sp>
        <p:sp>
          <p:nvSpPr>
            <p:cNvPr id="161" name="Google Shape;161;p3"/>
            <p:cNvSpPr/>
            <p:nvPr/>
          </p:nvSpPr>
          <p:spPr>
            <a:xfrm>
              <a:off x="645658" y="2253263"/>
              <a:ext cx="3218495" cy="2046212"/>
            </a:xfrm>
            <a:prstGeom prst="snip2DiagRect">
              <a:avLst>
                <a:gd name="adj1" fmla="val 0"/>
                <a:gd name="adj2" fmla="val 35417"/>
              </a:avLst>
            </a:prstGeom>
            <a:solidFill>
              <a:schemeClr val="lt1"/>
            </a:solidFill>
            <a:ln w="19050" cap="flat" cmpd="sng">
              <a:solidFill>
                <a:srgbClr val="21486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62" name="Google Shape;162;p3"/>
            <p:cNvSpPr/>
            <p:nvPr/>
          </p:nvSpPr>
          <p:spPr>
            <a:xfrm rot="10800000">
              <a:off x="3124308" y="2253263"/>
              <a:ext cx="739844" cy="739844"/>
            </a:xfrm>
            <a:prstGeom prst="rtTriangle">
              <a:avLst/>
            </a:prstGeom>
            <a:solidFill>
              <a:srgbClr val="00B0F0"/>
            </a:solidFill>
            <a:ln w="19050" cap="flat" cmpd="sng">
              <a:solidFill>
                <a:srgbClr val="21486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63" name="Google Shape;163;p3"/>
            <p:cNvSpPr/>
            <p:nvPr/>
          </p:nvSpPr>
          <p:spPr>
            <a:xfrm>
              <a:off x="3494229" y="2233385"/>
              <a:ext cx="346569" cy="743592"/>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endParaRPr sz="1800" b="1" i="0" u="none" strike="noStrike" cap="none">
                <a:solidFill>
                  <a:srgbClr val="FFFFFF"/>
                </a:solidFill>
                <a:latin typeface="Malgun Gothic"/>
                <a:ea typeface="Malgun Gothic"/>
                <a:cs typeface="Malgun Gothic"/>
                <a:sym typeface="Malgun Gothic"/>
              </a:endParaRPr>
            </a:p>
          </p:txBody>
        </p:sp>
      </p:grpSp>
      <p:grpSp>
        <p:nvGrpSpPr>
          <p:cNvPr id="164" name="Google Shape;164;p3"/>
          <p:cNvGrpSpPr/>
          <p:nvPr/>
        </p:nvGrpSpPr>
        <p:grpSpPr>
          <a:xfrm>
            <a:off x="8881376" y="4214757"/>
            <a:ext cx="2480096" cy="2070613"/>
            <a:chOff x="645658" y="2233385"/>
            <a:chExt cx="3218495" cy="3389210"/>
          </a:xfrm>
        </p:grpSpPr>
        <p:sp>
          <p:nvSpPr>
            <p:cNvPr id="165" name="Google Shape;165;p3"/>
            <p:cNvSpPr/>
            <p:nvPr/>
          </p:nvSpPr>
          <p:spPr>
            <a:xfrm>
              <a:off x="645658" y="3576383"/>
              <a:ext cx="3218495" cy="2046212"/>
            </a:xfrm>
            <a:prstGeom prst="rect">
              <a:avLst/>
            </a:prstGeom>
            <a:solidFill>
              <a:srgbClr val="1B328F"/>
            </a:solidFill>
            <a:ln w="19050" cap="flat" cmpd="sng">
              <a:solidFill>
                <a:srgbClr val="214867"/>
              </a:solidFill>
              <a:prstDash val="solid"/>
              <a:miter lim="800000"/>
              <a:headEnd type="none" w="sm" len="sm"/>
              <a:tailEnd type="none" w="sm" len="sm"/>
            </a:ln>
          </p:spPr>
          <p:txBody>
            <a:bodyPr spcFirstLastPara="1" wrap="square" lIns="91425" tIns="45700" rIns="91425" bIns="252000" anchor="b"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FFFFFF"/>
                  </a:solidFill>
                  <a:latin typeface="Malgun Gothic"/>
                  <a:ea typeface="Malgun Gothic"/>
                  <a:cs typeface="Malgun Gothic"/>
                  <a:sym typeface="Malgun Gothic"/>
                </a:rPr>
                <a:t>황신엽</a:t>
              </a:r>
              <a:endParaRPr sz="1400" b="1" i="0" u="none" strike="noStrike" cap="none">
                <a:solidFill>
                  <a:srgbClr val="FFFFF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000"/>
                <a:buFont typeface="Arial"/>
                <a:buNone/>
              </a:pPr>
              <a:r>
                <a:rPr lang="ko-KR" sz="1000" b="0" i="0" u="none" strike="noStrike" cap="none">
                  <a:solidFill>
                    <a:srgbClr val="FFFFFF"/>
                  </a:solidFill>
                  <a:latin typeface="Malgun Gothic"/>
                  <a:ea typeface="Malgun Gothic"/>
                  <a:cs typeface="Malgun Gothic"/>
                  <a:sym typeface="Malgun Gothic"/>
                </a:rPr>
                <a:t>데이터 전처리, EDA</a:t>
              </a:r>
              <a:endParaRPr sz="1400" b="0" i="0" u="none" strike="noStrike" cap="none">
                <a:solidFill>
                  <a:srgbClr val="000000"/>
                </a:solidFill>
                <a:latin typeface="Arial"/>
                <a:ea typeface="Arial"/>
                <a:cs typeface="Arial"/>
                <a:sym typeface="Arial"/>
              </a:endParaRPr>
            </a:p>
          </p:txBody>
        </p:sp>
        <p:sp>
          <p:nvSpPr>
            <p:cNvPr id="166" name="Google Shape;166;p3"/>
            <p:cNvSpPr/>
            <p:nvPr/>
          </p:nvSpPr>
          <p:spPr>
            <a:xfrm>
              <a:off x="645658" y="2253263"/>
              <a:ext cx="3218495" cy="2046212"/>
            </a:xfrm>
            <a:prstGeom prst="snip2DiagRect">
              <a:avLst>
                <a:gd name="adj1" fmla="val 0"/>
                <a:gd name="adj2" fmla="val 35417"/>
              </a:avLst>
            </a:prstGeom>
            <a:solidFill>
              <a:schemeClr val="lt1"/>
            </a:solidFill>
            <a:ln w="19050" cap="flat" cmpd="sng">
              <a:solidFill>
                <a:srgbClr val="21486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67" name="Google Shape;167;p3"/>
            <p:cNvSpPr/>
            <p:nvPr/>
          </p:nvSpPr>
          <p:spPr>
            <a:xfrm rot="10800000">
              <a:off x="3124308" y="2253263"/>
              <a:ext cx="739844" cy="739844"/>
            </a:xfrm>
            <a:prstGeom prst="rtTriangle">
              <a:avLst/>
            </a:prstGeom>
            <a:solidFill>
              <a:srgbClr val="00B0F0"/>
            </a:solidFill>
            <a:ln w="19050" cap="flat" cmpd="sng">
              <a:solidFill>
                <a:srgbClr val="21486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68" name="Google Shape;168;p3"/>
            <p:cNvSpPr/>
            <p:nvPr/>
          </p:nvSpPr>
          <p:spPr>
            <a:xfrm>
              <a:off x="3494229" y="2233385"/>
              <a:ext cx="346569" cy="743592"/>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endParaRPr sz="1800" b="1" i="0" u="none" strike="noStrike" cap="none">
                <a:solidFill>
                  <a:srgbClr val="FFFFFF"/>
                </a:solidFill>
                <a:latin typeface="Malgun Gothic"/>
                <a:ea typeface="Malgun Gothic"/>
                <a:cs typeface="Malgun Gothic"/>
                <a:sym typeface="Malgun Gothic"/>
              </a:endParaRPr>
            </a:p>
          </p:txBody>
        </p:sp>
      </p:grpSp>
      <p:pic>
        <p:nvPicPr>
          <p:cNvPr id="169" name="Google Shape;169;p3" descr="실루엣, 예술이(가) 표시된 사진&#10;&#10;중간 신뢰도로 자동 생성된 설명"/>
          <p:cNvPicPr preferRelativeResize="0"/>
          <p:nvPr/>
        </p:nvPicPr>
        <p:blipFill rotWithShape="1">
          <a:blip r:embed="rId3">
            <a:alphaModFix/>
          </a:blip>
          <a:srcRect/>
          <a:stretch/>
        </p:blipFill>
        <p:spPr>
          <a:xfrm>
            <a:off x="1444247" y="1498475"/>
            <a:ext cx="1248704" cy="1307655"/>
          </a:xfrm>
          <a:prstGeom prst="rect">
            <a:avLst/>
          </a:prstGeom>
          <a:noFill/>
          <a:ln>
            <a:noFill/>
          </a:ln>
        </p:spPr>
      </p:pic>
      <p:pic>
        <p:nvPicPr>
          <p:cNvPr id="170" name="Google Shape;170;p3" descr="실루엣, 예술이(가) 표시된 사진&#10;&#10;중간 신뢰도로 자동 생성된 설명"/>
          <p:cNvPicPr preferRelativeResize="0"/>
          <p:nvPr/>
        </p:nvPicPr>
        <p:blipFill rotWithShape="1">
          <a:blip r:embed="rId3">
            <a:alphaModFix/>
          </a:blip>
          <a:srcRect/>
          <a:stretch/>
        </p:blipFill>
        <p:spPr>
          <a:xfrm>
            <a:off x="5523125" y="1498475"/>
            <a:ext cx="1248704" cy="1307655"/>
          </a:xfrm>
          <a:prstGeom prst="rect">
            <a:avLst/>
          </a:prstGeom>
          <a:noFill/>
          <a:ln>
            <a:noFill/>
          </a:ln>
        </p:spPr>
      </p:pic>
      <p:pic>
        <p:nvPicPr>
          <p:cNvPr id="171" name="Google Shape;171;p3" descr="실루엣, 예술이(가) 표시된 사진&#10;&#10;중간 신뢰도로 자동 생성된 설명"/>
          <p:cNvPicPr preferRelativeResize="0"/>
          <p:nvPr/>
        </p:nvPicPr>
        <p:blipFill rotWithShape="1">
          <a:blip r:embed="rId3">
            <a:alphaModFix/>
          </a:blip>
          <a:srcRect/>
          <a:stretch/>
        </p:blipFill>
        <p:spPr>
          <a:xfrm>
            <a:off x="9602003" y="1469707"/>
            <a:ext cx="1248704" cy="1307655"/>
          </a:xfrm>
          <a:prstGeom prst="rect">
            <a:avLst/>
          </a:prstGeom>
          <a:noFill/>
          <a:ln>
            <a:noFill/>
          </a:ln>
        </p:spPr>
      </p:pic>
      <p:pic>
        <p:nvPicPr>
          <p:cNvPr id="172" name="Google Shape;172;p3" descr="실루엣, 예술이(가) 표시된 사진&#10;&#10;중간 신뢰도로 자동 생성된 설명"/>
          <p:cNvPicPr preferRelativeResize="0"/>
          <p:nvPr/>
        </p:nvPicPr>
        <p:blipFill rotWithShape="1">
          <a:blip r:embed="rId3">
            <a:alphaModFix/>
          </a:blip>
          <a:srcRect/>
          <a:stretch/>
        </p:blipFill>
        <p:spPr>
          <a:xfrm>
            <a:off x="1410230" y="4189001"/>
            <a:ext cx="1248704" cy="1307655"/>
          </a:xfrm>
          <a:prstGeom prst="rect">
            <a:avLst/>
          </a:prstGeom>
          <a:noFill/>
          <a:ln>
            <a:noFill/>
          </a:ln>
        </p:spPr>
      </p:pic>
      <p:pic>
        <p:nvPicPr>
          <p:cNvPr id="173" name="Google Shape;173;p3" descr="실루엣, 예술이(가) 표시된 사진&#10;&#10;중간 신뢰도로 자동 생성된 설명"/>
          <p:cNvPicPr preferRelativeResize="0"/>
          <p:nvPr/>
        </p:nvPicPr>
        <p:blipFill rotWithShape="1">
          <a:blip r:embed="rId3">
            <a:alphaModFix/>
          </a:blip>
          <a:srcRect/>
          <a:stretch/>
        </p:blipFill>
        <p:spPr>
          <a:xfrm>
            <a:off x="9602003" y="4189000"/>
            <a:ext cx="1248704" cy="1307655"/>
          </a:xfrm>
          <a:prstGeom prst="rect">
            <a:avLst/>
          </a:prstGeom>
          <a:noFill/>
          <a:ln>
            <a:noFill/>
          </a:ln>
        </p:spPr>
      </p:pic>
      <p:pic>
        <p:nvPicPr>
          <p:cNvPr id="174" name="Google Shape;174;p3" descr="클립아트, 그래픽, 상징, 디자인이(가) 표시된 사진&#10;&#10;자동 생성된 설명"/>
          <p:cNvPicPr preferRelativeResize="0"/>
          <p:nvPr/>
        </p:nvPicPr>
        <p:blipFill rotWithShape="1">
          <a:blip r:embed="rId4">
            <a:alphaModFix/>
          </a:blip>
          <a:srcRect/>
          <a:stretch/>
        </p:blipFill>
        <p:spPr>
          <a:xfrm>
            <a:off x="5558581" y="4300396"/>
            <a:ext cx="1249200" cy="1192651"/>
          </a:xfrm>
          <a:prstGeom prst="rect">
            <a:avLst/>
          </a:prstGeom>
          <a:noFill/>
          <a:ln>
            <a:noFill/>
          </a:ln>
        </p:spPr>
      </p:pic>
      <p:pic>
        <p:nvPicPr>
          <p:cNvPr id="175" name="Google Shape;175;p3" descr="어둠, 달, 블랙이(가) 표시된 사진&#10;&#10;자동 생성된 설명"/>
          <p:cNvPicPr preferRelativeResize="0"/>
          <p:nvPr/>
        </p:nvPicPr>
        <p:blipFill rotWithShape="1">
          <a:blip r:embed="rId5">
            <a:alphaModFix/>
          </a:blip>
          <a:srcRect/>
          <a:stretch/>
        </p:blipFill>
        <p:spPr>
          <a:xfrm>
            <a:off x="10689172" y="6529660"/>
            <a:ext cx="1408750" cy="21889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3" name="Google Shape;773;p53"/>
          <p:cNvSpPr/>
          <p:nvPr/>
        </p:nvSpPr>
        <p:spPr>
          <a:xfrm>
            <a:off x="0" y="-3"/>
            <a:ext cx="12192000" cy="781115"/>
          </a:xfrm>
          <a:prstGeom prst="rect">
            <a:avLst/>
          </a:prstGeom>
          <a:solidFill>
            <a:srgbClr val="1B328F"/>
          </a:solidFill>
          <a:ln>
            <a:noFill/>
          </a:ln>
        </p:spPr>
        <p:txBody>
          <a:bodyPr wrap="square" lIns="91424" tIns="45700" rIns="91424" bIns="45700" anchor="t" anchorCtr="0">
            <a:noAutofit/>
          </a:bodyPr>
          <a:lstStyle/>
          <a:p>
            <a:pPr marL="0" marR="0" lvl="0" indent="0" algn="l" rtl="0">
              <a:lnSpc>
                <a:spcPct val="150000"/>
              </a:lnSpc>
              <a:spcBef>
                <a:spcPts val="0"/>
              </a:spcBef>
              <a:spcAft>
                <a:spcPts val="0"/>
              </a:spcAft>
              <a:buClr>
                <a:srgbClr val="000000"/>
              </a:buClr>
              <a:buSzPct val="25000"/>
              <a:buFont typeface="Arial"/>
              <a:buNone/>
              <a:defRPr/>
            </a:pPr>
            <a:r>
              <a:rPr lang="ko-KR" sz="2400" b="1" i="0" u="none" strike="noStrike" cap="none">
                <a:solidFill>
                  <a:srgbClr val="FFFFFF"/>
                </a:solidFill>
                <a:latin typeface="Arial"/>
                <a:ea typeface="Arial"/>
                <a:cs typeface="Arial"/>
                <a:sym typeface="Arial"/>
              </a:rPr>
              <a:t> 부동산 전세가격 예측·전세가율 분석</a:t>
            </a:r>
          </a:p>
          <a:p>
            <a:pPr marL="0" marR="0" lvl="0" indent="0" algn="ctr" rtl="0">
              <a:lnSpc>
                <a:spcPct val="100000"/>
              </a:lnSpc>
              <a:spcBef>
                <a:spcPts val="0"/>
              </a:spcBef>
              <a:spcAft>
                <a:spcPts val="0"/>
              </a:spcAft>
              <a:buClr>
                <a:srgbClr val="000000"/>
              </a:buClr>
              <a:buSzPct val="25000"/>
              <a:buFont typeface="Arial"/>
              <a:buNone/>
              <a:defRPr/>
            </a:pPr>
            <a:endParaRPr sz="900" b="0" i="0" u="none" strike="noStrike" cap="none">
              <a:solidFill>
                <a:srgbClr val="FFFFFF"/>
              </a:solidFill>
              <a:latin typeface="맑은 고딕"/>
              <a:ea typeface="맑은 고딕"/>
              <a:cs typeface="맑은 고딕"/>
              <a:sym typeface="맑은 고딕"/>
            </a:endParaRPr>
          </a:p>
        </p:txBody>
      </p:sp>
      <p:grpSp>
        <p:nvGrpSpPr>
          <p:cNvPr id="774" name="Google Shape;774;p53"/>
          <p:cNvGrpSpPr/>
          <p:nvPr/>
        </p:nvGrpSpPr>
        <p:grpSpPr>
          <a:xfrm>
            <a:off x="10027920" y="-3"/>
            <a:ext cx="2164081" cy="781115"/>
            <a:chOff x="9919316" y="4585314"/>
            <a:chExt cx="2272685" cy="1136343"/>
          </a:xfrm>
        </p:grpSpPr>
        <p:sp>
          <p:nvSpPr>
            <p:cNvPr id="775" name="Google Shape;775;p53"/>
            <p:cNvSpPr/>
            <p:nvPr/>
          </p:nvSpPr>
          <p:spPr>
            <a:xfrm rot="5400000">
              <a:off x="11055659" y="4585314"/>
              <a:ext cx="1136342" cy="1136342"/>
            </a:xfrm>
            <a:prstGeom prst="rtTriangle">
              <a:avLst/>
            </a:prstGeom>
            <a:solidFill>
              <a:schemeClr val="lt1"/>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sp>
          <p:nvSpPr>
            <p:cNvPr id="776" name="Google Shape;776;p53"/>
            <p:cNvSpPr/>
            <p:nvPr/>
          </p:nvSpPr>
          <p:spPr>
            <a:xfrm rot="16200000">
              <a:off x="9919316" y="4585315"/>
              <a:ext cx="1136342" cy="1136342"/>
            </a:xfrm>
            <a:prstGeom prst="rtTriangle">
              <a:avLst/>
            </a:prstGeom>
            <a:solidFill>
              <a:srgbClr val="00B0F0"/>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grpSp>
      <p:sp>
        <p:nvSpPr>
          <p:cNvPr id="777" name="Google Shape;777;p53"/>
          <p:cNvSpPr txBox="1"/>
          <p:nvPr/>
        </p:nvSpPr>
        <p:spPr>
          <a:xfrm>
            <a:off x="93305" y="867747"/>
            <a:ext cx="3694923" cy="369291"/>
          </a:xfrm>
          <a:prstGeom prst="rect">
            <a:avLst/>
          </a:prstGeom>
          <a:noFill/>
          <a:ln>
            <a:noFill/>
          </a:ln>
        </p:spPr>
        <p:txBody>
          <a:bodyPr wrap="square" lIns="91424" tIns="45700" rIns="91424" bIns="45700" anchor="t" anchorCtr="0">
            <a:spAutoFit/>
          </a:bodyPr>
          <a:lstStyle/>
          <a:p>
            <a:pPr marL="0" marR="0" lvl="0" indent="0" algn="l" rtl="0">
              <a:lnSpc>
                <a:spcPct val="100000"/>
              </a:lnSpc>
              <a:spcBef>
                <a:spcPts val="0"/>
              </a:spcBef>
              <a:spcAft>
                <a:spcPts val="0"/>
              </a:spcAft>
              <a:buClr>
                <a:srgbClr val="000000"/>
              </a:buClr>
              <a:buSzPct val="25000"/>
              <a:buFont typeface="Arial"/>
              <a:buNone/>
              <a:defRPr/>
            </a:pPr>
            <a:r>
              <a:rPr lang="ko-KR" altLang="en-US" sz="1800" b="1" i="0" u="none" strike="noStrike" cap="none" dirty="0">
                <a:solidFill>
                  <a:srgbClr val="000000"/>
                </a:solidFill>
                <a:latin typeface="맑은 고딕"/>
                <a:ea typeface="맑은 고딕"/>
                <a:cs typeface="맑은 고딕"/>
                <a:sym typeface="맑은 고딕"/>
              </a:rPr>
              <a:t>모형의 진단</a:t>
            </a:r>
            <a:endParaRPr sz="1400" b="0" i="0" u="none" strike="noStrike" cap="none" dirty="0">
              <a:solidFill>
                <a:srgbClr val="000000"/>
              </a:solidFill>
              <a:latin typeface="Arial"/>
              <a:ea typeface="Arial"/>
              <a:cs typeface="Arial"/>
              <a:sym typeface="Arial"/>
            </a:endParaRPr>
          </a:p>
        </p:txBody>
      </p:sp>
      <p:pic>
        <p:nvPicPr>
          <p:cNvPr id="778" name="Google Shape;778;p53" descr="어둠, 달, 블랙이(가) 표시된 사진  자동 생성된 설명"/>
          <p:cNvPicPr/>
          <p:nvPr/>
        </p:nvPicPr>
        <p:blipFill rotWithShape="1">
          <a:blip r:embed="rId3">
            <a:alphaModFix/>
          </a:blip>
          <a:srcRect/>
          <a:stretch>
            <a:fillRect/>
          </a:stretch>
        </p:blipFill>
        <p:spPr>
          <a:xfrm>
            <a:off x="10653893" y="6554608"/>
            <a:ext cx="1408750" cy="218894"/>
          </a:xfrm>
          <a:prstGeom prst="rect">
            <a:avLst/>
          </a:prstGeom>
          <a:noFill/>
          <a:ln>
            <a:noFill/>
          </a:ln>
        </p:spPr>
      </p:pic>
      <p:sp>
        <p:nvSpPr>
          <p:cNvPr id="779" name="Google Shape;779;p53"/>
          <p:cNvSpPr txBox="1"/>
          <p:nvPr/>
        </p:nvSpPr>
        <p:spPr>
          <a:xfrm>
            <a:off x="312294" y="1383740"/>
            <a:ext cx="4865914" cy="307736"/>
          </a:xfrm>
          <a:prstGeom prst="rect">
            <a:avLst/>
          </a:prstGeom>
          <a:noFill/>
          <a:ln>
            <a:noFill/>
          </a:ln>
        </p:spPr>
        <p:txBody>
          <a:bodyPr wrap="square" lIns="91424" tIns="45700" rIns="91424" bIns="45700" anchor="t" anchorCtr="0">
            <a:spAutoFit/>
          </a:bodyPr>
          <a:lstStyle/>
          <a:p>
            <a:pPr marL="0" marR="0" lvl="0" indent="0" algn="l" rtl="0">
              <a:lnSpc>
                <a:spcPct val="100000"/>
              </a:lnSpc>
              <a:spcBef>
                <a:spcPts val="0"/>
              </a:spcBef>
              <a:spcAft>
                <a:spcPts val="0"/>
              </a:spcAft>
              <a:buNone/>
              <a:defRPr/>
            </a:pPr>
            <a:r>
              <a:rPr lang="ko-KR" altLang="en-US" sz="1400" spc="-100" dirty="0">
                <a:latin typeface="+mn-ea"/>
                <a:cs typeface="Malgun Gothic Semilight"/>
              </a:rPr>
              <a:t>⇒  </a:t>
            </a:r>
            <a:r>
              <a:rPr lang="ko-KR" altLang="en-US" sz="1400" b="0" i="0" u="none" strike="noStrike" cap="none" dirty="0">
                <a:solidFill>
                  <a:srgbClr val="000000"/>
                </a:solidFill>
                <a:latin typeface="Arial"/>
                <a:ea typeface="Arial"/>
                <a:cs typeface="Arial"/>
                <a:sym typeface="Arial"/>
              </a:rPr>
              <a:t>교차검증 </a:t>
            </a:r>
            <a:r>
              <a:rPr lang="en-US" altLang="ko-KR" sz="1400" b="0" i="0" u="none" strike="noStrike" cap="none" dirty="0">
                <a:solidFill>
                  <a:srgbClr val="000000"/>
                </a:solidFill>
                <a:latin typeface="Arial"/>
                <a:ea typeface="Arial"/>
                <a:cs typeface="Arial"/>
                <a:sym typeface="Arial"/>
              </a:rPr>
              <a:t>-</a:t>
            </a:r>
            <a:r>
              <a:rPr lang="ko-KR" altLang="en-US" sz="1400" b="0" i="0" u="none" strike="noStrike" cap="none" dirty="0">
                <a:solidFill>
                  <a:srgbClr val="000000"/>
                </a:solidFill>
                <a:latin typeface="Arial"/>
                <a:ea typeface="Arial"/>
                <a:cs typeface="Arial"/>
                <a:sym typeface="Arial"/>
              </a:rPr>
              <a:t> </a:t>
            </a:r>
            <a:r>
              <a:rPr lang="en-US" altLang="ko-KR" sz="1400" b="0" i="0" u="none" strike="noStrike" cap="none" dirty="0">
                <a:solidFill>
                  <a:srgbClr val="000000"/>
                </a:solidFill>
                <a:latin typeface="Arial"/>
                <a:ea typeface="Arial"/>
                <a:cs typeface="Arial"/>
                <a:sym typeface="Arial"/>
              </a:rPr>
              <a:t>data leakage</a:t>
            </a:r>
            <a:r>
              <a:rPr lang="ko-KR" altLang="en-US" sz="1400" b="0" i="0" u="none" strike="noStrike" cap="none" dirty="0">
                <a:solidFill>
                  <a:srgbClr val="000000"/>
                </a:solidFill>
                <a:latin typeface="Arial"/>
                <a:ea typeface="Arial"/>
                <a:cs typeface="Arial"/>
                <a:sym typeface="Arial"/>
              </a:rPr>
              <a:t> 여부 파악</a:t>
            </a:r>
          </a:p>
        </p:txBody>
      </p:sp>
      <p:graphicFrame>
        <p:nvGraphicFramePr>
          <p:cNvPr id="781" name="표 780"/>
          <p:cNvGraphicFramePr>
            <a:graphicFrameLocks noGrp="1"/>
          </p:cNvGraphicFramePr>
          <p:nvPr>
            <p:extLst>
              <p:ext uri="{D42A27DB-BD31-4B8C-83A1-F6EECF244321}">
                <p14:modId xmlns:p14="http://schemas.microsoft.com/office/powerpoint/2010/main" val="596145687"/>
              </p:ext>
            </p:extLst>
          </p:nvPr>
        </p:nvGraphicFramePr>
        <p:xfrm>
          <a:off x="347576" y="1898028"/>
          <a:ext cx="5158800" cy="3153600"/>
        </p:xfrm>
        <a:graphic>
          <a:graphicData uri="http://schemas.openxmlformats.org/drawingml/2006/table">
            <a:tbl>
              <a:tblPr firstRow="1" bandRow="1">
                <a:tableStyleId>{01A66EDD-3DAB-4C5B-A090-DC80EC1FD486}</a:tableStyleId>
              </a:tblPr>
              <a:tblGrid>
                <a:gridCol w="859379">
                  <a:extLst>
                    <a:ext uri="{9D8B030D-6E8A-4147-A177-3AD203B41FA5}">
                      <a16:colId xmlns:a16="http://schemas.microsoft.com/office/drawing/2014/main" val="20000"/>
                    </a:ext>
                  </a:extLst>
                </a:gridCol>
                <a:gridCol w="2027244">
                  <a:extLst>
                    <a:ext uri="{9D8B030D-6E8A-4147-A177-3AD203B41FA5}">
                      <a16:colId xmlns:a16="http://schemas.microsoft.com/office/drawing/2014/main" val="20001"/>
                    </a:ext>
                  </a:extLst>
                </a:gridCol>
                <a:gridCol w="2272177">
                  <a:extLst>
                    <a:ext uri="{9D8B030D-6E8A-4147-A177-3AD203B41FA5}">
                      <a16:colId xmlns:a16="http://schemas.microsoft.com/office/drawing/2014/main" val="20002"/>
                    </a:ext>
                  </a:extLst>
                </a:gridCol>
              </a:tblGrid>
              <a:tr h="525600">
                <a:tc>
                  <a:txBody>
                    <a:bodyPr/>
                    <a:lstStyle/>
                    <a:p>
                      <a:pPr algn="ctr">
                        <a:defRPr/>
                      </a:pPr>
                      <a:r>
                        <a:rPr lang="ko-KR" altLang="en-US" dirty="0" err="1"/>
                        <a:t>폴드</a:t>
                      </a:r>
                      <a:endParaRPr lang="ko-KR" altLang="en-US" dirty="0"/>
                    </a:p>
                  </a:txBody>
                  <a:tcPr anchor="ctr"/>
                </a:tc>
                <a:tc>
                  <a:txBody>
                    <a:bodyPr/>
                    <a:lstStyle/>
                    <a:p>
                      <a:pPr algn="ctr">
                        <a:defRPr/>
                      </a:pPr>
                      <a:r>
                        <a:rPr sz="1100" b="0" i="0" u="none" strike="noStrike" dirty="0" err="1">
                          <a:solidFill>
                            <a:schemeClr val="bg1"/>
                          </a:solidFill>
                          <a:latin typeface="맑은 고딕"/>
                          <a:ea typeface="맑은 고딕"/>
                        </a:rPr>
                        <a:t>폴드별정확도</a:t>
                      </a:r>
                      <a:endParaRPr sz="1100" b="0" i="0" u="none" strike="noStrike" dirty="0">
                        <a:solidFill>
                          <a:schemeClr val="bg1"/>
                        </a:solidFill>
                        <a:latin typeface="맑은 고딕"/>
                        <a:ea typeface="맑은 고딕"/>
                      </a:endParaRPr>
                    </a:p>
                  </a:txBody>
                  <a:tcPr anchor="ctr">
                    <a:lnR w="0">
                      <a:noFill/>
                    </a:lnR>
                    <a:lnT w="0">
                      <a:noFill/>
                    </a:lnT>
                    <a:lnB w="0">
                      <a:noFill/>
                    </a:lnB>
                  </a:tcPr>
                </a:tc>
                <a:tc>
                  <a:txBody>
                    <a:bodyPr/>
                    <a:lstStyle/>
                    <a:p>
                      <a:pPr algn="ctr">
                        <a:defRPr/>
                      </a:pPr>
                      <a:r>
                        <a:rPr sz="1100" b="0" i="0" u="none" strike="noStrike" dirty="0" err="1">
                          <a:solidFill>
                            <a:schemeClr val="bg1"/>
                          </a:solidFill>
                          <a:latin typeface="맑은 고딕"/>
                          <a:ea typeface="맑은 고딕"/>
                        </a:rPr>
                        <a:t>평균</a:t>
                      </a:r>
                      <a:r>
                        <a:rPr lang="ko-KR" altLang="en-US" sz="1100" b="0" i="0" u="none" strike="noStrike" dirty="0">
                          <a:solidFill>
                            <a:schemeClr val="bg1"/>
                          </a:solidFill>
                          <a:latin typeface="맑은 고딕"/>
                          <a:ea typeface="맑은 고딕"/>
                        </a:rPr>
                        <a:t>정확도</a:t>
                      </a:r>
                    </a:p>
                  </a:txBody>
                  <a:tcPr anchor="ctr">
                    <a:lnL w="0">
                      <a:noFill/>
                    </a:lnL>
                    <a:lnR w="0">
                      <a:noFill/>
                    </a:lnR>
                    <a:lnT w="0">
                      <a:noFill/>
                    </a:lnT>
                    <a:lnB w="0">
                      <a:noFill/>
                    </a:lnB>
                  </a:tcPr>
                </a:tc>
                <a:extLst>
                  <a:ext uri="{0D108BD9-81ED-4DB2-BD59-A6C34878D82A}">
                    <a16:rowId xmlns:a16="http://schemas.microsoft.com/office/drawing/2014/main" val="10000"/>
                  </a:ext>
                </a:extLst>
              </a:tr>
              <a:tr h="525600">
                <a:tc>
                  <a:txBody>
                    <a:bodyPr/>
                    <a:lstStyle/>
                    <a:p>
                      <a:pPr algn="ctr">
                        <a:defRPr/>
                      </a:pPr>
                      <a:r>
                        <a:rPr lang="en-US" altLang="ko-KR" dirty="0"/>
                        <a:t>1</a:t>
                      </a:r>
                    </a:p>
                  </a:txBody>
                  <a:tcPr anchor="ctr"/>
                </a:tc>
                <a:tc>
                  <a:txBody>
                    <a:bodyPr/>
                    <a:lstStyle/>
                    <a:p>
                      <a:pPr algn="ctr">
                        <a:defRPr/>
                      </a:pPr>
                      <a:r>
                        <a:rPr lang="EN-US" sz="1100" b="0" i="0" u="none" strike="noStrike" dirty="0">
                          <a:solidFill>
                            <a:srgbClr val="000000"/>
                          </a:solidFill>
                          <a:latin typeface="맑은 고딕"/>
                          <a:ea typeface="맑은 고딕"/>
                        </a:rPr>
                        <a:t>0.595264467</a:t>
                      </a:r>
                    </a:p>
                  </a:txBody>
                  <a:tcPr anchor="ctr">
                    <a:lnR w="0">
                      <a:noFill/>
                    </a:lnR>
                    <a:lnT w="0">
                      <a:noFill/>
                    </a:lnT>
                    <a:lnB w="0">
                      <a:noFill/>
                    </a:lnB>
                  </a:tcPr>
                </a:tc>
                <a:tc rowSpan="5">
                  <a:txBody>
                    <a:bodyPr/>
                    <a:lstStyle/>
                    <a:p>
                      <a:pPr algn="ctr">
                        <a:defRPr/>
                      </a:pPr>
                      <a:r>
                        <a:rPr lang="EN-US" sz="1100" b="0" i="0" u="none" strike="noStrike" dirty="0">
                          <a:solidFill>
                            <a:srgbClr val="000000"/>
                          </a:solidFill>
                          <a:latin typeface="맑은 고딕"/>
                          <a:ea typeface="맑은 고딕"/>
                        </a:rPr>
                        <a:t>0.595206678</a:t>
                      </a:r>
                    </a:p>
                    <a:p>
                      <a:pPr algn="ctr">
                        <a:defRPr/>
                      </a:pPr>
                      <a:endParaRPr lang="EN-US" sz="1100" b="0" i="0" u="none" strike="noStrike" dirty="0">
                        <a:solidFill>
                          <a:srgbClr val="000000"/>
                        </a:solidFill>
                        <a:latin typeface="맑은 고딕"/>
                        <a:ea typeface="맑은 고딕"/>
                      </a:endParaRPr>
                    </a:p>
                  </a:txBody>
                  <a:tcPr anchor="ctr">
                    <a:lnL w="0">
                      <a:noFill/>
                    </a:lnL>
                    <a:lnR w="0">
                      <a:noFill/>
                    </a:lnR>
                    <a:lnT w="0">
                      <a:noFill/>
                    </a:lnT>
                    <a:lnB w="0">
                      <a:noFill/>
                    </a:lnB>
                  </a:tcPr>
                </a:tc>
                <a:extLst>
                  <a:ext uri="{0D108BD9-81ED-4DB2-BD59-A6C34878D82A}">
                    <a16:rowId xmlns:a16="http://schemas.microsoft.com/office/drawing/2014/main" val="10001"/>
                  </a:ext>
                </a:extLst>
              </a:tr>
              <a:tr h="525600">
                <a:tc>
                  <a:txBody>
                    <a:bodyPr/>
                    <a:lstStyle/>
                    <a:p>
                      <a:pPr algn="ctr">
                        <a:defRPr/>
                      </a:pPr>
                      <a:r>
                        <a:rPr lang="en-US" altLang="ko-KR" dirty="0"/>
                        <a:t>2</a:t>
                      </a:r>
                    </a:p>
                  </a:txBody>
                  <a:tcPr anchor="ctr"/>
                </a:tc>
                <a:tc>
                  <a:txBody>
                    <a:bodyPr/>
                    <a:lstStyle/>
                    <a:p>
                      <a:pPr algn="ctr">
                        <a:defRPr/>
                      </a:pPr>
                      <a:r>
                        <a:rPr lang="EN-US" sz="1100" b="0" i="0" u="none" strike="noStrike" dirty="0">
                          <a:solidFill>
                            <a:srgbClr val="000000"/>
                          </a:solidFill>
                          <a:latin typeface="맑은 고딕"/>
                          <a:ea typeface="맑은 고딕"/>
                        </a:rPr>
                        <a:t>0.595778152</a:t>
                      </a:r>
                    </a:p>
                  </a:txBody>
                  <a:tcPr anchor="ctr">
                    <a:lnR w="0">
                      <a:noFill/>
                    </a:lnR>
                    <a:lnT w="0">
                      <a:noFill/>
                    </a:lnT>
                    <a:lnB w="0">
                      <a:noFill/>
                    </a:lnB>
                  </a:tcPr>
                </a:tc>
                <a:tc vMerge="1">
                  <a:txBody>
                    <a:bodyPr/>
                    <a:lstStyle/>
                    <a:p>
                      <a:pPr>
                        <a:defRPr/>
                      </a:pPr>
                      <a:endParaRPr lang="en-US" altLang="ko-KR"/>
                    </a:p>
                  </a:txBody>
                  <a:tcPr anchor="ctr">
                    <a:lnL w="0">
                      <a:noFill/>
                    </a:lnL>
                    <a:lnR w="0">
                      <a:noFill/>
                    </a:lnR>
                    <a:lnT w="0">
                      <a:noFill/>
                    </a:lnT>
                    <a:lnB w="0">
                      <a:noFill/>
                    </a:lnB>
                  </a:tcPr>
                </a:tc>
                <a:extLst>
                  <a:ext uri="{0D108BD9-81ED-4DB2-BD59-A6C34878D82A}">
                    <a16:rowId xmlns:a16="http://schemas.microsoft.com/office/drawing/2014/main" val="10002"/>
                  </a:ext>
                </a:extLst>
              </a:tr>
              <a:tr h="525600">
                <a:tc>
                  <a:txBody>
                    <a:bodyPr/>
                    <a:lstStyle/>
                    <a:p>
                      <a:pPr algn="ctr">
                        <a:defRPr/>
                      </a:pPr>
                      <a:r>
                        <a:rPr lang="en-US" altLang="ko-KR" dirty="0"/>
                        <a:t>3</a:t>
                      </a:r>
                    </a:p>
                  </a:txBody>
                  <a:tcPr anchor="ctr"/>
                </a:tc>
                <a:tc>
                  <a:txBody>
                    <a:bodyPr/>
                    <a:lstStyle/>
                    <a:p>
                      <a:pPr algn="ctr">
                        <a:defRPr/>
                      </a:pPr>
                      <a:r>
                        <a:rPr lang="EN-US" sz="1100" b="0" i="0" u="none" strike="noStrike" dirty="0">
                          <a:solidFill>
                            <a:srgbClr val="000000"/>
                          </a:solidFill>
                          <a:latin typeface="맑은 고딕"/>
                          <a:ea typeface="맑은 고딕"/>
                        </a:rPr>
                        <a:t>0.595023678</a:t>
                      </a:r>
                    </a:p>
                  </a:txBody>
                  <a:tcPr anchor="ctr">
                    <a:lnR w="0">
                      <a:noFill/>
                    </a:lnR>
                    <a:lnT w="0">
                      <a:noFill/>
                    </a:lnT>
                    <a:lnB w="0">
                      <a:noFill/>
                    </a:lnB>
                  </a:tcPr>
                </a:tc>
                <a:tc vMerge="1">
                  <a:txBody>
                    <a:bodyPr/>
                    <a:lstStyle/>
                    <a:p>
                      <a:pPr>
                        <a:defRPr/>
                      </a:pPr>
                      <a:endParaRPr lang="en-US" altLang="ko-KR"/>
                    </a:p>
                  </a:txBody>
                  <a:tcPr anchor="ctr">
                    <a:lnL w="0">
                      <a:noFill/>
                    </a:lnL>
                    <a:lnR w="0">
                      <a:noFill/>
                    </a:lnR>
                    <a:lnT w="0">
                      <a:noFill/>
                    </a:lnT>
                    <a:lnB w="0">
                      <a:noFill/>
                    </a:lnB>
                  </a:tcPr>
                </a:tc>
                <a:extLst>
                  <a:ext uri="{0D108BD9-81ED-4DB2-BD59-A6C34878D82A}">
                    <a16:rowId xmlns:a16="http://schemas.microsoft.com/office/drawing/2014/main" val="10003"/>
                  </a:ext>
                </a:extLst>
              </a:tr>
              <a:tr h="525600">
                <a:tc>
                  <a:txBody>
                    <a:bodyPr/>
                    <a:lstStyle/>
                    <a:p>
                      <a:pPr algn="ctr">
                        <a:defRPr/>
                      </a:pPr>
                      <a:r>
                        <a:rPr lang="en-US" altLang="ko-KR" dirty="0"/>
                        <a:t>4</a:t>
                      </a:r>
                    </a:p>
                  </a:txBody>
                  <a:tcPr anchor="ctr"/>
                </a:tc>
                <a:tc>
                  <a:txBody>
                    <a:bodyPr/>
                    <a:lstStyle/>
                    <a:p>
                      <a:pPr algn="ctr">
                        <a:defRPr/>
                      </a:pPr>
                      <a:r>
                        <a:rPr lang="EN-US" sz="1100" b="0" i="0" u="none" strike="noStrike" dirty="0">
                          <a:solidFill>
                            <a:srgbClr val="000000"/>
                          </a:solidFill>
                          <a:latin typeface="맑은 고딕"/>
                          <a:ea typeface="맑은 고딕"/>
                        </a:rPr>
                        <a:t>0.595216309</a:t>
                      </a:r>
                    </a:p>
                  </a:txBody>
                  <a:tcPr anchor="ctr">
                    <a:lnR w="0">
                      <a:noFill/>
                    </a:lnR>
                    <a:lnT w="0">
                      <a:noFill/>
                    </a:lnT>
                    <a:lnB w="0">
                      <a:noFill/>
                    </a:lnB>
                  </a:tcPr>
                </a:tc>
                <a:tc vMerge="1">
                  <a:txBody>
                    <a:bodyPr/>
                    <a:lstStyle/>
                    <a:p>
                      <a:pPr>
                        <a:defRPr/>
                      </a:pPr>
                      <a:endParaRPr lang="en-US" altLang="ko-KR"/>
                    </a:p>
                  </a:txBody>
                  <a:tcPr anchor="ctr">
                    <a:lnL w="0">
                      <a:noFill/>
                    </a:lnL>
                    <a:lnR w="0">
                      <a:noFill/>
                    </a:lnR>
                    <a:lnT w="0">
                      <a:noFill/>
                    </a:lnT>
                    <a:lnB w="0">
                      <a:noFill/>
                    </a:lnB>
                  </a:tcPr>
                </a:tc>
                <a:extLst>
                  <a:ext uri="{0D108BD9-81ED-4DB2-BD59-A6C34878D82A}">
                    <a16:rowId xmlns:a16="http://schemas.microsoft.com/office/drawing/2014/main" val="10004"/>
                  </a:ext>
                </a:extLst>
              </a:tr>
              <a:tr h="525600">
                <a:tc>
                  <a:txBody>
                    <a:bodyPr/>
                    <a:lstStyle/>
                    <a:p>
                      <a:pPr algn="ctr">
                        <a:defRPr/>
                      </a:pPr>
                      <a:r>
                        <a:rPr lang="en-US" altLang="ko-KR" dirty="0"/>
                        <a:t>5</a:t>
                      </a:r>
                    </a:p>
                  </a:txBody>
                  <a:tcPr anchor="ctr"/>
                </a:tc>
                <a:tc>
                  <a:txBody>
                    <a:bodyPr/>
                    <a:lstStyle/>
                    <a:p>
                      <a:pPr algn="ctr">
                        <a:defRPr/>
                      </a:pPr>
                      <a:r>
                        <a:rPr lang="EN-US" sz="1100" b="0" i="0" u="none" strike="noStrike" dirty="0">
                          <a:solidFill>
                            <a:srgbClr val="000000"/>
                          </a:solidFill>
                          <a:latin typeface="맑은 고딕"/>
                          <a:ea typeface="맑은 고딕"/>
                        </a:rPr>
                        <a:t>0.594750783</a:t>
                      </a:r>
                    </a:p>
                  </a:txBody>
                  <a:tcPr anchor="ctr">
                    <a:lnR w="0">
                      <a:noFill/>
                    </a:lnR>
                    <a:lnT w="0">
                      <a:noFill/>
                    </a:lnT>
                    <a:lnB w="0">
                      <a:noFill/>
                    </a:lnB>
                  </a:tcPr>
                </a:tc>
                <a:tc vMerge="1">
                  <a:txBody>
                    <a:bodyPr/>
                    <a:lstStyle/>
                    <a:p>
                      <a:pPr>
                        <a:defRPr/>
                      </a:pPr>
                      <a:endParaRPr lang="en-US" altLang="ko-KR"/>
                    </a:p>
                  </a:txBody>
                  <a:tcPr anchor="ctr">
                    <a:lnL w="0">
                      <a:noFill/>
                    </a:lnL>
                    <a:lnR w="0">
                      <a:noFill/>
                    </a:lnR>
                    <a:lnT w="0">
                      <a:noFill/>
                    </a:lnT>
                    <a:lnB w="0">
                      <a:noFill/>
                    </a:lnB>
                  </a:tcPr>
                </a:tc>
                <a:extLst>
                  <a:ext uri="{0D108BD9-81ED-4DB2-BD59-A6C34878D82A}">
                    <a16:rowId xmlns:a16="http://schemas.microsoft.com/office/drawing/2014/main" val="10005"/>
                  </a:ext>
                </a:extLst>
              </a:tr>
            </a:tbl>
          </a:graphicData>
        </a:graphic>
      </p:graphicFrame>
      <p:sp>
        <p:nvSpPr>
          <p:cNvPr id="2" name="Google Shape;779;p53">
            <a:extLst>
              <a:ext uri="{FF2B5EF4-FFF2-40B4-BE49-F238E27FC236}">
                <a16:creationId xmlns:a16="http://schemas.microsoft.com/office/drawing/2014/main" id="{33A94928-F18A-20D0-6B6C-D770F749B588}"/>
              </a:ext>
            </a:extLst>
          </p:cNvPr>
          <p:cNvSpPr txBox="1"/>
          <p:nvPr/>
        </p:nvSpPr>
        <p:spPr>
          <a:xfrm>
            <a:off x="6229248" y="1387859"/>
            <a:ext cx="4865914" cy="307736"/>
          </a:xfrm>
          <a:prstGeom prst="rect">
            <a:avLst/>
          </a:prstGeom>
          <a:noFill/>
          <a:ln>
            <a:noFill/>
          </a:ln>
        </p:spPr>
        <p:txBody>
          <a:bodyPr wrap="square" lIns="91424" tIns="45700" rIns="91424" bIns="45700" anchor="t" anchorCtr="0">
            <a:spAutoFit/>
          </a:bodyPr>
          <a:lstStyle/>
          <a:p>
            <a:pPr marL="0" marR="0" lvl="0" indent="0" algn="l" rtl="0">
              <a:lnSpc>
                <a:spcPct val="100000"/>
              </a:lnSpc>
              <a:spcBef>
                <a:spcPts val="0"/>
              </a:spcBef>
              <a:spcAft>
                <a:spcPts val="0"/>
              </a:spcAft>
              <a:buNone/>
              <a:defRPr/>
            </a:pPr>
            <a:r>
              <a:rPr lang="ko-KR" altLang="en-US" sz="1400" spc="-100" dirty="0">
                <a:latin typeface="+mn-ea"/>
                <a:cs typeface="Malgun Gothic Semilight"/>
              </a:rPr>
              <a:t>⇒  </a:t>
            </a:r>
            <a:r>
              <a:rPr lang="ko-KR" altLang="en-US" sz="1400" b="0" i="0" u="none" strike="noStrike" cap="none" dirty="0">
                <a:solidFill>
                  <a:srgbClr val="000000"/>
                </a:solidFill>
                <a:latin typeface="Arial"/>
                <a:ea typeface="Arial"/>
                <a:cs typeface="Arial"/>
                <a:sym typeface="Arial"/>
              </a:rPr>
              <a:t>학습곡선 </a:t>
            </a:r>
            <a:r>
              <a:rPr lang="en-US" altLang="ko-KR" sz="1400" b="0" i="0" u="none" strike="noStrike" cap="none" dirty="0">
                <a:solidFill>
                  <a:srgbClr val="000000"/>
                </a:solidFill>
                <a:latin typeface="Arial"/>
                <a:ea typeface="Arial"/>
                <a:cs typeface="Arial"/>
                <a:sym typeface="Arial"/>
              </a:rPr>
              <a:t>-</a:t>
            </a:r>
            <a:r>
              <a:rPr lang="ko-KR" altLang="en-US" sz="1400" b="0" i="0" u="none" strike="noStrike" cap="none" dirty="0">
                <a:solidFill>
                  <a:srgbClr val="000000"/>
                </a:solidFill>
                <a:latin typeface="Arial"/>
                <a:ea typeface="Arial"/>
                <a:cs typeface="Arial"/>
                <a:sym typeface="Arial"/>
              </a:rPr>
              <a:t> 모델의 </a:t>
            </a:r>
            <a:r>
              <a:rPr lang="ko-KR" altLang="en-US" sz="1400" b="0" i="0" u="none" strike="noStrike" cap="none" dirty="0" err="1">
                <a:solidFill>
                  <a:srgbClr val="000000"/>
                </a:solidFill>
                <a:latin typeface="Arial"/>
                <a:ea typeface="Arial"/>
                <a:cs typeface="Arial"/>
                <a:sym typeface="Arial"/>
              </a:rPr>
              <a:t>과적합</a:t>
            </a:r>
            <a:r>
              <a:rPr lang="ko-KR" altLang="en-US" sz="1400" b="0" i="0" u="none" strike="noStrike" cap="none" dirty="0">
                <a:solidFill>
                  <a:srgbClr val="000000"/>
                </a:solidFill>
                <a:latin typeface="Arial"/>
                <a:ea typeface="Arial"/>
                <a:cs typeface="Arial"/>
                <a:sym typeface="Arial"/>
              </a:rPr>
              <a:t> 감지</a:t>
            </a:r>
          </a:p>
        </p:txBody>
      </p:sp>
      <p:sp>
        <p:nvSpPr>
          <p:cNvPr id="9" name="사각형: 둥근 모서리 8">
            <a:extLst>
              <a:ext uri="{FF2B5EF4-FFF2-40B4-BE49-F238E27FC236}">
                <a16:creationId xmlns:a16="http://schemas.microsoft.com/office/drawing/2014/main" id="{1D9C37E2-AE74-F793-6A80-7E4096653285}"/>
              </a:ext>
            </a:extLst>
          </p:cNvPr>
          <p:cNvSpPr/>
          <p:nvPr/>
        </p:nvSpPr>
        <p:spPr>
          <a:xfrm>
            <a:off x="656405" y="5829712"/>
            <a:ext cx="2088846" cy="459626"/>
          </a:xfrm>
          <a:prstGeom prst="roundRect">
            <a:avLst/>
          </a:prstGeom>
        </p:spPr>
        <p:style>
          <a:lnRef idx="2">
            <a:schemeClr val="accent1">
              <a:shade val="20000"/>
            </a:schemeClr>
          </a:lnRef>
          <a:fillRef idx="1">
            <a:schemeClr val="accent1"/>
          </a:fillRef>
          <a:effectRef idx="0">
            <a:schemeClr val="accent1"/>
          </a:effectRef>
          <a:fontRef idx="minor">
            <a:schemeClr val="lt1"/>
          </a:fontRef>
        </p:style>
        <p:txBody>
          <a:bodyPr rtlCol="0" anchor="ctr"/>
          <a:lstStyle/>
          <a:p>
            <a:pPr algn="ctr"/>
            <a:r>
              <a:rPr lang="ko-KR" altLang="en-US" dirty="0" err="1"/>
              <a:t>폴드</a:t>
            </a:r>
            <a:r>
              <a:rPr lang="ko-KR" altLang="en-US" dirty="0"/>
              <a:t> 별 비슷한 정확도</a:t>
            </a:r>
          </a:p>
        </p:txBody>
      </p:sp>
      <p:sp>
        <p:nvSpPr>
          <p:cNvPr id="10" name="사각형: 둥근 모서리 9">
            <a:extLst>
              <a:ext uri="{FF2B5EF4-FFF2-40B4-BE49-F238E27FC236}">
                <a16:creationId xmlns:a16="http://schemas.microsoft.com/office/drawing/2014/main" id="{0265538C-5A2E-5FB9-418F-7D4909DBC9FE}"/>
              </a:ext>
            </a:extLst>
          </p:cNvPr>
          <p:cNvSpPr/>
          <p:nvPr/>
        </p:nvSpPr>
        <p:spPr>
          <a:xfrm>
            <a:off x="3089362" y="5816412"/>
            <a:ext cx="2088846" cy="459626"/>
          </a:xfrm>
          <a:prstGeom prst="roundRect">
            <a:avLst/>
          </a:prstGeom>
        </p:spPr>
        <p:style>
          <a:lnRef idx="2">
            <a:schemeClr val="accent1">
              <a:shade val="20000"/>
            </a:schemeClr>
          </a:lnRef>
          <a:fillRef idx="1">
            <a:schemeClr val="accent1"/>
          </a:fillRef>
          <a:effectRef idx="0">
            <a:schemeClr val="accent1"/>
          </a:effectRef>
          <a:fontRef idx="minor">
            <a:schemeClr val="lt1"/>
          </a:fontRef>
        </p:style>
        <p:txBody>
          <a:bodyPr rtlCol="0" anchor="ctr"/>
          <a:lstStyle/>
          <a:p>
            <a:pPr algn="ctr"/>
            <a:r>
              <a:rPr lang="en-US" altLang="ko-KR" dirty="0"/>
              <a:t>Data Leakage</a:t>
            </a:r>
            <a:r>
              <a:rPr lang="ko-KR" altLang="en-US" dirty="0"/>
              <a:t> 가능성</a:t>
            </a:r>
            <a:r>
              <a:rPr lang="ko-KR" altLang="en-US" dirty="0">
                <a:latin typeface="맑은 고딕" panose="020B0503020000020004" pitchFamily="50" charset="-127"/>
                <a:ea typeface="맑은 고딕" panose="020B0503020000020004" pitchFamily="50" charset="-127"/>
              </a:rPr>
              <a:t>↓</a:t>
            </a:r>
            <a:endParaRPr lang="ko-KR" altLang="en-US" dirty="0"/>
          </a:p>
        </p:txBody>
      </p:sp>
      <p:sp>
        <p:nvSpPr>
          <p:cNvPr id="14" name="사각형: 둥근 모서리 13">
            <a:extLst>
              <a:ext uri="{FF2B5EF4-FFF2-40B4-BE49-F238E27FC236}">
                <a16:creationId xmlns:a16="http://schemas.microsoft.com/office/drawing/2014/main" id="{C4FE0EDF-9696-0776-7386-F2D57867051A}"/>
              </a:ext>
            </a:extLst>
          </p:cNvPr>
          <p:cNvSpPr/>
          <p:nvPr/>
        </p:nvSpPr>
        <p:spPr>
          <a:xfrm>
            <a:off x="6288504" y="5829712"/>
            <a:ext cx="2550695" cy="459626"/>
          </a:xfrm>
          <a:prstGeom prst="roundRect">
            <a:avLst/>
          </a:prstGeom>
        </p:spPr>
        <p:style>
          <a:lnRef idx="2">
            <a:schemeClr val="accent1">
              <a:shade val="20000"/>
            </a:schemeClr>
          </a:lnRef>
          <a:fillRef idx="1">
            <a:schemeClr val="accent1"/>
          </a:fillRef>
          <a:effectRef idx="0">
            <a:schemeClr val="accent1"/>
          </a:effectRef>
          <a:fontRef idx="minor">
            <a:schemeClr val="lt1"/>
          </a:fontRef>
        </p:style>
        <p:txBody>
          <a:bodyPr rtlCol="0" anchor="ctr"/>
          <a:lstStyle/>
          <a:p>
            <a:pPr algn="ctr"/>
            <a:r>
              <a:rPr lang="ko-KR" altLang="en-US"/>
              <a:t>훈련 정확도가 과도하게 증가하는 현상 없음</a:t>
            </a:r>
            <a:endParaRPr lang="ko-KR" altLang="en-US" dirty="0"/>
          </a:p>
        </p:txBody>
      </p:sp>
      <p:sp>
        <p:nvSpPr>
          <p:cNvPr id="15" name="사각형: 둥근 모서리 14">
            <a:extLst>
              <a:ext uri="{FF2B5EF4-FFF2-40B4-BE49-F238E27FC236}">
                <a16:creationId xmlns:a16="http://schemas.microsoft.com/office/drawing/2014/main" id="{61CBE4B2-C1F2-CBDB-B3CE-FDE26CF4CB7C}"/>
              </a:ext>
            </a:extLst>
          </p:cNvPr>
          <p:cNvSpPr/>
          <p:nvPr/>
        </p:nvSpPr>
        <p:spPr>
          <a:xfrm>
            <a:off x="9113976" y="5816412"/>
            <a:ext cx="2088846" cy="459626"/>
          </a:xfrm>
          <a:prstGeom prst="roundRect">
            <a:avLst/>
          </a:prstGeom>
        </p:spPr>
        <p:style>
          <a:lnRef idx="2">
            <a:schemeClr val="accent1">
              <a:shade val="20000"/>
            </a:schemeClr>
          </a:lnRef>
          <a:fillRef idx="1">
            <a:schemeClr val="accent1"/>
          </a:fillRef>
          <a:effectRef idx="0">
            <a:schemeClr val="accent1"/>
          </a:effectRef>
          <a:fontRef idx="minor">
            <a:schemeClr val="lt1"/>
          </a:fontRef>
        </p:style>
        <p:txBody>
          <a:bodyPr rtlCol="0" anchor="ctr"/>
          <a:lstStyle/>
          <a:p>
            <a:pPr algn="ctr"/>
            <a:r>
              <a:rPr lang="ko-KR" altLang="en-US" dirty="0" err="1"/>
              <a:t>과적합</a:t>
            </a:r>
            <a:r>
              <a:rPr lang="ko-KR" altLang="en-US" dirty="0"/>
              <a:t> 가능성</a:t>
            </a:r>
            <a:r>
              <a:rPr lang="ko-KR" altLang="en-US" dirty="0">
                <a:latin typeface="맑은 고딕" panose="020B0503020000020004" pitchFamily="50" charset="-127"/>
                <a:ea typeface="맑은 고딕" panose="020B0503020000020004" pitchFamily="50" charset="-127"/>
              </a:rPr>
              <a:t>↓</a:t>
            </a:r>
            <a:endParaRPr lang="ko-KR" altLang="en-US" dirty="0"/>
          </a:p>
        </p:txBody>
      </p:sp>
      <p:sp>
        <p:nvSpPr>
          <p:cNvPr id="17" name="직사각형 16">
            <a:extLst>
              <a:ext uri="{FF2B5EF4-FFF2-40B4-BE49-F238E27FC236}">
                <a16:creationId xmlns:a16="http://schemas.microsoft.com/office/drawing/2014/main" id="{CE7008A0-D749-1035-DD5D-323AD39F0CBB}"/>
              </a:ext>
            </a:extLst>
          </p:cNvPr>
          <p:cNvSpPr/>
          <p:nvPr/>
        </p:nvSpPr>
        <p:spPr>
          <a:xfrm>
            <a:off x="1187711" y="1898028"/>
            <a:ext cx="2030135" cy="3140470"/>
          </a:xfrm>
          <a:prstGeom prst="rect">
            <a:avLst/>
          </a:prstGeom>
          <a:noFill/>
          <a:ln>
            <a:solidFill>
              <a:srgbClr val="FF0000"/>
            </a:solidFill>
          </a:ln>
        </p:spPr>
        <p:style>
          <a:lnRef idx="2">
            <a:schemeClr val="accent1">
              <a:shade val="2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18" name="object 20">
            <a:extLst>
              <a:ext uri="{FF2B5EF4-FFF2-40B4-BE49-F238E27FC236}">
                <a16:creationId xmlns:a16="http://schemas.microsoft.com/office/drawing/2014/main" id="{2401B243-5B01-A3B5-0CE6-21961FD5A6EB}"/>
              </a:ext>
            </a:extLst>
          </p:cNvPr>
          <p:cNvGrpSpPr/>
          <p:nvPr/>
        </p:nvGrpSpPr>
        <p:grpSpPr>
          <a:xfrm rot="16200000">
            <a:off x="2700857" y="5256187"/>
            <a:ext cx="459626" cy="353986"/>
            <a:chOff x="8904478" y="2584450"/>
            <a:chExt cx="375920" cy="246379"/>
          </a:xfrm>
          <a:solidFill>
            <a:schemeClr val="accent5">
              <a:lumMod val="50000"/>
            </a:schemeClr>
          </a:solidFill>
        </p:grpSpPr>
        <p:sp>
          <p:nvSpPr>
            <p:cNvPr id="19" name="object 21">
              <a:extLst>
                <a:ext uri="{FF2B5EF4-FFF2-40B4-BE49-F238E27FC236}">
                  <a16:creationId xmlns:a16="http://schemas.microsoft.com/office/drawing/2014/main" id="{5351895B-5186-1A7F-B7C7-C9EBCC0A8B93}"/>
                </a:ext>
              </a:extLst>
            </p:cNvPr>
            <p:cNvSpPr/>
            <p:nvPr/>
          </p:nvSpPr>
          <p:spPr>
            <a:xfrm>
              <a:off x="8910828" y="2590800"/>
              <a:ext cx="363220" cy="233679"/>
            </a:xfrm>
            <a:custGeom>
              <a:avLst/>
              <a:gdLst/>
              <a:ahLst/>
              <a:cxnLst/>
              <a:rect l="l" t="t" r="r" b="b"/>
              <a:pathLst>
                <a:path w="363220" h="233680">
                  <a:moveTo>
                    <a:pt x="116586" y="0"/>
                  </a:moveTo>
                  <a:lnTo>
                    <a:pt x="0" y="116586"/>
                  </a:lnTo>
                  <a:lnTo>
                    <a:pt x="116586" y="233172"/>
                  </a:lnTo>
                  <a:lnTo>
                    <a:pt x="116586" y="174878"/>
                  </a:lnTo>
                  <a:lnTo>
                    <a:pt x="362712" y="174878"/>
                  </a:lnTo>
                  <a:lnTo>
                    <a:pt x="362712" y="58292"/>
                  </a:lnTo>
                  <a:lnTo>
                    <a:pt x="116586" y="58292"/>
                  </a:lnTo>
                  <a:lnTo>
                    <a:pt x="116586" y="0"/>
                  </a:lnTo>
                  <a:close/>
                </a:path>
              </a:pathLst>
            </a:custGeom>
            <a:grpFill/>
          </p:spPr>
          <p:txBody>
            <a:bodyPr wrap="square" lIns="0" tIns="0" rIns="0" bIns="0"/>
            <a:lstStyle/>
            <a:p>
              <a:pPr>
                <a:defRPr/>
              </a:pPr>
              <a:endParaRPr lang="en-US" altLang="ko-KR"/>
            </a:p>
          </p:txBody>
        </p:sp>
        <p:sp>
          <p:nvSpPr>
            <p:cNvPr id="20" name="object 22">
              <a:extLst>
                <a:ext uri="{FF2B5EF4-FFF2-40B4-BE49-F238E27FC236}">
                  <a16:creationId xmlns:a16="http://schemas.microsoft.com/office/drawing/2014/main" id="{C2E3D38F-271D-1464-C381-8A253D0E6AD6}"/>
                </a:ext>
              </a:extLst>
            </p:cNvPr>
            <p:cNvSpPr/>
            <p:nvPr/>
          </p:nvSpPr>
          <p:spPr>
            <a:xfrm>
              <a:off x="8910828" y="2590800"/>
              <a:ext cx="363220" cy="233679"/>
            </a:xfrm>
            <a:custGeom>
              <a:avLst/>
              <a:gdLst/>
              <a:ahLst/>
              <a:cxnLst/>
              <a:rect l="l" t="t" r="r" b="b"/>
              <a:pathLst>
                <a:path w="363220" h="233680">
                  <a:moveTo>
                    <a:pt x="362712" y="174878"/>
                  </a:moveTo>
                  <a:lnTo>
                    <a:pt x="116586" y="174878"/>
                  </a:lnTo>
                  <a:lnTo>
                    <a:pt x="116586" y="233172"/>
                  </a:lnTo>
                  <a:lnTo>
                    <a:pt x="0" y="116586"/>
                  </a:lnTo>
                  <a:lnTo>
                    <a:pt x="116586" y="0"/>
                  </a:lnTo>
                  <a:lnTo>
                    <a:pt x="116586" y="58292"/>
                  </a:lnTo>
                  <a:lnTo>
                    <a:pt x="362712" y="58292"/>
                  </a:lnTo>
                  <a:lnTo>
                    <a:pt x="362712" y="174878"/>
                  </a:lnTo>
                  <a:close/>
                </a:path>
              </a:pathLst>
            </a:custGeom>
            <a:grpFill/>
            <a:ln w="12699">
              <a:solidFill>
                <a:srgbClr val="1F4E79"/>
              </a:solidFill>
            </a:ln>
          </p:spPr>
          <p:txBody>
            <a:bodyPr wrap="square" lIns="0" tIns="0" rIns="0" bIns="0"/>
            <a:lstStyle/>
            <a:p>
              <a:pPr>
                <a:defRPr/>
              </a:pPr>
              <a:endParaRPr lang="en-US" altLang="ko-KR"/>
            </a:p>
          </p:txBody>
        </p:sp>
      </p:grpSp>
      <p:grpSp>
        <p:nvGrpSpPr>
          <p:cNvPr id="21" name="object 20">
            <a:extLst>
              <a:ext uri="{FF2B5EF4-FFF2-40B4-BE49-F238E27FC236}">
                <a16:creationId xmlns:a16="http://schemas.microsoft.com/office/drawing/2014/main" id="{BDF279BC-C798-500A-F8EE-1F05FF863746}"/>
              </a:ext>
            </a:extLst>
          </p:cNvPr>
          <p:cNvGrpSpPr/>
          <p:nvPr/>
        </p:nvGrpSpPr>
        <p:grpSpPr>
          <a:xfrm rot="16200000">
            <a:off x="8609386" y="5272984"/>
            <a:ext cx="459626" cy="353986"/>
            <a:chOff x="8904478" y="2584450"/>
            <a:chExt cx="375920" cy="246379"/>
          </a:xfrm>
          <a:solidFill>
            <a:schemeClr val="accent5">
              <a:lumMod val="50000"/>
            </a:schemeClr>
          </a:solidFill>
        </p:grpSpPr>
        <p:sp>
          <p:nvSpPr>
            <p:cNvPr id="22" name="object 21">
              <a:extLst>
                <a:ext uri="{FF2B5EF4-FFF2-40B4-BE49-F238E27FC236}">
                  <a16:creationId xmlns:a16="http://schemas.microsoft.com/office/drawing/2014/main" id="{C3116871-1A77-1379-E437-ED328CD8B9D9}"/>
                </a:ext>
              </a:extLst>
            </p:cNvPr>
            <p:cNvSpPr/>
            <p:nvPr/>
          </p:nvSpPr>
          <p:spPr>
            <a:xfrm>
              <a:off x="8910828" y="2590800"/>
              <a:ext cx="363220" cy="233679"/>
            </a:xfrm>
            <a:custGeom>
              <a:avLst/>
              <a:gdLst/>
              <a:ahLst/>
              <a:cxnLst/>
              <a:rect l="l" t="t" r="r" b="b"/>
              <a:pathLst>
                <a:path w="363220" h="233680">
                  <a:moveTo>
                    <a:pt x="116586" y="0"/>
                  </a:moveTo>
                  <a:lnTo>
                    <a:pt x="0" y="116586"/>
                  </a:lnTo>
                  <a:lnTo>
                    <a:pt x="116586" y="233172"/>
                  </a:lnTo>
                  <a:lnTo>
                    <a:pt x="116586" y="174878"/>
                  </a:lnTo>
                  <a:lnTo>
                    <a:pt x="362712" y="174878"/>
                  </a:lnTo>
                  <a:lnTo>
                    <a:pt x="362712" y="58292"/>
                  </a:lnTo>
                  <a:lnTo>
                    <a:pt x="116586" y="58292"/>
                  </a:lnTo>
                  <a:lnTo>
                    <a:pt x="116586" y="0"/>
                  </a:lnTo>
                  <a:close/>
                </a:path>
              </a:pathLst>
            </a:custGeom>
            <a:grpFill/>
          </p:spPr>
          <p:txBody>
            <a:bodyPr wrap="square" lIns="0" tIns="0" rIns="0" bIns="0"/>
            <a:lstStyle/>
            <a:p>
              <a:pPr>
                <a:defRPr/>
              </a:pPr>
              <a:endParaRPr lang="en-US" altLang="ko-KR"/>
            </a:p>
          </p:txBody>
        </p:sp>
        <p:sp>
          <p:nvSpPr>
            <p:cNvPr id="23" name="object 22">
              <a:extLst>
                <a:ext uri="{FF2B5EF4-FFF2-40B4-BE49-F238E27FC236}">
                  <a16:creationId xmlns:a16="http://schemas.microsoft.com/office/drawing/2014/main" id="{B5761120-9104-4E79-B0E7-865A7C27C0B9}"/>
                </a:ext>
              </a:extLst>
            </p:cNvPr>
            <p:cNvSpPr/>
            <p:nvPr/>
          </p:nvSpPr>
          <p:spPr>
            <a:xfrm>
              <a:off x="8910828" y="2590800"/>
              <a:ext cx="363220" cy="233679"/>
            </a:xfrm>
            <a:custGeom>
              <a:avLst/>
              <a:gdLst/>
              <a:ahLst/>
              <a:cxnLst/>
              <a:rect l="l" t="t" r="r" b="b"/>
              <a:pathLst>
                <a:path w="363220" h="233680">
                  <a:moveTo>
                    <a:pt x="362712" y="174878"/>
                  </a:moveTo>
                  <a:lnTo>
                    <a:pt x="116586" y="174878"/>
                  </a:lnTo>
                  <a:lnTo>
                    <a:pt x="116586" y="233172"/>
                  </a:lnTo>
                  <a:lnTo>
                    <a:pt x="0" y="116586"/>
                  </a:lnTo>
                  <a:lnTo>
                    <a:pt x="116586" y="0"/>
                  </a:lnTo>
                  <a:lnTo>
                    <a:pt x="116586" y="58292"/>
                  </a:lnTo>
                  <a:lnTo>
                    <a:pt x="362712" y="58292"/>
                  </a:lnTo>
                  <a:lnTo>
                    <a:pt x="362712" y="174878"/>
                  </a:lnTo>
                  <a:close/>
                </a:path>
              </a:pathLst>
            </a:custGeom>
            <a:grpFill/>
            <a:ln w="12699">
              <a:solidFill>
                <a:srgbClr val="1F4E79"/>
              </a:solidFill>
            </a:ln>
          </p:spPr>
          <p:txBody>
            <a:bodyPr wrap="square" lIns="0" tIns="0" rIns="0" bIns="0"/>
            <a:lstStyle/>
            <a:p>
              <a:pPr>
                <a:defRPr/>
              </a:pPr>
              <a:endParaRPr lang="en-US" altLang="ko-KR"/>
            </a:p>
          </p:txBody>
        </p:sp>
      </p:grpSp>
      <p:pic>
        <p:nvPicPr>
          <p:cNvPr id="7" name="그림 6">
            <a:extLst>
              <a:ext uri="{FF2B5EF4-FFF2-40B4-BE49-F238E27FC236}">
                <a16:creationId xmlns:a16="http://schemas.microsoft.com/office/drawing/2014/main" id="{9BA82671-B0E3-81A7-C0C8-291370FA5D44}"/>
              </a:ext>
            </a:extLst>
          </p:cNvPr>
          <p:cNvPicPr>
            <a:picLocks noChangeAspect="1"/>
          </p:cNvPicPr>
          <p:nvPr/>
        </p:nvPicPr>
        <p:blipFill>
          <a:blip r:embed="rId4"/>
          <a:stretch>
            <a:fillRect/>
          </a:stretch>
        </p:blipFill>
        <p:spPr>
          <a:xfrm>
            <a:off x="6018343" y="1695596"/>
            <a:ext cx="5619386" cy="3520244"/>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3" name="Google Shape;773;p53"/>
          <p:cNvSpPr/>
          <p:nvPr/>
        </p:nvSpPr>
        <p:spPr>
          <a:xfrm>
            <a:off x="0" y="-3"/>
            <a:ext cx="12192000" cy="781115"/>
          </a:xfrm>
          <a:prstGeom prst="rect">
            <a:avLst/>
          </a:prstGeom>
          <a:solidFill>
            <a:srgbClr val="1B328F"/>
          </a:solidFill>
          <a:ln>
            <a:noFill/>
          </a:ln>
        </p:spPr>
        <p:txBody>
          <a:bodyPr wrap="square" lIns="91424" tIns="45700" rIns="91424" bIns="45700" anchor="t" anchorCtr="0">
            <a:noAutofit/>
          </a:bodyPr>
          <a:lstStyle/>
          <a:p>
            <a:pPr marL="0" marR="0" lvl="0" indent="0" algn="l" rtl="0">
              <a:lnSpc>
                <a:spcPct val="150000"/>
              </a:lnSpc>
              <a:spcBef>
                <a:spcPts val="0"/>
              </a:spcBef>
              <a:spcAft>
                <a:spcPts val="0"/>
              </a:spcAft>
              <a:buClr>
                <a:srgbClr val="000000"/>
              </a:buClr>
              <a:buSzPct val="25000"/>
              <a:buFont typeface="Arial"/>
              <a:buNone/>
              <a:defRPr/>
            </a:pPr>
            <a:r>
              <a:rPr lang="ko-KR" sz="2400" b="1" i="0" u="none" strike="noStrike" cap="none">
                <a:solidFill>
                  <a:srgbClr val="FFFFFF"/>
                </a:solidFill>
                <a:latin typeface="Arial"/>
                <a:ea typeface="Arial"/>
                <a:cs typeface="Arial"/>
                <a:sym typeface="Arial"/>
              </a:rPr>
              <a:t> 부동산 전세가격 예측·전세가율 분석</a:t>
            </a:r>
          </a:p>
          <a:p>
            <a:pPr marL="0" marR="0" lvl="0" indent="0" algn="ctr" rtl="0">
              <a:lnSpc>
                <a:spcPct val="100000"/>
              </a:lnSpc>
              <a:spcBef>
                <a:spcPts val="0"/>
              </a:spcBef>
              <a:spcAft>
                <a:spcPts val="0"/>
              </a:spcAft>
              <a:buClr>
                <a:srgbClr val="000000"/>
              </a:buClr>
              <a:buSzPct val="25000"/>
              <a:buFont typeface="Arial"/>
              <a:buNone/>
              <a:defRPr/>
            </a:pPr>
            <a:endParaRPr sz="900" b="0" i="0" u="none" strike="noStrike" cap="none">
              <a:solidFill>
                <a:srgbClr val="FFFFFF"/>
              </a:solidFill>
              <a:latin typeface="맑은 고딕"/>
              <a:ea typeface="맑은 고딕"/>
              <a:cs typeface="맑은 고딕"/>
              <a:sym typeface="맑은 고딕"/>
            </a:endParaRPr>
          </a:p>
        </p:txBody>
      </p:sp>
      <p:grpSp>
        <p:nvGrpSpPr>
          <p:cNvPr id="774" name="Google Shape;774;p53"/>
          <p:cNvGrpSpPr/>
          <p:nvPr/>
        </p:nvGrpSpPr>
        <p:grpSpPr>
          <a:xfrm>
            <a:off x="10027920" y="-3"/>
            <a:ext cx="2164081" cy="781115"/>
            <a:chOff x="9919316" y="4585314"/>
            <a:chExt cx="2272685" cy="1136343"/>
          </a:xfrm>
        </p:grpSpPr>
        <p:sp>
          <p:nvSpPr>
            <p:cNvPr id="775" name="Google Shape;775;p53"/>
            <p:cNvSpPr/>
            <p:nvPr/>
          </p:nvSpPr>
          <p:spPr>
            <a:xfrm rot="5400000">
              <a:off x="11055659" y="4585314"/>
              <a:ext cx="1136342" cy="1136342"/>
            </a:xfrm>
            <a:prstGeom prst="rtTriangle">
              <a:avLst/>
            </a:prstGeom>
            <a:solidFill>
              <a:schemeClr val="lt1"/>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sp>
          <p:nvSpPr>
            <p:cNvPr id="776" name="Google Shape;776;p53"/>
            <p:cNvSpPr/>
            <p:nvPr/>
          </p:nvSpPr>
          <p:spPr>
            <a:xfrm rot="16200000">
              <a:off x="9919316" y="4585315"/>
              <a:ext cx="1136342" cy="1136342"/>
            </a:xfrm>
            <a:prstGeom prst="rtTriangle">
              <a:avLst/>
            </a:prstGeom>
            <a:solidFill>
              <a:srgbClr val="00B0F0"/>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grpSp>
      <p:sp>
        <p:nvSpPr>
          <p:cNvPr id="777" name="Google Shape;777;p53"/>
          <p:cNvSpPr txBox="1"/>
          <p:nvPr/>
        </p:nvSpPr>
        <p:spPr>
          <a:xfrm>
            <a:off x="93305" y="867747"/>
            <a:ext cx="3694923" cy="369291"/>
          </a:xfrm>
          <a:prstGeom prst="rect">
            <a:avLst/>
          </a:prstGeom>
          <a:noFill/>
          <a:ln>
            <a:noFill/>
          </a:ln>
        </p:spPr>
        <p:txBody>
          <a:bodyPr wrap="square" lIns="91424" tIns="45700" rIns="91424" bIns="45700" anchor="t" anchorCtr="0">
            <a:spAutoFit/>
          </a:bodyPr>
          <a:lstStyle/>
          <a:p>
            <a:pPr marL="0" marR="0" lvl="0" indent="0" algn="l" rtl="0">
              <a:lnSpc>
                <a:spcPct val="100000"/>
              </a:lnSpc>
              <a:spcBef>
                <a:spcPts val="0"/>
              </a:spcBef>
              <a:spcAft>
                <a:spcPts val="0"/>
              </a:spcAft>
              <a:buClr>
                <a:srgbClr val="000000"/>
              </a:buClr>
              <a:buSzPct val="25000"/>
              <a:buFont typeface="Arial"/>
              <a:buNone/>
              <a:defRPr/>
            </a:pPr>
            <a:r>
              <a:rPr lang="ko-KR" altLang="en-US" sz="1800" b="1" dirty="0">
                <a:latin typeface="맑은 고딕"/>
                <a:ea typeface="맑은 고딕"/>
                <a:sym typeface="맑은 고딕"/>
              </a:rPr>
              <a:t>변수 선택</a:t>
            </a:r>
            <a:endParaRPr sz="1400" b="0" i="0" u="none" strike="noStrike" cap="none" dirty="0">
              <a:solidFill>
                <a:srgbClr val="000000"/>
              </a:solidFill>
              <a:latin typeface="Arial"/>
              <a:ea typeface="Arial"/>
              <a:cs typeface="Arial"/>
              <a:sym typeface="Arial"/>
            </a:endParaRPr>
          </a:p>
        </p:txBody>
      </p:sp>
      <p:pic>
        <p:nvPicPr>
          <p:cNvPr id="778" name="Google Shape;778;p53" descr="어둠, 달, 블랙이(가) 표시된 사진  자동 생성된 설명"/>
          <p:cNvPicPr/>
          <p:nvPr/>
        </p:nvPicPr>
        <p:blipFill rotWithShape="1">
          <a:blip r:embed="rId3">
            <a:alphaModFix/>
          </a:blip>
          <a:srcRect/>
          <a:stretch>
            <a:fillRect/>
          </a:stretch>
        </p:blipFill>
        <p:spPr>
          <a:xfrm>
            <a:off x="10689172" y="6529660"/>
            <a:ext cx="1408750" cy="218894"/>
          </a:xfrm>
          <a:prstGeom prst="rect">
            <a:avLst/>
          </a:prstGeom>
          <a:noFill/>
          <a:ln>
            <a:noFill/>
          </a:ln>
        </p:spPr>
      </p:pic>
      <p:graphicFrame>
        <p:nvGraphicFramePr>
          <p:cNvPr id="3" name="표 2">
            <a:extLst>
              <a:ext uri="{FF2B5EF4-FFF2-40B4-BE49-F238E27FC236}">
                <a16:creationId xmlns:a16="http://schemas.microsoft.com/office/drawing/2014/main" id="{B1C82CA6-7B60-FFDA-E4E6-47A6B6F8CFD1}"/>
              </a:ext>
            </a:extLst>
          </p:cNvPr>
          <p:cNvGraphicFramePr>
            <a:graphicFrameLocks noGrp="1"/>
          </p:cNvGraphicFramePr>
          <p:nvPr>
            <p:extLst>
              <p:ext uri="{D42A27DB-BD31-4B8C-83A1-F6EECF244321}">
                <p14:modId xmlns:p14="http://schemas.microsoft.com/office/powerpoint/2010/main" val="693503092"/>
              </p:ext>
            </p:extLst>
          </p:nvPr>
        </p:nvGraphicFramePr>
        <p:xfrm>
          <a:off x="433001" y="3983079"/>
          <a:ext cx="3694922" cy="1167626"/>
        </p:xfrm>
        <a:graphic>
          <a:graphicData uri="http://schemas.openxmlformats.org/drawingml/2006/table">
            <a:tbl>
              <a:tblPr firstRow="1" bandRow="1">
                <a:tableStyleId>{01A66EDD-3DAB-4C5B-A090-DC80EC1FD486}</a:tableStyleId>
              </a:tblPr>
              <a:tblGrid>
                <a:gridCol w="1232100">
                  <a:extLst>
                    <a:ext uri="{9D8B030D-6E8A-4147-A177-3AD203B41FA5}">
                      <a16:colId xmlns:a16="http://schemas.microsoft.com/office/drawing/2014/main" val="1998690333"/>
                    </a:ext>
                  </a:extLst>
                </a:gridCol>
                <a:gridCol w="1231411">
                  <a:extLst>
                    <a:ext uri="{9D8B030D-6E8A-4147-A177-3AD203B41FA5}">
                      <a16:colId xmlns:a16="http://schemas.microsoft.com/office/drawing/2014/main" val="3165641967"/>
                    </a:ext>
                  </a:extLst>
                </a:gridCol>
                <a:gridCol w="1231411">
                  <a:extLst>
                    <a:ext uri="{9D8B030D-6E8A-4147-A177-3AD203B41FA5}">
                      <a16:colId xmlns:a16="http://schemas.microsoft.com/office/drawing/2014/main" val="2781226667"/>
                    </a:ext>
                  </a:extLst>
                </a:gridCol>
              </a:tblGrid>
              <a:tr h="481270">
                <a:tc>
                  <a:txBody>
                    <a:bodyPr/>
                    <a:lstStyle/>
                    <a:p>
                      <a:pPr algn="ctr">
                        <a:defRPr/>
                      </a:pPr>
                      <a:r>
                        <a:rPr lang="ko-KR" altLang="en-US" sz="1400" dirty="0">
                          <a:latin typeface="+mn-ea"/>
                          <a:ea typeface="+mn-ea"/>
                        </a:rPr>
                        <a:t>전세가 </a:t>
                      </a:r>
                      <a:r>
                        <a:rPr lang="en-US" altLang="ko-KR" sz="1400" dirty="0">
                          <a:latin typeface="+mn-ea"/>
                          <a:ea typeface="+mn-ea"/>
                        </a:rPr>
                        <a:t>Class</a:t>
                      </a:r>
                    </a:p>
                  </a:txBody>
                  <a:tcPr anchor="ctr"/>
                </a:tc>
                <a:tc>
                  <a:txBody>
                    <a:bodyPr/>
                    <a:lstStyle/>
                    <a:p>
                      <a:pPr algn="ctr">
                        <a:defRPr/>
                      </a:pPr>
                      <a:r>
                        <a:rPr lang="ko-KR" altLang="en-US" sz="1400" dirty="0">
                          <a:latin typeface="+mn-ea"/>
                          <a:ea typeface="+mn-ea"/>
                        </a:rPr>
                        <a:t>독립변수</a:t>
                      </a:r>
                    </a:p>
                  </a:txBody>
                  <a:tcPr anchor="ctr"/>
                </a:tc>
                <a:tc>
                  <a:txBody>
                    <a:bodyPr/>
                    <a:lstStyle/>
                    <a:p>
                      <a:pPr algn="ctr">
                        <a:defRPr/>
                      </a:pPr>
                      <a:r>
                        <a:rPr lang="ko-KR" altLang="en-US" sz="1400">
                          <a:latin typeface="+mn-ea"/>
                          <a:ea typeface="+mn-ea"/>
                        </a:rPr>
                        <a:t>p (유의확률)</a:t>
                      </a:r>
                    </a:p>
                  </a:txBody>
                  <a:tcPr anchor="ctr"/>
                </a:tc>
                <a:extLst>
                  <a:ext uri="{0D108BD9-81ED-4DB2-BD59-A6C34878D82A}">
                    <a16:rowId xmlns:a16="http://schemas.microsoft.com/office/drawing/2014/main" val="104397846"/>
                  </a:ext>
                </a:extLst>
              </a:tr>
              <a:tr h="343178">
                <a:tc rowSpan="2">
                  <a:txBody>
                    <a:bodyPr/>
                    <a:lstStyle/>
                    <a:p>
                      <a:pPr algn="ctr">
                        <a:defRPr/>
                      </a:pPr>
                      <a:r>
                        <a:rPr lang="en-US" altLang="ko-KR" sz="1400" dirty="0">
                          <a:latin typeface="+mn-ea"/>
                          <a:ea typeface="+mn-ea"/>
                        </a:rPr>
                        <a:t>1</a:t>
                      </a:r>
                    </a:p>
                  </a:txBody>
                  <a:tcPr anchor="ctr"/>
                </a:tc>
                <a:tc>
                  <a:txBody>
                    <a:bodyPr/>
                    <a:lstStyle/>
                    <a:p>
                      <a:pPr algn="ctr">
                        <a:defRPr/>
                      </a:pPr>
                      <a:r>
                        <a:rPr lang="EN-US" sz="1400" b="0" i="0" u="none" strike="noStrike" dirty="0" err="1">
                          <a:solidFill>
                            <a:srgbClr val="000000"/>
                          </a:solidFill>
                          <a:latin typeface="+mn-ea"/>
                          <a:ea typeface="+mn-ea"/>
                        </a:rPr>
                        <a:t>HSP_index</a:t>
                      </a:r>
                      <a:endParaRPr lang="EN-US" sz="1400" b="0" i="0" u="none" strike="noStrike" dirty="0">
                        <a:solidFill>
                          <a:srgbClr val="000000"/>
                        </a:solidFill>
                        <a:latin typeface="+mn-ea"/>
                        <a:ea typeface="+mn-ea"/>
                      </a:endParaRPr>
                    </a:p>
                  </a:txBody>
                  <a:tcPr anchor="ctr">
                    <a:lnR w="0">
                      <a:noFill/>
                    </a:lnR>
                    <a:lnB w="0">
                      <a:noFill/>
                    </a:lnB>
                  </a:tcPr>
                </a:tc>
                <a:tc>
                  <a:txBody>
                    <a:bodyPr/>
                    <a:lstStyle/>
                    <a:p>
                      <a:pPr algn="ctr">
                        <a:defRPr/>
                      </a:pPr>
                      <a:r>
                        <a:rPr lang="EN-US" sz="1400" b="0" i="0" u="none" strike="noStrike" dirty="0">
                          <a:solidFill>
                            <a:srgbClr val="000000"/>
                          </a:solidFill>
                          <a:latin typeface="+mn-ea"/>
                          <a:ea typeface="+mn-ea"/>
                        </a:rPr>
                        <a:t>0.247</a:t>
                      </a:r>
                    </a:p>
                  </a:txBody>
                  <a:tcPr anchor="ctr">
                    <a:lnL w="0">
                      <a:noFill/>
                    </a:lnL>
                    <a:lnR w="0">
                      <a:noFill/>
                    </a:lnR>
                    <a:lnB w="0">
                      <a:noFill/>
                    </a:lnB>
                  </a:tcPr>
                </a:tc>
                <a:extLst>
                  <a:ext uri="{0D108BD9-81ED-4DB2-BD59-A6C34878D82A}">
                    <a16:rowId xmlns:a16="http://schemas.microsoft.com/office/drawing/2014/main" val="3528914854"/>
                  </a:ext>
                </a:extLst>
              </a:tr>
              <a:tr h="343178">
                <a:tc vMerge="1">
                  <a:txBody>
                    <a:bodyPr/>
                    <a:lstStyle/>
                    <a:p>
                      <a:pPr>
                        <a:defRPr/>
                      </a:pPr>
                      <a:endParaRPr lang="en-US" altLang="ko-KR"/>
                    </a:p>
                  </a:txBody>
                  <a:tcPr/>
                </a:tc>
                <a:tc>
                  <a:txBody>
                    <a:bodyPr/>
                    <a:lstStyle/>
                    <a:p>
                      <a:pPr algn="ctr">
                        <a:defRPr/>
                      </a:pPr>
                      <a:r>
                        <a:rPr lang="EN-US" sz="1400" b="0" i="0" u="none" strike="noStrike" dirty="0">
                          <a:solidFill>
                            <a:srgbClr val="000000"/>
                          </a:solidFill>
                          <a:latin typeface="+mn-ea"/>
                          <a:ea typeface="+mn-ea"/>
                        </a:rPr>
                        <a:t>UR</a:t>
                      </a:r>
                    </a:p>
                  </a:txBody>
                  <a:tcPr anchor="ctr">
                    <a:lnR w="0">
                      <a:noFill/>
                    </a:lnR>
                    <a:lnT w="0">
                      <a:noFill/>
                    </a:lnT>
                    <a:lnB w="0">
                      <a:noFill/>
                    </a:lnB>
                  </a:tcPr>
                </a:tc>
                <a:tc>
                  <a:txBody>
                    <a:bodyPr/>
                    <a:lstStyle/>
                    <a:p>
                      <a:pPr algn="ctr">
                        <a:defRPr/>
                      </a:pPr>
                      <a:r>
                        <a:rPr lang="EN-US" sz="1400" b="0" i="0" u="none" strike="noStrike" dirty="0">
                          <a:solidFill>
                            <a:srgbClr val="000000"/>
                          </a:solidFill>
                          <a:latin typeface="+mn-ea"/>
                          <a:ea typeface="+mn-ea"/>
                        </a:rPr>
                        <a:t>0.506</a:t>
                      </a:r>
                    </a:p>
                  </a:txBody>
                  <a:tcPr anchor="ctr">
                    <a:lnL w="0">
                      <a:noFill/>
                    </a:lnL>
                    <a:lnR w="0">
                      <a:noFill/>
                    </a:lnR>
                    <a:lnT w="0">
                      <a:noFill/>
                    </a:lnT>
                    <a:lnB w="0">
                      <a:noFill/>
                    </a:lnB>
                  </a:tcPr>
                </a:tc>
                <a:extLst>
                  <a:ext uri="{0D108BD9-81ED-4DB2-BD59-A6C34878D82A}">
                    <a16:rowId xmlns:a16="http://schemas.microsoft.com/office/drawing/2014/main" val="4176103348"/>
                  </a:ext>
                </a:extLst>
              </a:tr>
            </a:tbl>
          </a:graphicData>
        </a:graphic>
      </p:graphicFrame>
      <p:graphicFrame>
        <p:nvGraphicFramePr>
          <p:cNvPr id="4" name="표 3">
            <a:extLst>
              <a:ext uri="{FF2B5EF4-FFF2-40B4-BE49-F238E27FC236}">
                <a16:creationId xmlns:a16="http://schemas.microsoft.com/office/drawing/2014/main" id="{8391861E-786D-7924-DAA5-85ECD3727E04}"/>
              </a:ext>
            </a:extLst>
          </p:cNvPr>
          <p:cNvGraphicFramePr>
            <a:graphicFrameLocks noGrp="1"/>
          </p:cNvGraphicFramePr>
          <p:nvPr>
            <p:extLst>
              <p:ext uri="{D42A27DB-BD31-4B8C-83A1-F6EECF244321}">
                <p14:modId xmlns:p14="http://schemas.microsoft.com/office/powerpoint/2010/main" val="4188045842"/>
              </p:ext>
            </p:extLst>
          </p:nvPr>
        </p:nvGraphicFramePr>
        <p:xfrm>
          <a:off x="433952" y="2198600"/>
          <a:ext cx="3694925" cy="1354139"/>
        </p:xfrm>
        <a:graphic>
          <a:graphicData uri="http://schemas.openxmlformats.org/drawingml/2006/table">
            <a:tbl>
              <a:tblPr firstRow="1" bandRow="1">
                <a:tableStyleId>{01A66EDD-3DAB-4C5B-A090-DC80EC1FD486}</a:tableStyleId>
              </a:tblPr>
              <a:tblGrid>
                <a:gridCol w="1847979">
                  <a:extLst>
                    <a:ext uri="{9D8B030D-6E8A-4147-A177-3AD203B41FA5}">
                      <a16:colId xmlns:a16="http://schemas.microsoft.com/office/drawing/2014/main" val="1998690333"/>
                    </a:ext>
                  </a:extLst>
                </a:gridCol>
                <a:gridCol w="1846946">
                  <a:extLst>
                    <a:ext uri="{9D8B030D-6E8A-4147-A177-3AD203B41FA5}">
                      <a16:colId xmlns:a16="http://schemas.microsoft.com/office/drawing/2014/main" val="3165641967"/>
                    </a:ext>
                  </a:extLst>
                </a:gridCol>
              </a:tblGrid>
              <a:tr h="408656">
                <a:tc>
                  <a:txBody>
                    <a:bodyPr/>
                    <a:lstStyle/>
                    <a:p>
                      <a:pPr algn="ctr">
                        <a:lnSpc>
                          <a:spcPct val="200000"/>
                        </a:lnSpc>
                        <a:defRPr/>
                      </a:pPr>
                      <a:r>
                        <a:rPr lang="ko-KR" altLang="en-US" sz="1400" dirty="0">
                          <a:latin typeface="+mn-ea"/>
                          <a:ea typeface="+mn-ea"/>
                        </a:rPr>
                        <a:t>독립변수</a:t>
                      </a:r>
                      <a:endParaRPr lang="en-US" altLang="ko-KR" sz="1400" dirty="0">
                        <a:latin typeface="+mn-ea"/>
                        <a:ea typeface="+mn-ea"/>
                      </a:endParaRPr>
                    </a:p>
                  </a:txBody>
                  <a:tcPr anchor="ctr"/>
                </a:tc>
                <a:tc>
                  <a:txBody>
                    <a:bodyPr/>
                    <a:lstStyle/>
                    <a:p>
                      <a:pPr algn="ctr">
                        <a:lnSpc>
                          <a:spcPct val="200000"/>
                        </a:lnSpc>
                        <a:defRPr/>
                      </a:pPr>
                      <a:r>
                        <a:rPr lang="en-US" altLang="ko-KR" sz="1400" dirty="0">
                          <a:latin typeface="+mn-ea"/>
                          <a:ea typeface="+mn-ea"/>
                        </a:rPr>
                        <a:t>VIF</a:t>
                      </a:r>
                      <a:endParaRPr lang="ko-KR" altLang="en-US" sz="1400" dirty="0">
                        <a:latin typeface="+mn-ea"/>
                        <a:ea typeface="+mn-ea"/>
                      </a:endParaRPr>
                    </a:p>
                  </a:txBody>
                  <a:tcPr anchor="ctr"/>
                </a:tc>
                <a:extLst>
                  <a:ext uri="{0D108BD9-81ED-4DB2-BD59-A6C34878D82A}">
                    <a16:rowId xmlns:a16="http://schemas.microsoft.com/office/drawing/2014/main" val="104397846"/>
                  </a:ext>
                </a:extLst>
              </a:tr>
              <a:tr h="410154">
                <a:tc>
                  <a:txBody>
                    <a:bodyPr/>
                    <a:lstStyle/>
                    <a:p>
                      <a:pPr algn="ctr">
                        <a:lnSpc>
                          <a:spcPct val="200000"/>
                        </a:lnSpc>
                        <a:defRPr/>
                      </a:pPr>
                      <a:r>
                        <a:rPr lang="EN-US" sz="1400" b="0" i="0" u="none" strike="noStrike" dirty="0" err="1">
                          <a:solidFill>
                            <a:srgbClr val="000000"/>
                          </a:solidFill>
                          <a:latin typeface="+mn-ea"/>
                          <a:ea typeface="+mn-ea"/>
                        </a:rPr>
                        <a:t>TC_index</a:t>
                      </a:r>
                      <a:endParaRPr lang="EN-US" sz="1400" b="0" i="0" u="none" strike="noStrike" dirty="0">
                        <a:solidFill>
                          <a:srgbClr val="000000"/>
                        </a:solidFill>
                        <a:latin typeface="+mn-ea"/>
                        <a:ea typeface="+mn-ea"/>
                      </a:endParaRPr>
                    </a:p>
                  </a:txBody>
                  <a:tcPr anchor="ctr"/>
                </a:tc>
                <a:tc>
                  <a:txBody>
                    <a:bodyPr/>
                    <a:lstStyle/>
                    <a:p>
                      <a:pPr algn="ctr">
                        <a:lnSpc>
                          <a:spcPct val="200000"/>
                        </a:lnSpc>
                        <a:defRPr/>
                      </a:pPr>
                      <a:r>
                        <a:rPr lang="EN-US" sz="1400" b="0" i="0" u="none" strike="noStrike" dirty="0">
                          <a:solidFill>
                            <a:srgbClr val="000000"/>
                          </a:solidFill>
                          <a:latin typeface="+mn-ea"/>
                          <a:ea typeface="+mn-ea"/>
                        </a:rPr>
                        <a:t>86.497</a:t>
                      </a:r>
                    </a:p>
                  </a:txBody>
                  <a:tcPr anchor="ctr">
                    <a:lnR w="0">
                      <a:noFill/>
                    </a:lnR>
                  </a:tcPr>
                </a:tc>
                <a:extLst>
                  <a:ext uri="{0D108BD9-81ED-4DB2-BD59-A6C34878D82A}">
                    <a16:rowId xmlns:a16="http://schemas.microsoft.com/office/drawing/2014/main" val="3528914854"/>
                  </a:ext>
                </a:extLst>
              </a:tr>
              <a:tr h="410154">
                <a:tc>
                  <a:txBody>
                    <a:bodyPr/>
                    <a:lstStyle/>
                    <a:p>
                      <a:pPr algn="ctr">
                        <a:lnSpc>
                          <a:spcPct val="200000"/>
                        </a:lnSpc>
                        <a:defRPr/>
                      </a:pPr>
                      <a:r>
                        <a:rPr lang="EN-US" sz="1400" b="0" i="0" u="none" strike="noStrike" dirty="0" err="1">
                          <a:solidFill>
                            <a:srgbClr val="000000"/>
                          </a:solidFill>
                          <a:latin typeface="+mn-ea"/>
                          <a:ea typeface="+mn-ea"/>
                        </a:rPr>
                        <a:t>CA_index</a:t>
                      </a:r>
                      <a:endParaRPr lang="EN-US" sz="1400" b="0" i="0" u="none" strike="noStrike" dirty="0">
                        <a:solidFill>
                          <a:srgbClr val="000000"/>
                        </a:solidFill>
                        <a:latin typeface="+mn-ea"/>
                        <a:ea typeface="+mn-ea"/>
                      </a:endParaRPr>
                    </a:p>
                  </a:txBody>
                  <a:tcPr anchor="ctr"/>
                </a:tc>
                <a:tc>
                  <a:txBody>
                    <a:bodyPr/>
                    <a:lstStyle/>
                    <a:p>
                      <a:pPr algn="ctr">
                        <a:lnSpc>
                          <a:spcPct val="200000"/>
                        </a:lnSpc>
                        <a:defRPr/>
                      </a:pPr>
                      <a:r>
                        <a:rPr lang="EN-US" sz="1400" b="0" i="0" u="none" strike="noStrike" dirty="0">
                          <a:solidFill>
                            <a:srgbClr val="000000"/>
                          </a:solidFill>
                          <a:latin typeface="+mn-ea"/>
                          <a:ea typeface="+mn-ea"/>
                        </a:rPr>
                        <a:t>79.168</a:t>
                      </a:r>
                    </a:p>
                  </a:txBody>
                  <a:tcPr anchor="ctr">
                    <a:lnR w="0">
                      <a:noFill/>
                    </a:lnR>
                    <a:lnB w="0">
                      <a:noFill/>
                    </a:lnB>
                  </a:tcPr>
                </a:tc>
                <a:extLst>
                  <a:ext uri="{0D108BD9-81ED-4DB2-BD59-A6C34878D82A}">
                    <a16:rowId xmlns:a16="http://schemas.microsoft.com/office/drawing/2014/main" val="2267102246"/>
                  </a:ext>
                </a:extLst>
              </a:tr>
            </a:tbl>
          </a:graphicData>
        </a:graphic>
      </p:graphicFrame>
      <p:sp>
        <p:nvSpPr>
          <p:cNvPr id="10" name="사각형: 둥근 모서리 9">
            <a:extLst>
              <a:ext uri="{FF2B5EF4-FFF2-40B4-BE49-F238E27FC236}">
                <a16:creationId xmlns:a16="http://schemas.microsoft.com/office/drawing/2014/main" id="{43D68434-8F97-060B-9280-86FB1889CE6F}"/>
              </a:ext>
            </a:extLst>
          </p:cNvPr>
          <p:cNvSpPr/>
          <p:nvPr/>
        </p:nvSpPr>
        <p:spPr>
          <a:xfrm>
            <a:off x="1589132" y="1302044"/>
            <a:ext cx="1382711" cy="369291"/>
          </a:xfrm>
          <a:prstGeom prst="roundRect">
            <a:avLst>
              <a:gd name="adj" fmla="val 16667"/>
            </a:avLst>
          </a:prstGeom>
          <a:solidFill>
            <a:schemeClr val="accent1"/>
          </a:solidFill>
        </p:spPr>
        <p:style>
          <a:lnRef idx="2">
            <a:schemeClr val="accent1">
              <a:shade val="20000"/>
            </a:schemeClr>
          </a:lnRef>
          <a:fillRef idx="1">
            <a:schemeClr val="accent1"/>
          </a:fillRef>
          <a:effectRef idx="0">
            <a:schemeClr val="accent1"/>
          </a:effectRef>
          <a:fontRef idx="minor">
            <a:schemeClr val="lt1"/>
          </a:fontRef>
        </p:style>
        <p:txBody>
          <a:bodyPr anchor="ctr"/>
          <a:lstStyle/>
          <a:p>
            <a:pPr algn="ctr">
              <a:defRPr/>
            </a:pPr>
            <a:r>
              <a:rPr lang="ko-KR" altLang="en-US" dirty="0"/>
              <a:t>아파트</a:t>
            </a:r>
          </a:p>
        </p:txBody>
      </p:sp>
      <p:sp>
        <p:nvSpPr>
          <p:cNvPr id="16" name="TextBox 15">
            <a:extLst>
              <a:ext uri="{FF2B5EF4-FFF2-40B4-BE49-F238E27FC236}">
                <a16:creationId xmlns:a16="http://schemas.microsoft.com/office/drawing/2014/main" id="{B0EC848B-A360-75BF-4F8D-4DAF598D9361}"/>
              </a:ext>
            </a:extLst>
          </p:cNvPr>
          <p:cNvSpPr txBox="1"/>
          <p:nvPr/>
        </p:nvSpPr>
        <p:spPr>
          <a:xfrm>
            <a:off x="333284" y="1889477"/>
            <a:ext cx="2087770" cy="307777"/>
          </a:xfrm>
          <a:prstGeom prst="rect">
            <a:avLst/>
          </a:prstGeom>
        </p:spPr>
        <p:txBody>
          <a:bodyPr wrap="square" rtlCol="0">
            <a:spAutoFit/>
          </a:bodyPr>
          <a:lstStyle/>
          <a:p>
            <a:r>
              <a:rPr lang="en-US" altLang="ko-KR" dirty="0"/>
              <a:t>1</a:t>
            </a:r>
            <a:r>
              <a:rPr lang="ko-KR" altLang="en-US" dirty="0"/>
              <a:t>차 제거 </a:t>
            </a:r>
            <a:r>
              <a:rPr lang="en-US" altLang="ko-KR" dirty="0"/>
              <a:t>VIF&gt;10</a:t>
            </a:r>
            <a:endParaRPr lang="ko-KR" altLang="en-US" dirty="0"/>
          </a:p>
        </p:txBody>
      </p:sp>
      <p:sp>
        <p:nvSpPr>
          <p:cNvPr id="17" name="TextBox 16">
            <a:extLst>
              <a:ext uri="{FF2B5EF4-FFF2-40B4-BE49-F238E27FC236}">
                <a16:creationId xmlns:a16="http://schemas.microsoft.com/office/drawing/2014/main" id="{23753F53-CC08-C5A7-5D3C-988CA0840C77}"/>
              </a:ext>
            </a:extLst>
          </p:cNvPr>
          <p:cNvSpPr txBox="1"/>
          <p:nvPr/>
        </p:nvSpPr>
        <p:spPr>
          <a:xfrm>
            <a:off x="333283" y="3675302"/>
            <a:ext cx="2904591" cy="307777"/>
          </a:xfrm>
          <a:prstGeom prst="rect">
            <a:avLst/>
          </a:prstGeom>
        </p:spPr>
        <p:txBody>
          <a:bodyPr wrap="square" rtlCol="0">
            <a:spAutoFit/>
          </a:bodyPr>
          <a:lstStyle/>
          <a:p>
            <a:r>
              <a:rPr lang="en-US" altLang="ko-KR" dirty="0"/>
              <a:t>2</a:t>
            </a:r>
            <a:r>
              <a:rPr lang="ko-KR" altLang="en-US" dirty="0"/>
              <a:t>차 제거 </a:t>
            </a:r>
            <a:r>
              <a:rPr lang="en-US" altLang="ko-KR" dirty="0"/>
              <a:t>p-value</a:t>
            </a:r>
            <a:r>
              <a:rPr lang="en-US" altLang="ko-KR"/>
              <a:t>&gt;0.01</a:t>
            </a:r>
            <a:endParaRPr lang="ko-KR" altLang="en-US" dirty="0"/>
          </a:p>
        </p:txBody>
      </p:sp>
      <p:sp>
        <p:nvSpPr>
          <p:cNvPr id="28" name="화살표: 아래쪽 27">
            <a:extLst>
              <a:ext uri="{FF2B5EF4-FFF2-40B4-BE49-F238E27FC236}">
                <a16:creationId xmlns:a16="http://schemas.microsoft.com/office/drawing/2014/main" id="{6775D140-6973-4D79-92B7-266F5740D515}"/>
              </a:ext>
            </a:extLst>
          </p:cNvPr>
          <p:cNvSpPr/>
          <p:nvPr/>
        </p:nvSpPr>
        <p:spPr>
          <a:xfrm>
            <a:off x="2158822" y="5403784"/>
            <a:ext cx="243280" cy="394283"/>
          </a:xfrm>
          <a:prstGeom prst="downArrow">
            <a:avLst/>
          </a:prstGeom>
          <a:solidFill>
            <a:schemeClr val="accent5">
              <a:lumMod val="50000"/>
            </a:schemeClr>
          </a:solidFill>
        </p:spPr>
        <p:style>
          <a:lnRef idx="2">
            <a:schemeClr val="accent1">
              <a:shade val="2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사각형: 둥근 모서리 28">
            <a:extLst>
              <a:ext uri="{FF2B5EF4-FFF2-40B4-BE49-F238E27FC236}">
                <a16:creationId xmlns:a16="http://schemas.microsoft.com/office/drawing/2014/main" id="{50FF8D7E-67DE-AC4D-B106-E9CEB5716C93}"/>
              </a:ext>
            </a:extLst>
          </p:cNvPr>
          <p:cNvSpPr/>
          <p:nvPr/>
        </p:nvSpPr>
        <p:spPr>
          <a:xfrm>
            <a:off x="433952" y="6090407"/>
            <a:ext cx="3693971" cy="439253"/>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ko-KR" altLang="en-US" sz="1400" b="0" i="0" u="none" strike="noStrike" cap="none" dirty="0">
                <a:solidFill>
                  <a:srgbClr val="000000"/>
                </a:solidFill>
                <a:latin typeface="Arial"/>
                <a:ea typeface="Arial"/>
                <a:cs typeface="Arial"/>
                <a:sym typeface="Arial"/>
              </a:rPr>
              <a:t>UR, </a:t>
            </a:r>
            <a:r>
              <a:rPr lang="ko-KR" altLang="en-US" sz="1400" b="0" i="0" u="none" strike="noStrike" cap="none" dirty="0" err="1">
                <a:solidFill>
                  <a:srgbClr val="000000"/>
                </a:solidFill>
                <a:latin typeface="Arial"/>
                <a:ea typeface="Arial"/>
                <a:cs typeface="Arial"/>
                <a:sym typeface="Arial"/>
              </a:rPr>
              <a:t>HSP_index</a:t>
            </a:r>
            <a:r>
              <a:rPr lang="ko-KR" altLang="en-US" sz="1400" b="0" i="0" u="none" strike="noStrike" cap="none" dirty="0">
                <a:solidFill>
                  <a:srgbClr val="000000"/>
                </a:solidFill>
                <a:latin typeface="Arial"/>
                <a:ea typeface="Arial"/>
                <a:cs typeface="Arial"/>
                <a:sym typeface="Arial"/>
              </a:rPr>
              <a:t>, </a:t>
            </a:r>
            <a:r>
              <a:rPr lang="ko-KR" altLang="en-US" sz="1400" b="0" i="0" u="none" strike="noStrike" cap="none" dirty="0" err="1">
                <a:solidFill>
                  <a:srgbClr val="000000"/>
                </a:solidFill>
                <a:latin typeface="Arial"/>
                <a:ea typeface="Arial"/>
                <a:cs typeface="Arial"/>
                <a:sym typeface="Arial"/>
              </a:rPr>
              <a:t>TC_index</a:t>
            </a:r>
            <a:r>
              <a:rPr lang="ko-KR" altLang="en-US" sz="1400" b="0" i="0" u="none" strike="noStrike" cap="none" dirty="0">
                <a:solidFill>
                  <a:srgbClr val="000000"/>
                </a:solidFill>
                <a:latin typeface="Arial"/>
                <a:ea typeface="Arial"/>
                <a:cs typeface="Arial"/>
                <a:sym typeface="Arial"/>
              </a:rPr>
              <a:t>, </a:t>
            </a:r>
            <a:r>
              <a:rPr lang="ko-KR" altLang="en-US" sz="1400" b="0" i="0" u="none" strike="noStrike" cap="none" dirty="0" err="1">
                <a:solidFill>
                  <a:srgbClr val="000000"/>
                </a:solidFill>
                <a:latin typeface="Arial"/>
                <a:ea typeface="Arial"/>
                <a:cs typeface="Arial"/>
                <a:sym typeface="Arial"/>
              </a:rPr>
              <a:t>CA_index</a:t>
            </a:r>
            <a:r>
              <a:rPr lang="ko-KR" altLang="en-US" sz="1400" b="0" i="0" u="none" strike="noStrike" cap="none" dirty="0">
                <a:solidFill>
                  <a:srgbClr val="000000"/>
                </a:solidFill>
                <a:latin typeface="Arial"/>
                <a:ea typeface="Arial"/>
                <a:cs typeface="Arial"/>
                <a:sym typeface="Arial"/>
              </a:rPr>
              <a:t> </a:t>
            </a:r>
            <a:r>
              <a:rPr lang="ko-KR" altLang="en-US" dirty="0">
                <a:solidFill>
                  <a:srgbClr val="000000"/>
                </a:solidFill>
                <a:latin typeface="Arial"/>
                <a:ea typeface="Arial"/>
                <a:cs typeface="Arial"/>
              </a:rPr>
              <a:t>제거</a:t>
            </a:r>
            <a:endParaRPr lang="ko-KR" altLang="en-US" dirty="0"/>
          </a:p>
        </p:txBody>
      </p:sp>
      <p:graphicFrame>
        <p:nvGraphicFramePr>
          <p:cNvPr id="30" name="표 29">
            <a:extLst>
              <a:ext uri="{FF2B5EF4-FFF2-40B4-BE49-F238E27FC236}">
                <a16:creationId xmlns:a16="http://schemas.microsoft.com/office/drawing/2014/main" id="{BCC3E6CB-4268-741E-6E0B-3EAA05C39A81}"/>
              </a:ext>
            </a:extLst>
          </p:cNvPr>
          <p:cNvGraphicFramePr>
            <a:graphicFrameLocks noGrp="1"/>
          </p:cNvGraphicFramePr>
          <p:nvPr>
            <p:extLst>
              <p:ext uri="{D42A27DB-BD31-4B8C-83A1-F6EECF244321}">
                <p14:modId xmlns:p14="http://schemas.microsoft.com/office/powerpoint/2010/main" val="2944811835"/>
              </p:ext>
            </p:extLst>
          </p:nvPr>
        </p:nvGraphicFramePr>
        <p:xfrm>
          <a:off x="4381948" y="4154668"/>
          <a:ext cx="3694922" cy="824448"/>
        </p:xfrm>
        <a:graphic>
          <a:graphicData uri="http://schemas.openxmlformats.org/drawingml/2006/table">
            <a:tbl>
              <a:tblPr firstRow="1" bandRow="1">
                <a:tableStyleId>{01A66EDD-3DAB-4C5B-A090-DC80EC1FD486}</a:tableStyleId>
              </a:tblPr>
              <a:tblGrid>
                <a:gridCol w="1232100">
                  <a:extLst>
                    <a:ext uri="{9D8B030D-6E8A-4147-A177-3AD203B41FA5}">
                      <a16:colId xmlns:a16="http://schemas.microsoft.com/office/drawing/2014/main" val="1998690333"/>
                    </a:ext>
                  </a:extLst>
                </a:gridCol>
                <a:gridCol w="1231411">
                  <a:extLst>
                    <a:ext uri="{9D8B030D-6E8A-4147-A177-3AD203B41FA5}">
                      <a16:colId xmlns:a16="http://schemas.microsoft.com/office/drawing/2014/main" val="3165641967"/>
                    </a:ext>
                  </a:extLst>
                </a:gridCol>
                <a:gridCol w="1231411">
                  <a:extLst>
                    <a:ext uri="{9D8B030D-6E8A-4147-A177-3AD203B41FA5}">
                      <a16:colId xmlns:a16="http://schemas.microsoft.com/office/drawing/2014/main" val="2781226667"/>
                    </a:ext>
                  </a:extLst>
                </a:gridCol>
              </a:tblGrid>
              <a:tr h="481270">
                <a:tc>
                  <a:txBody>
                    <a:bodyPr/>
                    <a:lstStyle/>
                    <a:p>
                      <a:pPr algn="ctr">
                        <a:defRPr/>
                      </a:pPr>
                      <a:r>
                        <a:rPr lang="ko-KR" altLang="en-US" sz="1400" dirty="0">
                          <a:latin typeface="+mn-ea"/>
                          <a:ea typeface="+mn-ea"/>
                        </a:rPr>
                        <a:t>전세가 </a:t>
                      </a:r>
                      <a:r>
                        <a:rPr lang="en-US" altLang="ko-KR" sz="1400" dirty="0">
                          <a:latin typeface="+mn-ea"/>
                          <a:ea typeface="+mn-ea"/>
                        </a:rPr>
                        <a:t>Class</a:t>
                      </a:r>
                    </a:p>
                  </a:txBody>
                  <a:tcPr anchor="ctr"/>
                </a:tc>
                <a:tc>
                  <a:txBody>
                    <a:bodyPr/>
                    <a:lstStyle/>
                    <a:p>
                      <a:pPr algn="ctr">
                        <a:defRPr/>
                      </a:pPr>
                      <a:r>
                        <a:rPr lang="ko-KR" altLang="en-US" sz="1400" dirty="0">
                          <a:latin typeface="+mn-ea"/>
                          <a:ea typeface="+mn-ea"/>
                        </a:rPr>
                        <a:t>독립변수</a:t>
                      </a:r>
                    </a:p>
                  </a:txBody>
                  <a:tcPr anchor="ctr"/>
                </a:tc>
                <a:tc>
                  <a:txBody>
                    <a:bodyPr/>
                    <a:lstStyle/>
                    <a:p>
                      <a:pPr algn="ctr">
                        <a:defRPr/>
                      </a:pPr>
                      <a:r>
                        <a:rPr lang="ko-KR" altLang="en-US" sz="1400">
                          <a:latin typeface="+mn-ea"/>
                          <a:ea typeface="+mn-ea"/>
                        </a:rPr>
                        <a:t>p (유의확률)</a:t>
                      </a:r>
                    </a:p>
                  </a:txBody>
                  <a:tcPr anchor="ctr"/>
                </a:tc>
                <a:extLst>
                  <a:ext uri="{0D108BD9-81ED-4DB2-BD59-A6C34878D82A}">
                    <a16:rowId xmlns:a16="http://schemas.microsoft.com/office/drawing/2014/main" val="104397846"/>
                  </a:ext>
                </a:extLst>
              </a:tr>
              <a:tr h="343178">
                <a:tc>
                  <a:txBody>
                    <a:bodyPr/>
                    <a:lstStyle/>
                    <a:p>
                      <a:pPr algn="ctr">
                        <a:defRPr/>
                      </a:pPr>
                      <a:r>
                        <a:rPr lang="en-US" altLang="ko-KR" sz="1400" dirty="0">
                          <a:latin typeface="+mn-ea"/>
                          <a:ea typeface="+mn-ea"/>
                        </a:rPr>
                        <a:t>1</a:t>
                      </a:r>
                    </a:p>
                  </a:txBody>
                  <a:tcPr anchor="ctr"/>
                </a:tc>
                <a:tc>
                  <a:txBody>
                    <a:bodyPr/>
                    <a:lstStyle/>
                    <a:p>
                      <a:pPr algn="ctr">
                        <a:defRPr/>
                      </a:pPr>
                      <a:r>
                        <a:rPr lang="en-US" sz="1400" b="0" i="0" u="none" strike="noStrike" dirty="0">
                          <a:solidFill>
                            <a:srgbClr val="000000"/>
                          </a:solidFill>
                          <a:latin typeface="+mn-ea"/>
                          <a:ea typeface="+mn-ea"/>
                        </a:rPr>
                        <a:t>IR</a:t>
                      </a:r>
                      <a:endParaRPr lang="EN-US" sz="1400" b="0" i="0" u="none" strike="noStrike" dirty="0">
                        <a:solidFill>
                          <a:srgbClr val="000000"/>
                        </a:solidFill>
                        <a:latin typeface="+mn-ea"/>
                        <a:ea typeface="+mn-ea"/>
                      </a:endParaRPr>
                    </a:p>
                  </a:txBody>
                  <a:tcPr anchor="ctr">
                    <a:lnR w="0">
                      <a:noFill/>
                    </a:lnR>
                    <a:lnB w="0">
                      <a:noFill/>
                    </a:lnB>
                  </a:tcPr>
                </a:tc>
                <a:tc>
                  <a:txBody>
                    <a:bodyPr/>
                    <a:lstStyle/>
                    <a:p>
                      <a:pPr algn="ctr">
                        <a:defRPr/>
                      </a:pPr>
                      <a:r>
                        <a:rPr lang="EN-US" sz="1400" b="0" i="0" u="none" strike="noStrike" dirty="0">
                          <a:solidFill>
                            <a:srgbClr val="000000"/>
                          </a:solidFill>
                          <a:latin typeface="+mn-ea"/>
                          <a:ea typeface="+mn-ea"/>
                        </a:rPr>
                        <a:t>0.083</a:t>
                      </a:r>
                    </a:p>
                  </a:txBody>
                  <a:tcPr anchor="ctr">
                    <a:lnL w="0">
                      <a:noFill/>
                    </a:lnL>
                    <a:lnR w="0">
                      <a:noFill/>
                    </a:lnR>
                    <a:lnB w="0">
                      <a:noFill/>
                    </a:lnB>
                  </a:tcPr>
                </a:tc>
                <a:extLst>
                  <a:ext uri="{0D108BD9-81ED-4DB2-BD59-A6C34878D82A}">
                    <a16:rowId xmlns:a16="http://schemas.microsoft.com/office/drawing/2014/main" val="3528914854"/>
                  </a:ext>
                </a:extLst>
              </a:tr>
            </a:tbl>
          </a:graphicData>
        </a:graphic>
      </p:graphicFrame>
      <p:graphicFrame>
        <p:nvGraphicFramePr>
          <p:cNvPr id="31" name="표 30">
            <a:extLst>
              <a:ext uri="{FF2B5EF4-FFF2-40B4-BE49-F238E27FC236}">
                <a16:creationId xmlns:a16="http://schemas.microsoft.com/office/drawing/2014/main" id="{F2D54799-9C3A-DE2F-4B70-716D9156D7E1}"/>
              </a:ext>
            </a:extLst>
          </p:cNvPr>
          <p:cNvGraphicFramePr>
            <a:graphicFrameLocks noGrp="1"/>
          </p:cNvGraphicFramePr>
          <p:nvPr>
            <p:extLst>
              <p:ext uri="{D42A27DB-BD31-4B8C-83A1-F6EECF244321}">
                <p14:modId xmlns:p14="http://schemas.microsoft.com/office/powerpoint/2010/main" val="1693306806"/>
              </p:ext>
            </p:extLst>
          </p:nvPr>
        </p:nvGraphicFramePr>
        <p:xfrm>
          <a:off x="4381945" y="2192137"/>
          <a:ext cx="3694925" cy="1354139"/>
        </p:xfrm>
        <a:graphic>
          <a:graphicData uri="http://schemas.openxmlformats.org/drawingml/2006/table">
            <a:tbl>
              <a:tblPr firstRow="1" bandRow="1">
                <a:tableStyleId>{01A66EDD-3DAB-4C5B-A090-DC80EC1FD486}</a:tableStyleId>
              </a:tblPr>
              <a:tblGrid>
                <a:gridCol w="1847979">
                  <a:extLst>
                    <a:ext uri="{9D8B030D-6E8A-4147-A177-3AD203B41FA5}">
                      <a16:colId xmlns:a16="http://schemas.microsoft.com/office/drawing/2014/main" val="1998690333"/>
                    </a:ext>
                  </a:extLst>
                </a:gridCol>
                <a:gridCol w="1846946">
                  <a:extLst>
                    <a:ext uri="{9D8B030D-6E8A-4147-A177-3AD203B41FA5}">
                      <a16:colId xmlns:a16="http://schemas.microsoft.com/office/drawing/2014/main" val="3165641967"/>
                    </a:ext>
                  </a:extLst>
                </a:gridCol>
              </a:tblGrid>
              <a:tr h="408656">
                <a:tc>
                  <a:txBody>
                    <a:bodyPr/>
                    <a:lstStyle/>
                    <a:p>
                      <a:pPr algn="ctr">
                        <a:lnSpc>
                          <a:spcPct val="200000"/>
                        </a:lnSpc>
                        <a:defRPr/>
                      </a:pPr>
                      <a:r>
                        <a:rPr lang="ko-KR" altLang="en-US" sz="1400" dirty="0">
                          <a:latin typeface="+mn-ea"/>
                          <a:ea typeface="+mn-ea"/>
                        </a:rPr>
                        <a:t>독립변수</a:t>
                      </a:r>
                      <a:endParaRPr lang="en-US" altLang="ko-KR" sz="1400" dirty="0">
                        <a:latin typeface="+mn-ea"/>
                        <a:ea typeface="+mn-ea"/>
                      </a:endParaRPr>
                    </a:p>
                  </a:txBody>
                  <a:tcPr anchor="ctr"/>
                </a:tc>
                <a:tc>
                  <a:txBody>
                    <a:bodyPr/>
                    <a:lstStyle/>
                    <a:p>
                      <a:pPr algn="ctr">
                        <a:lnSpc>
                          <a:spcPct val="200000"/>
                        </a:lnSpc>
                        <a:defRPr/>
                      </a:pPr>
                      <a:r>
                        <a:rPr lang="en-US" altLang="ko-KR" sz="1400" dirty="0">
                          <a:latin typeface="+mn-ea"/>
                          <a:ea typeface="+mn-ea"/>
                        </a:rPr>
                        <a:t>VIF</a:t>
                      </a:r>
                      <a:endParaRPr lang="ko-KR" altLang="en-US" sz="1400" dirty="0">
                        <a:latin typeface="+mn-ea"/>
                        <a:ea typeface="+mn-ea"/>
                      </a:endParaRPr>
                    </a:p>
                  </a:txBody>
                  <a:tcPr anchor="ctr"/>
                </a:tc>
                <a:extLst>
                  <a:ext uri="{0D108BD9-81ED-4DB2-BD59-A6C34878D82A}">
                    <a16:rowId xmlns:a16="http://schemas.microsoft.com/office/drawing/2014/main" val="104397846"/>
                  </a:ext>
                </a:extLst>
              </a:tr>
              <a:tr h="410154">
                <a:tc>
                  <a:txBody>
                    <a:bodyPr/>
                    <a:lstStyle/>
                    <a:p>
                      <a:pPr algn="ctr">
                        <a:lnSpc>
                          <a:spcPct val="200000"/>
                        </a:lnSpc>
                        <a:defRPr/>
                      </a:pPr>
                      <a:r>
                        <a:rPr lang="EN-US" altLang="ko-KR" sz="1400" b="0" i="0" u="none" strike="noStrike" dirty="0" err="1">
                          <a:solidFill>
                            <a:srgbClr val="000000"/>
                          </a:solidFill>
                          <a:latin typeface="+mn-ea"/>
                          <a:ea typeface="+mn-ea"/>
                        </a:rPr>
                        <a:t>CA_index</a:t>
                      </a:r>
                      <a:endParaRPr lang="EN-US" altLang="ko-KR" sz="1400" b="0" i="0" u="none" strike="noStrike" dirty="0">
                        <a:solidFill>
                          <a:srgbClr val="000000"/>
                        </a:solidFill>
                        <a:latin typeface="+mn-ea"/>
                        <a:ea typeface="+mn-ea"/>
                      </a:endParaRPr>
                    </a:p>
                  </a:txBody>
                  <a:tcPr anchor="ctr"/>
                </a:tc>
                <a:tc>
                  <a:txBody>
                    <a:bodyPr/>
                    <a:lstStyle/>
                    <a:p>
                      <a:pPr algn="ctr">
                        <a:lnSpc>
                          <a:spcPct val="200000"/>
                        </a:lnSpc>
                        <a:defRPr/>
                      </a:pPr>
                      <a:r>
                        <a:rPr lang="EN-US" sz="1400" b="0" i="0" u="none" strike="noStrike" dirty="0">
                          <a:solidFill>
                            <a:srgbClr val="000000"/>
                          </a:solidFill>
                          <a:latin typeface="+mn-ea"/>
                          <a:ea typeface="+mn-ea"/>
                        </a:rPr>
                        <a:t>48.400</a:t>
                      </a:r>
                    </a:p>
                  </a:txBody>
                  <a:tcPr anchor="ctr">
                    <a:lnR w="0">
                      <a:noFill/>
                    </a:lnR>
                  </a:tcPr>
                </a:tc>
                <a:extLst>
                  <a:ext uri="{0D108BD9-81ED-4DB2-BD59-A6C34878D82A}">
                    <a16:rowId xmlns:a16="http://schemas.microsoft.com/office/drawing/2014/main" val="3528914854"/>
                  </a:ext>
                </a:extLst>
              </a:tr>
              <a:tr h="410154">
                <a:tc>
                  <a:txBody>
                    <a:bodyPr/>
                    <a:lstStyle/>
                    <a:p>
                      <a:pPr algn="ctr">
                        <a:lnSpc>
                          <a:spcPct val="200000"/>
                        </a:lnSpc>
                        <a:defRPr/>
                      </a:pPr>
                      <a:r>
                        <a:rPr lang="EN-US" sz="1400" b="0" i="0" u="none" strike="noStrike" dirty="0" err="1">
                          <a:solidFill>
                            <a:srgbClr val="000000"/>
                          </a:solidFill>
                          <a:latin typeface="+mn-ea"/>
                          <a:ea typeface="+mn-ea"/>
                        </a:rPr>
                        <a:t>TC_index</a:t>
                      </a:r>
                      <a:endParaRPr lang="EN-US" sz="1400" b="0" i="0" u="none" strike="noStrike" dirty="0">
                        <a:solidFill>
                          <a:srgbClr val="000000"/>
                        </a:solidFill>
                        <a:latin typeface="+mn-ea"/>
                        <a:ea typeface="+mn-ea"/>
                      </a:endParaRPr>
                    </a:p>
                  </a:txBody>
                  <a:tcPr anchor="ctr"/>
                </a:tc>
                <a:tc>
                  <a:txBody>
                    <a:bodyPr/>
                    <a:lstStyle/>
                    <a:p>
                      <a:pPr algn="ctr">
                        <a:lnSpc>
                          <a:spcPct val="200000"/>
                        </a:lnSpc>
                        <a:defRPr/>
                      </a:pPr>
                      <a:r>
                        <a:rPr lang="EN-US" sz="1400" b="0" i="0" u="none" strike="noStrike" dirty="0">
                          <a:solidFill>
                            <a:srgbClr val="000000"/>
                          </a:solidFill>
                          <a:latin typeface="+mn-ea"/>
                          <a:ea typeface="+mn-ea"/>
                        </a:rPr>
                        <a:t>47.602</a:t>
                      </a:r>
                    </a:p>
                  </a:txBody>
                  <a:tcPr anchor="ctr">
                    <a:lnR w="0">
                      <a:noFill/>
                    </a:lnR>
                    <a:lnB w="0">
                      <a:noFill/>
                    </a:lnB>
                  </a:tcPr>
                </a:tc>
                <a:extLst>
                  <a:ext uri="{0D108BD9-81ED-4DB2-BD59-A6C34878D82A}">
                    <a16:rowId xmlns:a16="http://schemas.microsoft.com/office/drawing/2014/main" val="2267102246"/>
                  </a:ext>
                </a:extLst>
              </a:tr>
            </a:tbl>
          </a:graphicData>
        </a:graphic>
      </p:graphicFrame>
      <p:sp>
        <p:nvSpPr>
          <p:cNvPr id="32" name="사각형: 둥근 모서리 31">
            <a:extLst>
              <a:ext uri="{FF2B5EF4-FFF2-40B4-BE49-F238E27FC236}">
                <a16:creationId xmlns:a16="http://schemas.microsoft.com/office/drawing/2014/main" id="{EAAAD40F-F26A-4395-E29E-FDB3D59D0CEB}"/>
              </a:ext>
            </a:extLst>
          </p:cNvPr>
          <p:cNvSpPr/>
          <p:nvPr/>
        </p:nvSpPr>
        <p:spPr>
          <a:xfrm>
            <a:off x="5537125" y="1295581"/>
            <a:ext cx="1382711" cy="369291"/>
          </a:xfrm>
          <a:prstGeom prst="roundRect">
            <a:avLst>
              <a:gd name="adj" fmla="val 16667"/>
            </a:avLst>
          </a:prstGeom>
          <a:solidFill>
            <a:schemeClr val="accent1"/>
          </a:solidFill>
        </p:spPr>
        <p:style>
          <a:lnRef idx="2">
            <a:schemeClr val="accent1">
              <a:shade val="20000"/>
            </a:schemeClr>
          </a:lnRef>
          <a:fillRef idx="1">
            <a:schemeClr val="accent1"/>
          </a:fillRef>
          <a:effectRef idx="0">
            <a:schemeClr val="accent1"/>
          </a:effectRef>
          <a:fontRef idx="minor">
            <a:schemeClr val="lt1"/>
          </a:fontRef>
        </p:style>
        <p:txBody>
          <a:bodyPr anchor="ctr"/>
          <a:lstStyle/>
          <a:p>
            <a:pPr algn="ctr">
              <a:defRPr/>
            </a:pPr>
            <a:r>
              <a:rPr lang="ko-KR" altLang="en-US" dirty="0"/>
              <a:t>오피스텔</a:t>
            </a:r>
          </a:p>
        </p:txBody>
      </p:sp>
      <p:sp>
        <p:nvSpPr>
          <p:cNvPr id="35" name="화살표: 아래쪽 34">
            <a:extLst>
              <a:ext uri="{FF2B5EF4-FFF2-40B4-BE49-F238E27FC236}">
                <a16:creationId xmlns:a16="http://schemas.microsoft.com/office/drawing/2014/main" id="{B7961349-6F2F-8E31-6E0C-FFE4E9602FF9}"/>
              </a:ext>
            </a:extLst>
          </p:cNvPr>
          <p:cNvSpPr/>
          <p:nvPr/>
        </p:nvSpPr>
        <p:spPr>
          <a:xfrm>
            <a:off x="6106815" y="5397321"/>
            <a:ext cx="243280" cy="394283"/>
          </a:xfrm>
          <a:prstGeom prst="downArrow">
            <a:avLst/>
          </a:prstGeom>
          <a:solidFill>
            <a:schemeClr val="accent5">
              <a:lumMod val="50000"/>
            </a:schemeClr>
          </a:solidFill>
        </p:spPr>
        <p:style>
          <a:lnRef idx="2">
            <a:schemeClr val="accent1">
              <a:shade val="2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사각형: 둥근 모서리 35">
            <a:extLst>
              <a:ext uri="{FF2B5EF4-FFF2-40B4-BE49-F238E27FC236}">
                <a16:creationId xmlns:a16="http://schemas.microsoft.com/office/drawing/2014/main" id="{E2D96966-399C-3B85-A297-149221052B03}"/>
              </a:ext>
            </a:extLst>
          </p:cNvPr>
          <p:cNvSpPr/>
          <p:nvPr/>
        </p:nvSpPr>
        <p:spPr>
          <a:xfrm>
            <a:off x="4381945" y="6083944"/>
            <a:ext cx="3693971" cy="439253"/>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ko-KR" dirty="0">
                <a:solidFill>
                  <a:srgbClr val="000000"/>
                </a:solidFill>
                <a:latin typeface="Arial"/>
                <a:ea typeface="Arial"/>
                <a:cs typeface="Arial"/>
              </a:rPr>
              <a:t>IR</a:t>
            </a:r>
            <a:r>
              <a:rPr lang="ko-KR" altLang="en-US" sz="1400" b="0" i="0" u="none" strike="noStrike" cap="none" dirty="0">
                <a:solidFill>
                  <a:srgbClr val="000000"/>
                </a:solidFill>
                <a:latin typeface="Arial"/>
                <a:ea typeface="Arial"/>
                <a:cs typeface="Arial"/>
                <a:sym typeface="Arial"/>
              </a:rPr>
              <a:t>, </a:t>
            </a:r>
            <a:r>
              <a:rPr lang="ko-KR" altLang="en-US" sz="1400" b="0" i="0" u="none" strike="noStrike" cap="none" dirty="0" err="1">
                <a:solidFill>
                  <a:srgbClr val="000000"/>
                </a:solidFill>
                <a:latin typeface="Arial"/>
                <a:ea typeface="Arial"/>
                <a:cs typeface="Arial"/>
                <a:sym typeface="Arial"/>
              </a:rPr>
              <a:t>TC_index</a:t>
            </a:r>
            <a:r>
              <a:rPr lang="ko-KR" altLang="en-US" sz="1400" b="0" i="0" u="none" strike="noStrike" cap="none" dirty="0">
                <a:solidFill>
                  <a:srgbClr val="000000"/>
                </a:solidFill>
                <a:latin typeface="Arial"/>
                <a:ea typeface="Arial"/>
                <a:cs typeface="Arial"/>
                <a:sym typeface="Arial"/>
              </a:rPr>
              <a:t>, </a:t>
            </a:r>
            <a:r>
              <a:rPr lang="ko-KR" altLang="en-US" sz="1400" b="0" i="0" u="none" strike="noStrike" cap="none" dirty="0" err="1">
                <a:solidFill>
                  <a:srgbClr val="000000"/>
                </a:solidFill>
                <a:latin typeface="Arial"/>
                <a:ea typeface="Arial"/>
                <a:cs typeface="Arial"/>
                <a:sym typeface="Arial"/>
              </a:rPr>
              <a:t>CA_index</a:t>
            </a:r>
            <a:r>
              <a:rPr lang="ko-KR" altLang="en-US" sz="1400" b="0" i="0" u="none" strike="noStrike" cap="none" dirty="0">
                <a:solidFill>
                  <a:srgbClr val="000000"/>
                </a:solidFill>
                <a:latin typeface="Arial"/>
                <a:ea typeface="Arial"/>
                <a:cs typeface="Arial"/>
                <a:sym typeface="Arial"/>
              </a:rPr>
              <a:t> </a:t>
            </a:r>
            <a:r>
              <a:rPr lang="ko-KR" altLang="en-US" dirty="0">
                <a:solidFill>
                  <a:srgbClr val="000000"/>
                </a:solidFill>
                <a:latin typeface="Arial"/>
                <a:ea typeface="Arial"/>
                <a:cs typeface="Arial"/>
              </a:rPr>
              <a:t>제거</a:t>
            </a:r>
            <a:endParaRPr lang="ko-KR" altLang="en-US" dirty="0"/>
          </a:p>
        </p:txBody>
      </p:sp>
      <p:graphicFrame>
        <p:nvGraphicFramePr>
          <p:cNvPr id="38" name="표 37">
            <a:extLst>
              <a:ext uri="{FF2B5EF4-FFF2-40B4-BE49-F238E27FC236}">
                <a16:creationId xmlns:a16="http://schemas.microsoft.com/office/drawing/2014/main" id="{15BCEF89-18D4-67CC-4009-B9E0881E27E9}"/>
              </a:ext>
            </a:extLst>
          </p:cNvPr>
          <p:cNvGraphicFramePr>
            <a:graphicFrameLocks noGrp="1"/>
          </p:cNvGraphicFramePr>
          <p:nvPr>
            <p:extLst>
              <p:ext uri="{D42A27DB-BD31-4B8C-83A1-F6EECF244321}">
                <p14:modId xmlns:p14="http://schemas.microsoft.com/office/powerpoint/2010/main" val="3364745520"/>
              </p:ext>
            </p:extLst>
          </p:nvPr>
        </p:nvGraphicFramePr>
        <p:xfrm>
          <a:off x="8276301" y="2198600"/>
          <a:ext cx="3694925" cy="1354139"/>
        </p:xfrm>
        <a:graphic>
          <a:graphicData uri="http://schemas.openxmlformats.org/drawingml/2006/table">
            <a:tbl>
              <a:tblPr firstRow="1" bandRow="1">
                <a:tableStyleId>{01A66EDD-3DAB-4C5B-A090-DC80EC1FD486}</a:tableStyleId>
              </a:tblPr>
              <a:tblGrid>
                <a:gridCol w="1847979">
                  <a:extLst>
                    <a:ext uri="{9D8B030D-6E8A-4147-A177-3AD203B41FA5}">
                      <a16:colId xmlns:a16="http://schemas.microsoft.com/office/drawing/2014/main" val="1998690333"/>
                    </a:ext>
                  </a:extLst>
                </a:gridCol>
                <a:gridCol w="1846946">
                  <a:extLst>
                    <a:ext uri="{9D8B030D-6E8A-4147-A177-3AD203B41FA5}">
                      <a16:colId xmlns:a16="http://schemas.microsoft.com/office/drawing/2014/main" val="3165641967"/>
                    </a:ext>
                  </a:extLst>
                </a:gridCol>
              </a:tblGrid>
              <a:tr h="408656">
                <a:tc>
                  <a:txBody>
                    <a:bodyPr/>
                    <a:lstStyle/>
                    <a:p>
                      <a:pPr algn="ctr">
                        <a:lnSpc>
                          <a:spcPct val="200000"/>
                        </a:lnSpc>
                        <a:defRPr/>
                      </a:pPr>
                      <a:r>
                        <a:rPr lang="ko-KR" altLang="en-US" sz="1400" dirty="0">
                          <a:latin typeface="+mn-ea"/>
                          <a:ea typeface="+mn-ea"/>
                        </a:rPr>
                        <a:t>독립변수</a:t>
                      </a:r>
                      <a:endParaRPr lang="en-US" altLang="ko-KR" sz="1400" dirty="0">
                        <a:latin typeface="+mn-ea"/>
                        <a:ea typeface="+mn-ea"/>
                      </a:endParaRPr>
                    </a:p>
                  </a:txBody>
                  <a:tcPr anchor="ctr"/>
                </a:tc>
                <a:tc>
                  <a:txBody>
                    <a:bodyPr/>
                    <a:lstStyle/>
                    <a:p>
                      <a:pPr algn="ctr">
                        <a:lnSpc>
                          <a:spcPct val="200000"/>
                        </a:lnSpc>
                        <a:defRPr/>
                      </a:pPr>
                      <a:r>
                        <a:rPr lang="en-US" altLang="ko-KR" sz="1400" dirty="0">
                          <a:latin typeface="+mn-ea"/>
                          <a:ea typeface="+mn-ea"/>
                        </a:rPr>
                        <a:t>VIF</a:t>
                      </a:r>
                      <a:endParaRPr lang="ko-KR" altLang="en-US" sz="1400" dirty="0">
                        <a:latin typeface="+mn-ea"/>
                        <a:ea typeface="+mn-ea"/>
                      </a:endParaRPr>
                    </a:p>
                  </a:txBody>
                  <a:tcPr anchor="ctr"/>
                </a:tc>
                <a:extLst>
                  <a:ext uri="{0D108BD9-81ED-4DB2-BD59-A6C34878D82A}">
                    <a16:rowId xmlns:a16="http://schemas.microsoft.com/office/drawing/2014/main" val="104397846"/>
                  </a:ext>
                </a:extLst>
              </a:tr>
              <a:tr h="410154">
                <a:tc>
                  <a:txBody>
                    <a:bodyPr/>
                    <a:lstStyle/>
                    <a:p>
                      <a:pPr algn="ctr">
                        <a:lnSpc>
                          <a:spcPct val="200000"/>
                        </a:lnSpc>
                        <a:defRPr/>
                      </a:pPr>
                      <a:r>
                        <a:rPr lang="EN-US" altLang="ko-KR" sz="1400" b="0" i="0" u="none" strike="noStrike" dirty="0" err="1">
                          <a:solidFill>
                            <a:srgbClr val="000000"/>
                          </a:solidFill>
                          <a:latin typeface="+mn-ea"/>
                          <a:ea typeface="+mn-ea"/>
                        </a:rPr>
                        <a:t>CA_index</a:t>
                      </a:r>
                      <a:endParaRPr lang="EN-US" altLang="ko-KR" sz="1400" b="0" i="0" u="none" strike="noStrike" dirty="0">
                        <a:solidFill>
                          <a:srgbClr val="000000"/>
                        </a:solidFill>
                        <a:latin typeface="+mn-ea"/>
                        <a:ea typeface="+mn-ea"/>
                      </a:endParaRPr>
                    </a:p>
                  </a:txBody>
                  <a:tcPr anchor="ctr"/>
                </a:tc>
                <a:tc>
                  <a:txBody>
                    <a:bodyPr/>
                    <a:lstStyle/>
                    <a:p>
                      <a:pPr algn="ctr">
                        <a:lnSpc>
                          <a:spcPct val="200000"/>
                        </a:lnSpc>
                        <a:defRPr/>
                      </a:pPr>
                      <a:r>
                        <a:rPr lang="EN-US" sz="1400" b="0" i="0" u="none" strike="noStrike" dirty="0">
                          <a:solidFill>
                            <a:srgbClr val="000000"/>
                          </a:solidFill>
                          <a:latin typeface="+mn-ea"/>
                          <a:ea typeface="+mn-ea"/>
                        </a:rPr>
                        <a:t>97.289</a:t>
                      </a:r>
                    </a:p>
                  </a:txBody>
                  <a:tcPr anchor="ctr">
                    <a:lnR w="0">
                      <a:noFill/>
                    </a:lnR>
                  </a:tcPr>
                </a:tc>
                <a:extLst>
                  <a:ext uri="{0D108BD9-81ED-4DB2-BD59-A6C34878D82A}">
                    <a16:rowId xmlns:a16="http://schemas.microsoft.com/office/drawing/2014/main" val="3528914854"/>
                  </a:ext>
                </a:extLst>
              </a:tr>
              <a:tr h="410154">
                <a:tc>
                  <a:txBody>
                    <a:bodyPr/>
                    <a:lstStyle/>
                    <a:p>
                      <a:pPr algn="ctr">
                        <a:lnSpc>
                          <a:spcPct val="200000"/>
                        </a:lnSpc>
                        <a:defRPr/>
                      </a:pPr>
                      <a:r>
                        <a:rPr lang="EN-US" sz="1400" b="0" i="0" u="none" strike="noStrike" dirty="0" err="1">
                          <a:solidFill>
                            <a:srgbClr val="000000"/>
                          </a:solidFill>
                          <a:latin typeface="+mn-ea"/>
                          <a:ea typeface="+mn-ea"/>
                        </a:rPr>
                        <a:t>TC_index</a:t>
                      </a:r>
                      <a:endParaRPr lang="EN-US" sz="1400" b="0" i="0" u="none" strike="noStrike" dirty="0">
                        <a:solidFill>
                          <a:srgbClr val="000000"/>
                        </a:solidFill>
                        <a:latin typeface="+mn-ea"/>
                        <a:ea typeface="+mn-ea"/>
                      </a:endParaRPr>
                    </a:p>
                  </a:txBody>
                  <a:tcPr anchor="ctr"/>
                </a:tc>
                <a:tc>
                  <a:txBody>
                    <a:bodyPr/>
                    <a:lstStyle/>
                    <a:p>
                      <a:pPr algn="ctr">
                        <a:lnSpc>
                          <a:spcPct val="200000"/>
                        </a:lnSpc>
                        <a:defRPr/>
                      </a:pPr>
                      <a:r>
                        <a:rPr lang="EN-US" sz="1400" b="0" i="0" u="none" strike="noStrike" dirty="0">
                          <a:solidFill>
                            <a:srgbClr val="000000"/>
                          </a:solidFill>
                          <a:latin typeface="+mn-ea"/>
                          <a:ea typeface="+mn-ea"/>
                        </a:rPr>
                        <a:t>89.541</a:t>
                      </a:r>
                    </a:p>
                  </a:txBody>
                  <a:tcPr anchor="ctr">
                    <a:lnR w="0">
                      <a:noFill/>
                    </a:lnR>
                    <a:lnB w="0">
                      <a:noFill/>
                    </a:lnB>
                  </a:tcPr>
                </a:tc>
                <a:extLst>
                  <a:ext uri="{0D108BD9-81ED-4DB2-BD59-A6C34878D82A}">
                    <a16:rowId xmlns:a16="http://schemas.microsoft.com/office/drawing/2014/main" val="2267102246"/>
                  </a:ext>
                </a:extLst>
              </a:tr>
            </a:tbl>
          </a:graphicData>
        </a:graphic>
      </p:graphicFrame>
      <p:sp>
        <p:nvSpPr>
          <p:cNvPr id="39" name="사각형: 둥근 모서리 38">
            <a:extLst>
              <a:ext uri="{FF2B5EF4-FFF2-40B4-BE49-F238E27FC236}">
                <a16:creationId xmlns:a16="http://schemas.microsoft.com/office/drawing/2014/main" id="{14D58C51-76C0-FB6E-C0CE-2E339EFEFB3D}"/>
              </a:ext>
            </a:extLst>
          </p:cNvPr>
          <p:cNvSpPr/>
          <p:nvPr/>
        </p:nvSpPr>
        <p:spPr>
          <a:xfrm>
            <a:off x="9347957" y="1302044"/>
            <a:ext cx="1549708" cy="369291"/>
          </a:xfrm>
          <a:prstGeom prst="roundRect">
            <a:avLst>
              <a:gd name="adj" fmla="val 16667"/>
            </a:avLst>
          </a:prstGeom>
          <a:solidFill>
            <a:schemeClr val="accent1"/>
          </a:solidFill>
        </p:spPr>
        <p:style>
          <a:lnRef idx="2">
            <a:schemeClr val="accent1">
              <a:shade val="20000"/>
            </a:schemeClr>
          </a:lnRef>
          <a:fillRef idx="1">
            <a:schemeClr val="accent1"/>
          </a:fillRef>
          <a:effectRef idx="0">
            <a:schemeClr val="accent1"/>
          </a:effectRef>
          <a:fontRef idx="minor">
            <a:schemeClr val="lt1"/>
          </a:fontRef>
        </p:style>
        <p:txBody>
          <a:bodyPr anchor="ctr"/>
          <a:lstStyle/>
          <a:p>
            <a:pPr algn="ctr">
              <a:defRPr/>
            </a:pPr>
            <a:r>
              <a:rPr lang="ko-KR" altLang="en-US" dirty="0" err="1"/>
              <a:t>연립다세대</a:t>
            </a:r>
            <a:endParaRPr lang="ko-KR" altLang="en-US" dirty="0"/>
          </a:p>
        </p:txBody>
      </p:sp>
      <p:sp>
        <p:nvSpPr>
          <p:cNvPr id="42" name="화살표: 아래쪽 41">
            <a:extLst>
              <a:ext uri="{FF2B5EF4-FFF2-40B4-BE49-F238E27FC236}">
                <a16:creationId xmlns:a16="http://schemas.microsoft.com/office/drawing/2014/main" id="{D401C72F-B32B-5EC2-A27D-9B5FD73C906E}"/>
              </a:ext>
            </a:extLst>
          </p:cNvPr>
          <p:cNvSpPr/>
          <p:nvPr/>
        </p:nvSpPr>
        <p:spPr>
          <a:xfrm>
            <a:off x="10001171" y="5403784"/>
            <a:ext cx="243280" cy="394283"/>
          </a:xfrm>
          <a:prstGeom prst="downArrow">
            <a:avLst/>
          </a:prstGeom>
          <a:solidFill>
            <a:schemeClr val="accent5">
              <a:lumMod val="50000"/>
            </a:schemeClr>
          </a:solidFill>
        </p:spPr>
        <p:style>
          <a:lnRef idx="2">
            <a:schemeClr val="accent1">
              <a:shade val="2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사각형: 둥근 모서리 42">
            <a:extLst>
              <a:ext uri="{FF2B5EF4-FFF2-40B4-BE49-F238E27FC236}">
                <a16:creationId xmlns:a16="http://schemas.microsoft.com/office/drawing/2014/main" id="{433A24B9-DC72-F38D-FE43-DC81FBE5E8DF}"/>
              </a:ext>
            </a:extLst>
          </p:cNvPr>
          <p:cNvSpPr/>
          <p:nvPr/>
        </p:nvSpPr>
        <p:spPr>
          <a:xfrm>
            <a:off x="8276301" y="6090407"/>
            <a:ext cx="3693971" cy="439253"/>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ko-KR" altLang="en-US" sz="1400" b="0" i="0" u="none" strike="noStrike" cap="none" dirty="0" err="1">
                <a:solidFill>
                  <a:srgbClr val="000000"/>
                </a:solidFill>
                <a:latin typeface="Arial"/>
                <a:ea typeface="Arial"/>
                <a:cs typeface="Arial"/>
                <a:sym typeface="Arial"/>
              </a:rPr>
              <a:t>TC_index</a:t>
            </a:r>
            <a:r>
              <a:rPr lang="ko-KR" altLang="en-US" sz="1400" b="0" i="0" u="none" strike="noStrike" cap="none" dirty="0">
                <a:solidFill>
                  <a:srgbClr val="000000"/>
                </a:solidFill>
                <a:latin typeface="Arial"/>
                <a:ea typeface="Arial"/>
                <a:cs typeface="Arial"/>
                <a:sym typeface="Arial"/>
              </a:rPr>
              <a:t>, </a:t>
            </a:r>
            <a:r>
              <a:rPr lang="ko-KR" altLang="en-US" sz="1400" b="0" i="0" u="none" strike="noStrike" cap="none" dirty="0" err="1">
                <a:solidFill>
                  <a:srgbClr val="000000"/>
                </a:solidFill>
                <a:latin typeface="Arial"/>
                <a:ea typeface="Arial"/>
                <a:cs typeface="Arial"/>
                <a:sym typeface="Arial"/>
              </a:rPr>
              <a:t>CA_index</a:t>
            </a:r>
            <a:r>
              <a:rPr lang="ko-KR" altLang="en-US" sz="1400" b="0" i="0" u="none" strike="noStrike" cap="none" dirty="0">
                <a:solidFill>
                  <a:srgbClr val="000000"/>
                </a:solidFill>
                <a:latin typeface="Arial"/>
                <a:ea typeface="Arial"/>
                <a:cs typeface="Arial"/>
                <a:sym typeface="Arial"/>
              </a:rPr>
              <a:t> </a:t>
            </a:r>
            <a:r>
              <a:rPr lang="ko-KR" altLang="en-US" dirty="0">
                <a:solidFill>
                  <a:srgbClr val="000000"/>
                </a:solidFill>
                <a:latin typeface="Arial"/>
                <a:ea typeface="Arial"/>
                <a:cs typeface="Arial"/>
              </a:rPr>
              <a:t>제거</a:t>
            </a:r>
            <a:endParaRPr lang="ko-KR" altLang="en-US" dirty="0"/>
          </a:p>
        </p:txBody>
      </p:sp>
      <p:sp>
        <p:nvSpPr>
          <p:cNvPr id="44" name="직사각형 43">
            <a:extLst>
              <a:ext uri="{FF2B5EF4-FFF2-40B4-BE49-F238E27FC236}">
                <a16:creationId xmlns:a16="http://schemas.microsoft.com/office/drawing/2014/main" id="{1193955F-797C-6D34-A128-BBE46CB538FE}"/>
              </a:ext>
            </a:extLst>
          </p:cNvPr>
          <p:cNvSpPr/>
          <p:nvPr/>
        </p:nvSpPr>
        <p:spPr>
          <a:xfrm>
            <a:off x="2273300" y="2192137"/>
            <a:ext cx="1854623" cy="1360602"/>
          </a:xfrm>
          <a:prstGeom prst="rect">
            <a:avLst/>
          </a:prstGeom>
          <a:noFill/>
          <a:ln>
            <a:solidFill>
              <a:srgbClr val="FF0000"/>
            </a:solidFill>
          </a:ln>
        </p:spPr>
        <p:style>
          <a:lnRef idx="2">
            <a:schemeClr val="accent1">
              <a:shade val="2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직사각형 45">
            <a:extLst>
              <a:ext uri="{FF2B5EF4-FFF2-40B4-BE49-F238E27FC236}">
                <a16:creationId xmlns:a16="http://schemas.microsoft.com/office/drawing/2014/main" id="{935C8276-4CE7-A2B4-EBA5-C0A393CF6C49}"/>
              </a:ext>
            </a:extLst>
          </p:cNvPr>
          <p:cNvSpPr/>
          <p:nvPr/>
        </p:nvSpPr>
        <p:spPr>
          <a:xfrm>
            <a:off x="6228878" y="2179341"/>
            <a:ext cx="1854623" cy="1360602"/>
          </a:xfrm>
          <a:prstGeom prst="rect">
            <a:avLst/>
          </a:prstGeom>
          <a:noFill/>
          <a:ln>
            <a:solidFill>
              <a:srgbClr val="FF0000"/>
            </a:solidFill>
          </a:ln>
        </p:spPr>
        <p:style>
          <a:lnRef idx="2">
            <a:schemeClr val="accent1">
              <a:shade val="2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직사각형 46">
            <a:extLst>
              <a:ext uri="{FF2B5EF4-FFF2-40B4-BE49-F238E27FC236}">
                <a16:creationId xmlns:a16="http://schemas.microsoft.com/office/drawing/2014/main" id="{289FB113-63F6-8C0A-4F59-3F2716409CBC}"/>
              </a:ext>
            </a:extLst>
          </p:cNvPr>
          <p:cNvSpPr/>
          <p:nvPr/>
        </p:nvSpPr>
        <p:spPr>
          <a:xfrm>
            <a:off x="10122811" y="2192137"/>
            <a:ext cx="1854623" cy="1360602"/>
          </a:xfrm>
          <a:prstGeom prst="rect">
            <a:avLst/>
          </a:prstGeom>
          <a:noFill/>
          <a:ln>
            <a:solidFill>
              <a:srgbClr val="FF0000"/>
            </a:solidFill>
          </a:ln>
        </p:spPr>
        <p:style>
          <a:lnRef idx="2">
            <a:schemeClr val="accent1">
              <a:shade val="2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직사각형 47">
            <a:extLst>
              <a:ext uri="{FF2B5EF4-FFF2-40B4-BE49-F238E27FC236}">
                <a16:creationId xmlns:a16="http://schemas.microsoft.com/office/drawing/2014/main" id="{AB69D24B-769A-50E5-8B72-606D76529619}"/>
              </a:ext>
            </a:extLst>
          </p:cNvPr>
          <p:cNvSpPr/>
          <p:nvPr/>
        </p:nvSpPr>
        <p:spPr>
          <a:xfrm>
            <a:off x="2895600" y="3983079"/>
            <a:ext cx="1224000" cy="1167626"/>
          </a:xfrm>
          <a:prstGeom prst="rect">
            <a:avLst/>
          </a:prstGeom>
          <a:noFill/>
          <a:ln>
            <a:solidFill>
              <a:srgbClr val="FF0000"/>
            </a:solidFill>
          </a:ln>
        </p:spPr>
        <p:style>
          <a:lnRef idx="2">
            <a:schemeClr val="accent1">
              <a:shade val="2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3" name="직사각형 52">
            <a:extLst>
              <a:ext uri="{FF2B5EF4-FFF2-40B4-BE49-F238E27FC236}">
                <a16:creationId xmlns:a16="http://schemas.microsoft.com/office/drawing/2014/main" id="{43F14EDD-F66C-1675-5D32-DE910454B492}"/>
              </a:ext>
            </a:extLst>
          </p:cNvPr>
          <p:cNvSpPr/>
          <p:nvPr/>
        </p:nvSpPr>
        <p:spPr>
          <a:xfrm>
            <a:off x="6845300" y="4154668"/>
            <a:ext cx="1224000" cy="824448"/>
          </a:xfrm>
          <a:prstGeom prst="rect">
            <a:avLst/>
          </a:prstGeom>
          <a:noFill/>
          <a:ln>
            <a:solidFill>
              <a:srgbClr val="FF0000"/>
            </a:solidFill>
          </a:ln>
        </p:spPr>
        <p:style>
          <a:lnRef idx="2">
            <a:schemeClr val="accent1">
              <a:shade val="2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784" name="Google Shape;784;p54"/>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785" name="Google Shape;785;p54"/>
          <p:cNvGrpSpPr/>
          <p:nvPr/>
        </p:nvGrpSpPr>
        <p:grpSpPr>
          <a:xfrm>
            <a:off x="10027920" y="-3"/>
            <a:ext cx="2164081" cy="781115"/>
            <a:chOff x="9919316" y="4585314"/>
            <a:chExt cx="2272685" cy="1136343"/>
          </a:xfrm>
        </p:grpSpPr>
        <p:sp>
          <p:nvSpPr>
            <p:cNvPr id="786" name="Google Shape;786;p54"/>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787" name="Google Shape;787;p54"/>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788" name="Google Shape;788;p54"/>
          <p:cNvSpPr txBox="1"/>
          <p:nvPr/>
        </p:nvSpPr>
        <p:spPr>
          <a:xfrm>
            <a:off x="93305" y="867747"/>
            <a:ext cx="3694923"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Arial"/>
                <a:ea typeface="Arial"/>
                <a:cs typeface="Arial"/>
                <a:sym typeface="Arial"/>
              </a:rPr>
              <a:t>모델 훈련 및 평가 순서도</a:t>
            </a:r>
            <a:endParaRPr sz="1800" b="1" i="0" u="none" strike="noStrike" cap="none">
              <a:solidFill>
                <a:srgbClr val="000000"/>
              </a:solidFill>
              <a:latin typeface="Arial"/>
              <a:ea typeface="Arial"/>
              <a:cs typeface="Arial"/>
              <a:sym typeface="Arial"/>
            </a:endParaRPr>
          </a:p>
        </p:txBody>
      </p:sp>
      <p:pic>
        <p:nvPicPr>
          <p:cNvPr id="789" name="Google Shape;789;p54"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
        <p:nvSpPr>
          <p:cNvPr id="790" name="Google Shape;790;p54"/>
          <p:cNvSpPr/>
          <p:nvPr/>
        </p:nvSpPr>
        <p:spPr>
          <a:xfrm>
            <a:off x="148700" y="3282695"/>
            <a:ext cx="1783080" cy="914400"/>
          </a:xfrm>
          <a:prstGeom prst="roundRect">
            <a:avLst>
              <a:gd name="adj" fmla="val 16667"/>
            </a:avLst>
          </a:prstGeom>
          <a:solidFill>
            <a:schemeClr val="accent1"/>
          </a:solidFill>
          <a:ln w="25400" cap="flat" cmpd="sng">
            <a:solidFill>
              <a:srgbClr val="3153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400" b="0" i="0" u="none" strike="noStrike" cap="none">
                <a:solidFill>
                  <a:schemeClr val="lt1"/>
                </a:solidFill>
                <a:latin typeface="Arial"/>
                <a:ea typeface="Arial"/>
                <a:cs typeface="Arial"/>
                <a:sym typeface="Arial"/>
              </a:rPr>
              <a:t>데이터 수집 및 전처리</a:t>
            </a:r>
            <a:endParaRPr sz="1400" b="0" i="0" u="none" strike="noStrike" cap="none">
              <a:solidFill>
                <a:schemeClr val="lt1"/>
              </a:solidFill>
              <a:latin typeface="Arial"/>
              <a:ea typeface="Arial"/>
              <a:cs typeface="Arial"/>
              <a:sym typeface="Arial"/>
            </a:endParaRPr>
          </a:p>
        </p:txBody>
      </p:sp>
      <p:sp>
        <p:nvSpPr>
          <p:cNvPr id="791" name="Google Shape;791;p54"/>
          <p:cNvSpPr/>
          <p:nvPr/>
        </p:nvSpPr>
        <p:spPr>
          <a:xfrm>
            <a:off x="2532888" y="3282696"/>
            <a:ext cx="1335024" cy="914400"/>
          </a:xfrm>
          <a:prstGeom prst="roundRect">
            <a:avLst>
              <a:gd name="adj" fmla="val 16667"/>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400" b="0" i="0" u="none" strike="noStrike" cap="none">
                <a:solidFill>
                  <a:schemeClr val="dk1"/>
                </a:solidFill>
                <a:latin typeface="Arial"/>
                <a:ea typeface="Arial"/>
                <a:cs typeface="Arial"/>
                <a:sym typeface="Arial"/>
              </a:rPr>
              <a:t>데이터 셋 분리</a:t>
            </a:r>
            <a:endParaRPr sz="1400" b="0" i="0" u="none" strike="noStrike" cap="none">
              <a:solidFill>
                <a:schemeClr val="dk1"/>
              </a:solidFill>
              <a:latin typeface="Arial"/>
              <a:ea typeface="Arial"/>
              <a:cs typeface="Arial"/>
              <a:sym typeface="Arial"/>
            </a:endParaRPr>
          </a:p>
          <a:p>
            <a:pPr marL="0" marR="0" lvl="0" indent="0" algn="ctr" rtl="0">
              <a:lnSpc>
                <a:spcPct val="100000"/>
              </a:lnSpc>
              <a:spcBef>
                <a:spcPts val="0"/>
              </a:spcBef>
              <a:spcAft>
                <a:spcPts val="0"/>
              </a:spcAft>
              <a:buNone/>
            </a:pPr>
            <a:r>
              <a:rPr lang="ko-KR" sz="1400" b="0" i="0" u="none" strike="noStrike" cap="none">
                <a:solidFill>
                  <a:schemeClr val="dk1"/>
                </a:solidFill>
                <a:latin typeface="Arial"/>
                <a:ea typeface="Arial"/>
                <a:cs typeface="Arial"/>
                <a:sym typeface="Arial"/>
              </a:rPr>
              <a:t>(Train / Test)</a:t>
            </a:r>
            <a:endParaRPr sz="1400" b="0" i="0" u="none" strike="noStrike" cap="none">
              <a:solidFill>
                <a:schemeClr val="dk1"/>
              </a:solidFill>
              <a:latin typeface="Arial"/>
              <a:ea typeface="Arial"/>
              <a:cs typeface="Arial"/>
              <a:sym typeface="Arial"/>
            </a:endParaRPr>
          </a:p>
        </p:txBody>
      </p:sp>
      <p:sp>
        <p:nvSpPr>
          <p:cNvPr id="792" name="Google Shape;792;p54"/>
          <p:cNvSpPr/>
          <p:nvPr/>
        </p:nvSpPr>
        <p:spPr>
          <a:xfrm>
            <a:off x="4408060" y="3282696"/>
            <a:ext cx="3950208" cy="914400"/>
          </a:xfrm>
          <a:prstGeom prst="roundRect">
            <a:avLst>
              <a:gd name="adj" fmla="val 16667"/>
            </a:avLst>
          </a:prstGeom>
          <a:gradFill>
            <a:gsLst>
              <a:gs pos="0">
                <a:srgbClr val="9BCDFF"/>
              </a:gs>
              <a:gs pos="35000">
                <a:srgbClr val="B8DCFF"/>
              </a:gs>
              <a:gs pos="100000">
                <a:srgbClr val="E2F0FF"/>
              </a:gs>
            </a:gsLst>
            <a:lin ang="16200000" scaled="0"/>
          </a:gradFill>
          <a:ln w="9525" cap="flat" cmpd="sng">
            <a:solidFill>
              <a:srgbClr val="5597D3"/>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400" b="0" i="0" u="none" strike="noStrike" cap="none">
                <a:solidFill>
                  <a:schemeClr val="dk1"/>
                </a:solidFill>
                <a:latin typeface="Arial"/>
                <a:ea typeface="Arial"/>
                <a:cs typeface="Arial"/>
                <a:sym typeface="Arial"/>
              </a:rPr>
              <a:t>Model 생성 및 학습</a:t>
            </a:r>
            <a:endParaRPr sz="1400" b="0" i="0" u="none" strike="noStrike" cap="none">
              <a:solidFill>
                <a:schemeClr val="dk1"/>
              </a:solidFill>
              <a:latin typeface="Arial"/>
              <a:ea typeface="Arial"/>
              <a:cs typeface="Arial"/>
              <a:sym typeface="Arial"/>
            </a:endParaRPr>
          </a:p>
          <a:p>
            <a:pPr marL="0" marR="0" lvl="0" indent="0" algn="ctr" rtl="0">
              <a:lnSpc>
                <a:spcPct val="100000"/>
              </a:lnSpc>
              <a:spcBef>
                <a:spcPts val="0"/>
              </a:spcBef>
              <a:spcAft>
                <a:spcPts val="0"/>
              </a:spcAft>
              <a:buNone/>
            </a:pPr>
            <a:r>
              <a:rPr lang="ko-KR" sz="1600" b="1" i="0" u="none" strike="noStrike" cap="none">
                <a:solidFill>
                  <a:srgbClr val="1E4E79"/>
                </a:solidFill>
                <a:latin typeface="Arial"/>
                <a:ea typeface="Arial"/>
                <a:cs typeface="Arial"/>
                <a:sym typeface="Arial"/>
              </a:rPr>
              <a:t>RandomForest/ XGBoost / LightGBM</a:t>
            </a:r>
            <a:endParaRPr sz="1600" b="1" i="0" u="none" strike="noStrike" cap="none">
              <a:solidFill>
                <a:srgbClr val="1E4E79"/>
              </a:solidFill>
              <a:latin typeface="Arial"/>
              <a:ea typeface="Arial"/>
              <a:cs typeface="Arial"/>
              <a:sym typeface="Arial"/>
            </a:endParaRPr>
          </a:p>
          <a:p>
            <a:pPr marL="0" marR="0" lvl="0" indent="0" algn="ctr" rtl="0">
              <a:lnSpc>
                <a:spcPct val="100000"/>
              </a:lnSpc>
              <a:spcBef>
                <a:spcPts val="0"/>
              </a:spcBef>
              <a:spcAft>
                <a:spcPts val="0"/>
              </a:spcAft>
              <a:buNone/>
            </a:pPr>
            <a:r>
              <a:rPr lang="ko-KR" sz="1600" b="1" i="0" u="none" strike="noStrike" cap="none">
                <a:solidFill>
                  <a:srgbClr val="1E4E79"/>
                </a:solidFill>
                <a:latin typeface="Arial"/>
                <a:ea typeface="Arial"/>
                <a:cs typeface="Arial"/>
                <a:sym typeface="Arial"/>
              </a:rPr>
              <a:t>KNN / FNN / LSTM / GRU </a:t>
            </a:r>
            <a:endParaRPr sz="1600" b="1" i="0" u="none" strike="noStrike" cap="none">
              <a:solidFill>
                <a:srgbClr val="1E4E79"/>
              </a:solidFill>
              <a:latin typeface="Arial"/>
              <a:ea typeface="Arial"/>
              <a:cs typeface="Arial"/>
              <a:sym typeface="Arial"/>
            </a:endParaRPr>
          </a:p>
        </p:txBody>
      </p:sp>
      <p:sp>
        <p:nvSpPr>
          <p:cNvPr id="793" name="Google Shape;793;p54"/>
          <p:cNvSpPr/>
          <p:nvPr/>
        </p:nvSpPr>
        <p:spPr>
          <a:xfrm>
            <a:off x="8898416" y="3282696"/>
            <a:ext cx="2723608" cy="914400"/>
          </a:xfrm>
          <a:prstGeom prst="roundRect">
            <a:avLst>
              <a:gd name="adj" fmla="val 16667"/>
            </a:avLst>
          </a:prstGeom>
          <a:gradFill>
            <a:gsLst>
              <a:gs pos="0">
                <a:srgbClr val="9BCDFF"/>
              </a:gs>
              <a:gs pos="35000">
                <a:srgbClr val="B8DCFF"/>
              </a:gs>
              <a:gs pos="100000">
                <a:srgbClr val="E2F0FF"/>
              </a:gs>
            </a:gsLst>
            <a:lin ang="16200000" scaled="0"/>
          </a:gradFill>
          <a:ln w="9525" cap="flat" cmpd="sng">
            <a:solidFill>
              <a:srgbClr val="5597D3"/>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400" b="0" i="0" u="none" strike="noStrike" cap="none">
                <a:solidFill>
                  <a:schemeClr val="dk1"/>
                </a:solidFill>
                <a:latin typeface="Arial"/>
                <a:ea typeface="Arial"/>
                <a:cs typeface="Arial"/>
                <a:sym typeface="Arial"/>
              </a:rPr>
              <a:t>모델 평가</a:t>
            </a:r>
            <a:endParaRPr sz="1400" b="0" i="0" u="none" strike="noStrike" cap="none">
              <a:solidFill>
                <a:schemeClr val="dk1"/>
              </a:solidFill>
              <a:latin typeface="Arial"/>
              <a:ea typeface="Arial"/>
              <a:cs typeface="Arial"/>
              <a:sym typeface="Arial"/>
            </a:endParaRPr>
          </a:p>
          <a:p>
            <a:pPr marL="0" marR="0" lvl="0" indent="0" algn="ctr" rtl="0">
              <a:lnSpc>
                <a:spcPct val="100000"/>
              </a:lnSpc>
              <a:spcBef>
                <a:spcPts val="0"/>
              </a:spcBef>
              <a:spcAft>
                <a:spcPts val="0"/>
              </a:spcAft>
              <a:buNone/>
            </a:pPr>
            <a:r>
              <a:rPr lang="ko-KR" sz="1600" b="1" i="0" u="none" strike="noStrike" cap="none">
                <a:solidFill>
                  <a:srgbClr val="1E4E79"/>
                </a:solidFill>
                <a:latin typeface="Arial"/>
                <a:ea typeface="Arial"/>
                <a:cs typeface="Arial"/>
                <a:sym typeface="Arial"/>
              </a:rPr>
              <a:t>MSE / MAPE /</a:t>
            </a:r>
            <a:endParaRPr/>
          </a:p>
          <a:p>
            <a:pPr marL="0" marR="0" lvl="0" indent="0" algn="ctr" rtl="0">
              <a:lnSpc>
                <a:spcPct val="100000"/>
              </a:lnSpc>
              <a:spcBef>
                <a:spcPts val="0"/>
              </a:spcBef>
              <a:spcAft>
                <a:spcPts val="0"/>
              </a:spcAft>
              <a:buNone/>
            </a:pPr>
            <a:r>
              <a:rPr lang="ko-KR" sz="1600" b="1" i="0" u="none" strike="noStrike" cap="none">
                <a:solidFill>
                  <a:srgbClr val="1E4E79"/>
                </a:solidFill>
                <a:latin typeface="Arial"/>
                <a:ea typeface="Arial"/>
                <a:cs typeface="Arial"/>
                <a:sym typeface="Arial"/>
              </a:rPr>
              <a:t>R-Squared / RMSE</a:t>
            </a:r>
            <a:endParaRPr sz="1600" b="1" i="0" u="none" strike="noStrike" cap="none">
              <a:solidFill>
                <a:srgbClr val="1E4E79"/>
              </a:solidFill>
              <a:latin typeface="Arial"/>
              <a:ea typeface="Arial"/>
              <a:cs typeface="Arial"/>
              <a:sym typeface="Arial"/>
            </a:endParaRPr>
          </a:p>
        </p:txBody>
      </p:sp>
      <p:cxnSp>
        <p:nvCxnSpPr>
          <p:cNvPr id="794" name="Google Shape;794;p54"/>
          <p:cNvCxnSpPr>
            <a:stCxn id="790" idx="3"/>
            <a:endCxn id="791" idx="1"/>
          </p:cNvCxnSpPr>
          <p:nvPr/>
        </p:nvCxnSpPr>
        <p:spPr>
          <a:xfrm>
            <a:off x="1931780" y="3739895"/>
            <a:ext cx="601200" cy="0"/>
          </a:xfrm>
          <a:prstGeom prst="straightConnector1">
            <a:avLst/>
          </a:prstGeom>
          <a:noFill/>
          <a:ln w="28575" cap="flat" cmpd="sng">
            <a:solidFill>
              <a:schemeClr val="dk1"/>
            </a:solidFill>
            <a:prstDash val="solid"/>
            <a:round/>
            <a:headEnd type="none" w="sm" len="sm"/>
            <a:tailEnd type="triangle" w="med" len="med"/>
          </a:ln>
        </p:spPr>
      </p:cxnSp>
      <p:cxnSp>
        <p:nvCxnSpPr>
          <p:cNvPr id="795" name="Google Shape;795;p54"/>
          <p:cNvCxnSpPr>
            <a:stCxn id="791" idx="3"/>
            <a:endCxn id="792" idx="1"/>
          </p:cNvCxnSpPr>
          <p:nvPr/>
        </p:nvCxnSpPr>
        <p:spPr>
          <a:xfrm>
            <a:off x="3867912" y="3739896"/>
            <a:ext cx="540000" cy="0"/>
          </a:xfrm>
          <a:prstGeom prst="straightConnector1">
            <a:avLst/>
          </a:prstGeom>
          <a:noFill/>
          <a:ln w="28575" cap="flat" cmpd="sng">
            <a:solidFill>
              <a:schemeClr val="dk1"/>
            </a:solidFill>
            <a:prstDash val="solid"/>
            <a:round/>
            <a:headEnd type="none" w="sm" len="sm"/>
            <a:tailEnd type="triangle" w="med" len="med"/>
          </a:ln>
        </p:spPr>
      </p:cxnSp>
      <p:cxnSp>
        <p:nvCxnSpPr>
          <p:cNvPr id="796" name="Google Shape;796;p54"/>
          <p:cNvCxnSpPr>
            <a:stCxn id="792" idx="3"/>
            <a:endCxn id="793" idx="1"/>
          </p:cNvCxnSpPr>
          <p:nvPr/>
        </p:nvCxnSpPr>
        <p:spPr>
          <a:xfrm>
            <a:off x="8358268" y="3739896"/>
            <a:ext cx="540000" cy="0"/>
          </a:xfrm>
          <a:prstGeom prst="straightConnector1">
            <a:avLst/>
          </a:prstGeom>
          <a:noFill/>
          <a:ln w="28575" cap="flat" cmpd="sng">
            <a:solidFill>
              <a:schemeClr val="dk1"/>
            </a:solidFill>
            <a:prstDash val="solid"/>
            <a:round/>
            <a:headEnd type="none" w="sm" len="sm"/>
            <a:tailEnd type="triangle" w="med" len="med"/>
          </a:ln>
        </p:spPr>
      </p:cxnSp>
      <p:sp>
        <p:nvSpPr>
          <p:cNvPr id="797" name="Google Shape;797;p54"/>
          <p:cNvSpPr/>
          <p:nvPr/>
        </p:nvSpPr>
        <p:spPr>
          <a:xfrm>
            <a:off x="5565648" y="1574704"/>
            <a:ext cx="1060704" cy="914400"/>
          </a:xfrm>
          <a:prstGeom prst="roundRect">
            <a:avLst>
              <a:gd name="adj" fmla="val 16667"/>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a:p>
            <a:pPr marL="0" marR="0" lvl="0" indent="0" algn="ctr" rtl="0">
              <a:lnSpc>
                <a:spcPct val="100000"/>
              </a:lnSpc>
              <a:spcBef>
                <a:spcPts val="0"/>
              </a:spcBef>
              <a:spcAft>
                <a:spcPts val="0"/>
              </a:spcAft>
              <a:buNone/>
            </a:pPr>
            <a:r>
              <a:rPr lang="ko-KR" sz="1400" b="0" i="0" u="none" strike="noStrike" cap="none">
                <a:solidFill>
                  <a:schemeClr val="dk1"/>
                </a:solidFill>
                <a:latin typeface="Arial"/>
                <a:ea typeface="Arial"/>
                <a:cs typeface="Arial"/>
                <a:sym typeface="Arial"/>
              </a:rPr>
              <a:t>Test</a:t>
            </a:r>
            <a:endParaRPr/>
          </a:p>
          <a:p>
            <a:pPr marL="0" marR="0" lvl="0" indent="0" algn="ctr" rtl="0">
              <a:lnSpc>
                <a:spcPct val="100000"/>
              </a:lnSpc>
              <a:spcBef>
                <a:spcPts val="0"/>
              </a:spcBef>
              <a:spcAft>
                <a:spcPts val="0"/>
              </a:spcAft>
              <a:buNone/>
            </a:pPr>
            <a:r>
              <a:rPr lang="ko-KR" sz="1400" b="0" i="0" u="none" strike="noStrike" cap="none">
                <a:solidFill>
                  <a:schemeClr val="dk1"/>
                </a:solidFill>
                <a:latin typeface="Arial"/>
                <a:ea typeface="Arial"/>
                <a:cs typeface="Arial"/>
                <a:sym typeface="Arial"/>
              </a:rPr>
              <a:t>데이터 셋</a:t>
            </a:r>
            <a:endParaRPr sz="1400" b="0" i="0" u="none" strike="noStrike" cap="none">
              <a:solidFill>
                <a:schemeClr val="dk1"/>
              </a:solidFill>
              <a:latin typeface="Arial"/>
              <a:ea typeface="Arial"/>
              <a:cs typeface="Arial"/>
              <a:sym typeface="Arial"/>
            </a:endParaRPr>
          </a:p>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798" name="Google Shape;798;p54"/>
          <p:cNvSpPr/>
          <p:nvPr/>
        </p:nvSpPr>
        <p:spPr>
          <a:xfrm>
            <a:off x="4581144" y="4990688"/>
            <a:ext cx="1054608" cy="914400"/>
          </a:xfrm>
          <a:prstGeom prst="roundRect">
            <a:avLst>
              <a:gd name="adj" fmla="val 16667"/>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400" b="0" i="0" u="none" strike="noStrike" cap="none">
                <a:solidFill>
                  <a:schemeClr val="dk1"/>
                </a:solidFill>
                <a:latin typeface="Arial"/>
                <a:ea typeface="Arial"/>
                <a:cs typeface="Arial"/>
                <a:sym typeface="Arial"/>
              </a:rPr>
              <a:t>Train</a:t>
            </a:r>
            <a:endParaRPr/>
          </a:p>
          <a:p>
            <a:pPr marL="0" marR="0" lvl="0" indent="0" algn="ctr" rtl="0">
              <a:lnSpc>
                <a:spcPct val="100000"/>
              </a:lnSpc>
              <a:spcBef>
                <a:spcPts val="0"/>
              </a:spcBef>
              <a:spcAft>
                <a:spcPts val="0"/>
              </a:spcAft>
              <a:buNone/>
            </a:pPr>
            <a:r>
              <a:rPr lang="ko-KR" sz="1400" b="0" i="0" u="none" strike="noStrike" cap="none">
                <a:solidFill>
                  <a:schemeClr val="dk1"/>
                </a:solidFill>
                <a:latin typeface="Arial"/>
                <a:ea typeface="Arial"/>
                <a:cs typeface="Arial"/>
                <a:sym typeface="Arial"/>
              </a:rPr>
              <a:t>데이터 셋</a:t>
            </a:r>
            <a:endParaRPr/>
          </a:p>
        </p:txBody>
      </p:sp>
      <p:cxnSp>
        <p:nvCxnSpPr>
          <p:cNvPr id="799" name="Google Shape;799;p54"/>
          <p:cNvCxnSpPr>
            <a:stCxn id="791" idx="2"/>
            <a:endCxn id="798" idx="1"/>
          </p:cNvCxnSpPr>
          <p:nvPr/>
        </p:nvCxnSpPr>
        <p:spPr>
          <a:xfrm rot="-5400000" flipH="1">
            <a:off x="3265350" y="4132146"/>
            <a:ext cx="1250700" cy="1380600"/>
          </a:xfrm>
          <a:prstGeom prst="bentConnector2">
            <a:avLst/>
          </a:prstGeom>
          <a:noFill/>
          <a:ln w="28575" cap="flat" cmpd="sng">
            <a:solidFill>
              <a:schemeClr val="dk1"/>
            </a:solidFill>
            <a:prstDash val="solid"/>
            <a:round/>
            <a:headEnd type="none" w="sm" len="sm"/>
            <a:tailEnd type="triangle" w="med" len="med"/>
          </a:ln>
        </p:spPr>
      </p:cxnSp>
      <p:cxnSp>
        <p:nvCxnSpPr>
          <p:cNvPr id="800" name="Google Shape;800;p54"/>
          <p:cNvCxnSpPr>
            <a:stCxn id="791" idx="0"/>
            <a:endCxn id="797" idx="1"/>
          </p:cNvCxnSpPr>
          <p:nvPr/>
        </p:nvCxnSpPr>
        <p:spPr>
          <a:xfrm rot="-5400000">
            <a:off x="3757650" y="1474746"/>
            <a:ext cx="1250700" cy="2365200"/>
          </a:xfrm>
          <a:prstGeom prst="bentConnector2">
            <a:avLst/>
          </a:prstGeom>
          <a:noFill/>
          <a:ln w="28575" cap="flat" cmpd="sng">
            <a:solidFill>
              <a:schemeClr val="dk1"/>
            </a:solidFill>
            <a:prstDash val="solid"/>
            <a:round/>
            <a:headEnd type="none" w="sm" len="sm"/>
            <a:tailEnd type="triangle" w="med" len="med"/>
          </a:ln>
        </p:spPr>
      </p:cxnSp>
      <p:cxnSp>
        <p:nvCxnSpPr>
          <p:cNvPr id="801" name="Google Shape;801;p54"/>
          <p:cNvCxnSpPr>
            <a:stCxn id="797" idx="3"/>
            <a:endCxn id="793" idx="0"/>
          </p:cNvCxnSpPr>
          <p:nvPr/>
        </p:nvCxnSpPr>
        <p:spPr>
          <a:xfrm>
            <a:off x="6626352" y="2031904"/>
            <a:ext cx="3633900" cy="1250700"/>
          </a:xfrm>
          <a:prstGeom prst="bentConnector2">
            <a:avLst/>
          </a:prstGeom>
          <a:noFill/>
          <a:ln w="28575" cap="flat" cmpd="sng">
            <a:solidFill>
              <a:schemeClr val="dk1"/>
            </a:solidFill>
            <a:prstDash val="solid"/>
            <a:round/>
            <a:headEnd type="none" w="sm" len="sm"/>
            <a:tailEnd type="triangle" w="med" len="med"/>
          </a:ln>
        </p:spPr>
      </p:cxnSp>
      <p:cxnSp>
        <p:nvCxnSpPr>
          <p:cNvPr id="802" name="Google Shape;802;p54"/>
          <p:cNvCxnSpPr>
            <a:stCxn id="798" idx="3"/>
            <a:endCxn id="792" idx="2"/>
          </p:cNvCxnSpPr>
          <p:nvPr/>
        </p:nvCxnSpPr>
        <p:spPr>
          <a:xfrm rot="10800000" flipH="1">
            <a:off x="5635752" y="4197188"/>
            <a:ext cx="747300" cy="1250700"/>
          </a:xfrm>
          <a:prstGeom prst="bentConnector2">
            <a:avLst/>
          </a:prstGeom>
          <a:noFill/>
          <a:ln w="28575" cap="flat" cmpd="sng">
            <a:solidFill>
              <a:schemeClr val="dk1"/>
            </a:solidFill>
            <a:prstDash val="solid"/>
            <a:round/>
            <a:headEnd type="none" w="sm" len="sm"/>
            <a:tailEnd type="triangle" w="med" len="med"/>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06"/>
        <p:cNvGrpSpPr/>
        <p:nvPr/>
      </p:nvGrpSpPr>
      <p:grpSpPr>
        <a:xfrm>
          <a:off x="0" y="0"/>
          <a:ext cx="0" cy="0"/>
          <a:chOff x="0" y="0"/>
          <a:chExt cx="0" cy="0"/>
        </a:xfrm>
      </p:grpSpPr>
      <p:sp>
        <p:nvSpPr>
          <p:cNvPr id="807" name="Google Shape;807;p55"/>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808" name="Google Shape;808;p55"/>
          <p:cNvGrpSpPr/>
          <p:nvPr/>
        </p:nvGrpSpPr>
        <p:grpSpPr>
          <a:xfrm>
            <a:off x="10027920" y="-3"/>
            <a:ext cx="2164081" cy="781115"/>
            <a:chOff x="9919316" y="4585314"/>
            <a:chExt cx="2272685" cy="1136343"/>
          </a:xfrm>
        </p:grpSpPr>
        <p:sp>
          <p:nvSpPr>
            <p:cNvPr id="809" name="Google Shape;809;p55"/>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810" name="Google Shape;810;p55"/>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811" name="Google Shape;811;p55"/>
          <p:cNvSpPr txBox="1"/>
          <p:nvPr/>
        </p:nvSpPr>
        <p:spPr>
          <a:xfrm>
            <a:off x="93305" y="867747"/>
            <a:ext cx="3694923"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모델 생성 및 학습</a:t>
            </a:r>
            <a:endParaRPr sz="1400" b="0" i="0" u="none" strike="noStrike" cap="none">
              <a:solidFill>
                <a:srgbClr val="000000"/>
              </a:solidFill>
              <a:latin typeface="Arial"/>
              <a:ea typeface="Arial"/>
              <a:cs typeface="Arial"/>
              <a:sym typeface="Arial"/>
            </a:endParaRPr>
          </a:p>
        </p:txBody>
      </p:sp>
      <p:pic>
        <p:nvPicPr>
          <p:cNvPr id="812" name="Google Shape;812;p55"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
        <p:nvSpPr>
          <p:cNvPr id="813" name="Google Shape;813;p55"/>
          <p:cNvSpPr/>
          <p:nvPr/>
        </p:nvSpPr>
        <p:spPr>
          <a:xfrm>
            <a:off x="548640" y="1719072"/>
            <a:ext cx="7671816" cy="4745736"/>
          </a:xfrm>
          <a:prstGeom prst="roundRect">
            <a:avLst>
              <a:gd name="adj" fmla="val 16667"/>
            </a:avLst>
          </a:prstGeom>
          <a:gradFill>
            <a:gsLst>
              <a:gs pos="0">
                <a:srgbClr val="489BE7"/>
              </a:gs>
              <a:gs pos="100000">
                <a:srgbClr val="91CCFF"/>
              </a:gs>
            </a:gsLst>
            <a:lin ang="16200000" scaled="0"/>
          </a:gradFill>
          <a:ln>
            <a:noFill/>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14" name="Google Shape;814;p55"/>
          <p:cNvSpPr txBox="1"/>
          <p:nvPr/>
        </p:nvSpPr>
        <p:spPr>
          <a:xfrm>
            <a:off x="806910" y="1893379"/>
            <a:ext cx="1133856"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600" b="1" i="0" u="none" strike="noStrike" cap="none">
                <a:solidFill>
                  <a:srgbClr val="000000"/>
                </a:solidFill>
                <a:latin typeface="Arial"/>
                <a:ea typeface="Arial"/>
                <a:cs typeface="Arial"/>
                <a:sym typeface="Arial"/>
              </a:rPr>
              <a:t>머신 러닝</a:t>
            </a:r>
            <a:endParaRPr/>
          </a:p>
        </p:txBody>
      </p:sp>
      <p:sp>
        <p:nvSpPr>
          <p:cNvPr id="815" name="Google Shape;815;p55"/>
          <p:cNvSpPr/>
          <p:nvPr/>
        </p:nvSpPr>
        <p:spPr>
          <a:xfrm>
            <a:off x="987552" y="2514600"/>
            <a:ext cx="6391656" cy="3475653"/>
          </a:xfrm>
          <a:prstGeom prst="roundRect">
            <a:avLst>
              <a:gd name="adj" fmla="val 16667"/>
            </a:avLst>
          </a:prstGeom>
          <a:solidFill>
            <a:schemeClr val="accent1"/>
          </a:solidFill>
          <a:ln w="25400" cap="flat" cmpd="sng">
            <a:solidFill>
              <a:srgbClr val="3153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16" name="Google Shape;816;p55"/>
          <p:cNvSpPr txBox="1"/>
          <p:nvPr/>
        </p:nvSpPr>
        <p:spPr>
          <a:xfrm>
            <a:off x="1200102" y="2713967"/>
            <a:ext cx="1481328"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400" b="1" i="0" u="none" strike="noStrike" cap="none">
                <a:solidFill>
                  <a:srgbClr val="000000"/>
                </a:solidFill>
                <a:latin typeface="Arial"/>
                <a:ea typeface="Arial"/>
                <a:cs typeface="Arial"/>
                <a:sym typeface="Arial"/>
              </a:rPr>
              <a:t>지도 학습</a:t>
            </a:r>
            <a:endParaRPr/>
          </a:p>
        </p:txBody>
      </p:sp>
      <p:sp>
        <p:nvSpPr>
          <p:cNvPr id="817" name="Google Shape;817;p55"/>
          <p:cNvSpPr/>
          <p:nvPr/>
        </p:nvSpPr>
        <p:spPr>
          <a:xfrm>
            <a:off x="1126950" y="3911638"/>
            <a:ext cx="1481328" cy="1188720"/>
          </a:xfrm>
          <a:prstGeom prst="ellipse">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400" b="1" i="0" u="none" strike="noStrike" cap="none">
                <a:solidFill>
                  <a:schemeClr val="dk1"/>
                </a:solidFill>
                <a:latin typeface="Arial"/>
                <a:ea typeface="Arial"/>
                <a:cs typeface="Arial"/>
                <a:sym typeface="Arial"/>
              </a:rPr>
              <a:t>KNN</a:t>
            </a:r>
            <a:endParaRPr sz="1400" b="0" i="0" u="none" strike="noStrike" cap="none">
              <a:solidFill>
                <a:schemeClr val="dk1"/>
              </a:solidFill>
              <a:latin typeface="Arial"/>
              <a:ea typeface="Arial"/>
              <a:cs typeface="Arial"/>
              <a:sym typeface="Arial"/>
            </a:endParaRPr>
          </a:p>
        </p:txBody>
      </p:sp>
      <p:sp>
        <p:nvSpPr>
          <p:cNvPr id="818" name="Google Shape;818;p55"/>
          <p:cNvSpPr/>
          <p:nvPr/>
        </p:nvSpPr>
        <p:spPr>
          <a:xfrm>
            <a:off x="2747676" y="3090672"/>
            <a:ext cx="4073748" cy="2615184"/>
          </a:xfrm>
          <a:prstGeom prst="roundRect">
            <a:avLst>
              <a:gd name="adj" fmla="val 16667"/>
            </a:avLst>
          </a:prstGeom>
          <a:solidFill>
            <a:schemeClr val="accent5"/>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19" name="Google Shape;819;p55"/>
          <p:cNvSpPr txBox="1"/>
          <p:nvPr/>
        </p:nvSpPr>
        <p:spPr>
          <a:xfrm>
            <a:off x="2923938" y="3275111"/>
            <a:ext cx="125944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400" b="1" i="0" u="none" strike="noStrike" cap="none">
                <a:solidFill>
                  <a:srgbClr val="000000"/>
                </a:solidFill>
                <a:latin typeface="Arial"/>
                <a:ea typeface="Arial"/>
                <a:cs typeface="Arial"/>
                <a:sym typeface="Arial"/>
              </a:rPr>
              <a:t>앙상블 모델</a:t>
            </a:r>
            <a:endParaRPr/>
          </a:p>
        </p:txBody>
      </p:sp>
      <p:sp>
        <p:nvSpPr>
          <p:cNvPr id="820" name="Google Shape;820;p55"/>
          <p:cNvSpPr/>
          <p:nvPr/>
        </p:nvSpPr>
        <p:spPr>
          <a:xfrm>
            <a:off x="5261432" y="4268253"/>
            <a:ext cx="1481328" cy="1188720"/>
          </a:xfrm>
          <a:prstGeom prst="ellipse">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dk1"/>
              </a:solidFill>
              <a:latin typeface="Arial"/>
              <a:ea typeface="Arial"/>
              <a:cs typeface="Arial"/>
              <a:sym typeface="Arial"/>
            </a:endParaRPr>
          </a:p>
        </p:txBody>
      </p:sp>
      <p:sp>
        <p:nvSpPr>
          <p:cNvPr id="821" name="Google Shape;821;p55"/>
          <p:cNvSpPr/>
          <p:nvPr/>
        </p:nvSpPr>
        <p:spPr>
          <a:xfrm>
            <a:off x="2856690" y="4268253"/>
            <a:ext cx="1481328" cy="1188720"/>
          </a:xfrm>
          <a:prstGeom prst="ellipse">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dk1"/>
              </a:solidFill>
              <a:latin typeface="Arial"/>
              <a:ea typeface="Arial"/>
              <a:cs typeface="Arial"/>
              <a:sym typeface="Arial"/>
            </a:endParaRPr>
          </a:p>
        </p:txBody>
      </p:sp>
      <p:sp>
        <p:nvSpPr>
          <p:cNvPr id="822" name="Google Shape;822;p55"/>
          <p:cNvSpPr/>
          <p:nvPr/>
        </p:nvSpPr>
        <p:spPr>
          <a:xfrm>
            <a:off x="4052673" y="3385857"/>
            <a:ext cx="1481328" cy="1188720"/>
          </a:xfrm>
          <a:prstGeom prst="ellipse">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400" b="1" i="0" u="none" strike="noStrike" cap="none">
                <a:solidFill>
                  <a:schemeClr val="dk1"/>
                </a:solidFill>
                <a:latin typeface="Arial"/>
                <a:ea typeface="Arial"/>
                <a:cs typeface="Arial"/>
                <a:sym typeface="Arial"/>
              </a:rPr>
              <a:t>Random</a:t>
            </a:r>
            <a:endParaRPr/>
          </a:p>
          <a:p>
            <a:pPr marL="0" marR="0" lvl="0" indent="0" algn="ctr" rtl="0">
              <a:lnSpc>
                <a:spcPct val="100000"/>
              </a:lnSpc>
              <a:spcBef>
                <a:spcPts val="0"/>
              </a:spcBef>
              <a:spcAft>
                <a:spcPts val="0"/>
              </a:spcAft>
              <a:buNone/>
            </a:pPr>
            <a:r>
              <a:rPr lang="ko-KR" sz="1400" b="1" i="0" u="none" strike="noStrike" cap="none">
                <a:solidFill>
                  <a:schemeClr val="dk1"/>
                </a:solidFill>
                <a:latin typeface="Arial"/>
                <a:ea typeface="Arial"/>
                <a:cs typeface="Arial"/>
                <a:sym typeface="Arial"/>
              </a:rPr>
              <a:t>Forest</a:t>
            </a:r>
            <a:endParaRPr sz="1400" b="0" i="0" u="none" strike="noStrike" cap="none">
              <a:solidFill>
                <a:schemeClr val="dk1"/>
              </a:solidFill>
              <a:latin typeface="Arial"/>
              <a:ea typeface="Arial"/>
              <a:cs typeface="Arial"/>
              <a:sym typeface="Arial"/>
            </a:endParaRPr>
          </a:p>
        </p:txBody>
      </p:sp>
      <p:sp>
        <p:nvSpPr>
          <p:cNvPr id="823" name="Google Shape;823;p55"/>
          <p:cNvSpPr/>
          <p:nvPr/>
        </p:nvSpPr>
        <p:spPr>
          <a:xfrm>
            <a:off x="8709495" y="1719072"/>
            <a:ext cx="3087188" cy="4745736"/>
          </a:xfrm>
          <a:prstGeom prst="roundRect">
            <a:avLst>
              <a:gd name="adj" fmla="val 16667"/>
            </a:avLst>
          </a:prstGeom>
          <a:gradFill>
            <a:gsLst>
              <a:gs pos="0">
                <a:srgbClr val="489BE7"/>
              </a:gs>
              <a:gs pos="100000">
                <a:srgbClr val="91CCFF"/>
              </a:gs>
            </a:gsLst>
            <a:lin ang="16200000" scaled="0"/>
          </a:gradFill>
          <a:ln>
            <a:noFill/>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24" name="Google Shape;824;p55"/>
          <p:cNvSpPr txBox="1"/>
          <p:nvPr/>
        </p:nvSpPr>
        <p:spPr>
          <a:xfrm>
            <a:off x="8942022" y="1876502"/>
            <a:ext cx="1133856"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600" b="1" i="0" u="none" strike="noStrike" cap="none">
                <a:solidFill>
                  <a:srgbClr val="000000"/>
                </a:solidFill>
                <a:latin typeface="Arial"/>
                <a:ea typeface="Arial"/>
                <a:cs typeface="Arial"/>
                <a:sym typeface="Arial"/>
              </a:rPr>
              <a:t>딥 러닝</a:t>
            </a:r>
            <a:endParaRPr/>
          </a:p>
        </p:txBody>
      </p:sp>
      <p:sp>
        <p:nvSpPr>
          <p:cNvPr id="825" name="Google Shape;825;p55"/>
          <p:cNvSpPr/>
          <p:nvPr/>
        </p:nvSpPr>
        <p:spPr>
          <a:xfrm>
            <a:off x="9628632" y="4906456"/>
            <a:ext cx="1481328" cy="1188720"/>
          </a:xfrm>
          <a:prstGeom prst="ellipse">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400" b="1" i="0" u="none" strike="noStrike" cap="none">
                <a:solidFill>
                  <a:schemeClr val="dk1"/>
                </a:solidFill>
                <a:latin typeface="Arial"/>
                <a:ea typeface="Arial"/>
                <a:cs typeface="Arial"/>
                <a:sym typeface="Arial"/>
              </a:rPr>
              <a:t>GRU</a:t>
            </a:r>
            <a:endParaRPr/>
          </a:p>
        </p:txBody>
      </p:sp>
      <p:sp>
        <p:nvSpPr>
          <p:cNvPr id="826" name="Google Shape;826;p55"/>
          <p:cNvSpPr/>
          <p:nvPr/>
        </p:nvSpPr>
        <p:spPr>
          <a:xfrm>
            <a:off x="9628632" y="3593592"/>
            <a:ext cx="1481328" cy="1188720"/>
          </a:xfrm>
          <a:prstGeom prst="ellipse">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ko-KR" sz="1400" b="1" i="0" u="none" strike="noStrike" cap="none">
                <a:solidFill>
                  <a:schemeClr val="dk1"/>
                </a:solidFill>
                <a:latin typeface="Arial"/>
                <a:ea typeface="Arial"/>
                <a:cs typeface="Arial"/>
                <a:sym typeface="Arial"/>
              </a:rPr>
              <a:t>LSTM</a:t>
            </a:r>
            <a:endParaRPr sz="2800" b="1" i="0" u="none" strike="noStrike" cap="none">
              <a:solidFill>
                <a:schemeClr val="dk1"/>
              </a:solidFill>
              <a:latin typeface="Arial"/>
              <a:ea typeface="Arial"/>
              <a:cs typeface="Arial"/>
              <a:sym typeface="Arial"/>
            </a:endParaRPr>
          </a:p>
        </p:txBody>
      </p:sp>
      <p:sp>
        <p:nvSpPr>
          <p:cNvPr id="827" name="Google Shape;827;p55"/>
          <p:cNvSpPr/>
          <p:nvPr/>
        </p:nvSpPr>
        <p:spPr>
          <a:xfrm>
            <a:off x="9628632" y="2256354"/>
            <a:ext cx="1481328" cy="1188720"/>
          </a:xfrm>
          <a:prstGeom prst="ellipse">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ko-KR" sz="1400" b="1" i="0" u="none" strike="noStrike" cap="none">
                <a:solidFill>
                  <a:schemeClr val="dk1"/>
                </a:solidFill>
                <a:latin typeface="Arial"/>
                <a:ea typeface="Arial"/>
                <a:cs typeface="Arial"/>
                <a:sym typeface="Arial"/>
              </a:rPr>
              <a:t>FNN</a:t>
            </a:r>
            <a:endParaRPr sz="2800" b="1" i="0" u="none" strike="noStrike" cap="none">
              <a:solidFill>
                <a:schemeClr val="dk1"/>
              </a:solidFill>
              <a:latin typeface="Arial"/>
              <a:ea typeface="Arial"/>
              <a:cs typeface="Arial"/>
              <a:sym typeface="Arial"/>
            </a:endParaRPr>
          </a:p>
        </p:txBody>
      </p:sp>
      <p:pic>
        <p:nvPicPr>
          <p:cNvPr id="828" name="Google Shape;828;p55" descr="폰트, 그래픽, 텍스트, 로고이(가) 표시된 사진&#10;&#10;자동 생성된 설명"/>
          <p:cNvPicPr preferRelativeResize="0"/>
          <p:nvPr/>
        </p:nvPicPr>
        <p:blipFill rotWithShape="1">
          <a:blip r:embed="rId4">
            <a:alphaModFix/>
          </a:blip>
          <a:srcRect t="45295"/>
          <a:stretch/>
        </p:blipFill>
        <p:spPr>
          <a:xfrm>
            <a:off x="5370164" y="4705976"/>
            <a:ext cx="1263864" cy="302535"/>
          </a:xfrm>
          <a:prstGeom prst="rect">
            <a:avLst/>
          </a:prstGeom>
          <a:noFill/>
          <a:ln>
            <a:noFill/>
          </a:ln>
        </p:spPr>
      </p:pic>
      <p:pic>
        <p:nvPicPr>
          <p:cNvPr id="829" name="Google Shape;829;p55" descr="GitHub - microsoft/LightGBM: A fast, distributed, high performance gradient  boosting (GBT, GBDT, GBRT, GBM or MART) framework based on decision tree  algorithms, used for ranking, classification and many other machine  learning tasks."/>
          <p:cNvPicPr preferRelativeResize="0"/>
          <p:nvPr/>
        </p:nvPicPr>
        <p:blipFill rotWithShape="1">
          <a:blip r:embed="rId5">
            <a:alphaModFix/>
          </a:blip>
          <a:srcRect/>
          <a:stretch/>
        </p:blipFill>
        <p:spPr>
          <a:xfrm>
            <a:off x="2923937" y="4489851"/>
            <a:ext cx="1259443" cy="734784"/>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33"/>
        <p:cNvGrpSpPr/>
        <p:nvPr/>
      </p:nvGrpSpPr>
      <p:grpSpPr>
        <a:xfrm>
          <a:off x="0" y="0"/>
          <a:ext cx="0" cy="0"/>
          <a:chOff x="0" y="0"/>
          <a:chExt cx="0" cy="0"/>
        </a:xfrm>
      </p:grpSpPr>
      <p:sp>
        <p:nvSpPr>
          <p:cNvPr id="834" name="Google Shape;834;p56"/>
          <p:cNvSpPr/>
          <p:nvPr/>
        </p:nvSpPr>
        <p:spPr>
          <a:xfrm>
            <a:off x="655134" y="1376124"/>
            <a:ext cx="10881732" cy="4801932"/>
          </a:xfrm>
          <a:prstGeom prst="rect">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835" name="Google Shape;835;p56"/>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836" name="Google Shape;836;p56"/>
          <p:cNvGrpSpPr/>
          <p:nvPr/>
        </p:nvGrpSpPr>
        <p:grpSpPr>
          <a:xfrm>
            <a:off x="10027920" y="-3"/>
            <a:ext cx="2164081" cy="781115"/>
            <a:chOff x="9919316" y="4585314"/>
            <a:chExt cx="2272685" cy="1136343"/>
          </a:xfrm>
        </p:grpSpPr>
        <p:sp>
          <p:nvSpPr>
            <p:cNvPr id="837" name="Google Shape;837;p56"/>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838" name="Google Shape;838;p56"/>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839" name="Google Shape;839;p56"/>
          <p:cNvSpPr txBox="1"/>
          <p:nvPr/>
        </p:nvSpPr>
        <p:spPr>
          <a:xfrm>
            <a:off x="93305" y="867747"/>
            <a:ext cx="3694923"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모델 생성 및 학습</a:t>
            </a:r>
            <a:endParaRPr sz="1400" b="0" i="0" u="none" strike="noStrike" cap="none">
              <a:solidFill>
                <a:srgbClr val="000000"/>
              </a:solidFill>
              <a:latin typeface="Arial"/>
              <a:ea typeface="Arial"/>
              <a:cs typeface="Arial"/>
              <a:sym typeface="Arial"/>
            </a:endParaRPr>
          </a:p>
        </p:txBody>
      </p:sp>
      <p:pic>
        <p:nvPicPr>
          <p:cNvPr id="840" name="Google Shape;840;p56"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
        <p:nvSpPr>
          <p:cNvPr id="841" name="Google Shape;841;p56"/>
          <p:cNvSpPr/>
          <p:nvPr/>
        </p:nvSpPr>
        <p:spPr>
          <a:xfrm>
            <a:off x="7757133" y="1670506"/>
            <a:ext cx="1827275" cy="781115"/>
          </a:xfrm>
          <a:prstGeom prst="roundRect">
            <a:avLst>
              <a:gd name="adj" fmla="val 16667"/>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400" b="0" i="0" u="none" strike="noStrike" cap="none">
                <a:solidFill>
                  <a:schemeClr val="dk1"/>
                </a:solidFill>
                <a:latin typeface="Arial"/>
                <a:ea typeface="Arial"/>
                <a:cs typeface="Arial"/>
                <a:sym typeface="Arial"/>
              </a:rPr>
              <a:t>앙상블 모델</a:t>
            </a:r>
            <a:endParaRPr sz="1400" b="0" i="0" u="none" strike="noStrike" cap="none">
              <a:solidFill>
                <a:schemeClr val="dk1"/>
              </a:solidFill>
              <a:latin typeface="Arial"/>
              <a:ea typeface="Arial"/>
              <a:cs typeface="Arial"/>
              <a:sym typeface="Arial"/>
            </a:endParaRPr>
          </a:p>
          <a:p>
            <a:pPr marL="0" marR="0" lvl="0" indent="0" algn="ctr" rtl="0">
              <a:lnSpc>
                <a:spcPct val="100000"/>
              </a:lnSpc>
              <a:spcBef>
                <a:spcPts val="0"/>
              </a:spcBef>
              <a:spcAft>
                <a:spcPts val="0"/>
              </a:spcAft>
              <a:buNone/>
            </a:pPr>
            <a:r>
              <a:rPr lang="ko-KR" sz="1400" b="0" i="0" u="none" strike="noStrike" cap="none">
                <a:solidFill>
                  <a:schemeClr val="dk1"/>
                </a:solidFill>
                <a:latin typeface="Arial"/>
                <a:ea typeface="Arial"/>
                <a:cs typeface="Arial"/>
                <a:sym typeface="Arial"/>
              </a:rPr>
              <a:t>(Ensemble Model)</a:t>
            </a:r>
            <a:endParaRPr sz="1400" b="0" i="0" u="none" strike="noStrike" cap="none">
              <a:solidFill>
                <a:schemeClr val="dk1"/>
              </a:solidFill>
              <a:latin typeface="Arial"/>
              <a:ea typeface="Arial"/>
              <a:cs typeface="Arial"/>
              <a:sym typeface="Arial"/>
            </a:endParaRPr>
          </a:p>
        </p:txBody>
      </p:sp>
      <p:sp>
        <p:nvSpPr>
          <p:cNvPr id="842" name="Google Shape;842;p56"/>
          <p:cNvSpPr txBox="1"/>
          <p:nvPr/>
        </p:nvSpPr>
        <p:spPr>
          <a:xfrm>
            <a:off x="7757133" y="2749725"/>
            <a:ext cx="3518569" cy="289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400" b="0" i="0" u="none" strike="noStrike" cap="none">
                <a:solidFill>
                  <a:srgbClr val="000000"/>
                </a:solidFill>
                <a:latin typeface="Arial"/>
                <a:ea typeface="Arial"/>
                <a:cs typeface="Arial"/>
                <a:sym typeface="Arial"/>
              </a:rPr>
              <a:t>여러 개의 기본 모델을 조합하여 더 강력하고 정확한 예측 모델을 만드는 머신 러닝 기법</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ko-KR" sz="1400" b="0" i="0" u="none" strike="noStrike" cap="none">
                <a:solidFill>
                  <a:srgbClr val="000000"/>
                </a:solidFill>
                <a:latin typeface="Arial"/>
                <a:ea typeface="Arial"/>
                <a:cs typeface="Arial"/>
                <a:sym typeface="Arial"/>
              </a:rPr>
              <a:t>다수결 원칙에 기반으로 여러 개의 서로 다른 모델을 합쳐서 에측을 수행하고, 각 모델의 예측 결과를 조합하여 최종 예측을 만듦</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ko-KR" sz="1400" b="0" i="0" u="none" strike="noStrike" cap="none">
                <a:solidFill>
                  <a:srgbClr val="000000"/>
                </a:solidFill>
                <a:latin typeface="Arial"/>
                <a:ea typeface="Arial"/>
                <a:cs typeface="Arial"/>
                <a:sym typeface="Arial"/>
              </a:rPr>
              <a:t>보팅(Voting), 배깅(Bagging), 부스팅(Boosting), 스태킹(Stacking) 등의 예측 결합 방법을 사용</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843" name="Google Shape;843;p56"/>
          <p:cNvSpPr/>
          <p:nvPr/>
        </p:nvSpPr>
        <p:spPr>
          <a:xfrm>
            <a:off x="755996" y="4986496"/>
            <a:ext cx="1836398" cy="914400"/>
          </a:xfrm>
          <a:prstGeom prst="roundRect">
            <a:avLst>
              <a:gd name="adj" fmla="val 16667"/>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844" name="Google Shape;844;p56"/>
          <p:cNvSpPr txBox="1"/>
          <p:nvPr/>
        </p:nvSpPr>
        <p:spPr>
          <a:xfrm>
            <a:off x="2790482" y="1497514"/>
            <a:ext cx="4709962" cy="954107"/>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000000"/>
              </a:buClr>
              <a:buSzPts val="1400"/>
              <a:buFont typeface="Arial"/>
              <a:buChar char="-"/>
            </a:pPr>
            <a:r>
              <a:rPr lang="ko-KR" sz="1400" b="0" i="0" u="none" strike="noStrike" cap="none">
                <a:solidFill>
                  <a:srgbClr val="000000"/>
                </a:solidFill>
                <a:latin typeface="Arial"/>
                <a:ea typeface="Arial"/>
                <a:cs typeface="Arial"/>
                <a:sym typeface="Arial"/>
              </a:rPr>
              <a:t>배깅(Bagging)</a:t>
            </a:r>
            <a:endParaRPr/>
          </a:p>
          <a:p>
            <a:pPr marL="285750" marR="0" lvl="0" indent="-285750" algn="l" rtl="0">
              <a:lnSpc>
                <a:spcPct val="100000"/>
              </a:lnSpc>
              <a:spcBef>
                <a:spcPts val="0"/>
              </a:spcBef>
              <a:spcAft>
                <a:spcPts val="0"/>
              </a:spcAft>
              <a:buClr>
                <a:srgbClr val="000000"/>
              </a:buClr>
              <a:buSzPts val="1400"/>
              <a:buFont typeface="Arial"/>
              <a:buChar char="-"/>
            </a:pPr>
            <a:r>
              <a:rPr lang="ko-KR" sz="1400" b="0" i="0" u="none" strike="noStrike" cap="none">
                <a:solidFill>
                  <a:srgbClr val="000000"/>
                </a:solidFill>
                <a:latin typeface="Arial"/>
                <a:ea typeface="Arial"/>
                <a:cs typeface="Arial"/>
                <a:sym typeface="Arial"/>
              </a:rPr>
              <a:t>여러 개의 의사 결정 트리를 구성하고 각각의 의사 결정 트리는 데이터를 기반으로 수행하고, 그 예측 결과를 모아서 최종 예측을 만듦</a:t>
            </a:r>
            <a:endParaRPr/>
          </a:p>
        </p:txBody>
      </p:sp>
      <p:sp>
        <p:nvSpPr>
          <p:cNvPr id="845" name="Google Shape;845;p56"/>
          <p:cNvSpPr txBox="1"/>
          <p:nvPr/>
        </p:nvSpPr>
        <p:spPr>
          <a:xfrm>
            <a:off x="2942881" y="4887114"/>
            <a:ext cx="4709961" cy="116955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400" b="0" i="0" u="none" strike="noStrike" cap="none">
                <a:solidFill>
                  <a:srgbClr val="000000"/>
                </a:solidFill>
                <a:latin typeface="Arial"/>
                <a:ea typeface="Arial"/>
                <a:cs typeface="Arial"/>
                <a:sym typeface="Arial"/>
              </a:rPr>
              <a:t>-   Leaf-Wise 트리 분할 방식을 사용하여 최적 분할을 빠르게 찾고, 노은 예측 성능을 제공</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ko-KR" sz="1400" b="0" i="0" u="none" strike="noStrike" cap="none">
                <a:solidFill>
                  <a:srgbClr val="000000"/>
                </a:solidFill>
                <a:latin typeface="Arial"/>
                <a:ea typeface="Arial"/>
                <a:cs typeface="Arial"/>
                <a:sym typeface="Arial"/>
              </a:rPr>
              <a:t>-   카테고리형 데이터를 효율적으로 다룰 수 있어, 원-핫 인코딩(One-hot encoding) 없이도 카테고리 특성을 활용 가능</a:t>
            </a:r>
            <a:endParaRPr/>
          </a:p>
        </p:txBody>
      </p:sp>
      <p:sp>
        <p:nvSpPr>
          <p:cNvPr id="846" name="Google Shape;846;p56"/>
          <p:cNvSpPr txBox="1"/>
          <p:nvPr/>
        </p:nvSpPr>
        <p:spPr>
          <a:xfrm>
            <a:off x="2942881" y="3084592"/>
            <a:ext cx="4709961" cy="116955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400" b="0" i="0" u="none" strike="noStrike" cap="none">
                <a:solidFill>
                  <a:srgbClr val="000000"/>
                </a:solidFill>
                <a:latin typeface="Arial"/>
                <a:ea typeface="Arial"/>
                <a:cs typeface="Arial"/>
                <a:sym typeface="Arial"/>
              </a:rPr>
              <a:t>그래디언트 부스팅(Gradient Boosting) 알고리즘을 기반으로 손실 함수의 그래디언트(기울기)를 활용하여 모델을 학습</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ko-KR" sz="1400" b="0" i="0" u="none" strike="noStrike" cap="none">
                <a:solidFill>
                  <a:srgbClr val="000000"/>
                </a:solidFill>
                <a:latin typeface="Arial"/>
                <a:ea typeface="Arial"/>
                <a:cs typeface="Arial"/>
                <a:sym typeface="Arial"/>
              </a:rPr>
              <a:t>불필요한 트리 노드를 가지치기(Pruning)하고 트리의 깊이를 제한하여 모델을 단순화 </a:t>
            </a:r>
            <a:endParaRPr/>
          </a:p>
        </p:txBody>
      </p:sp>
      <p:sp>
        <p:nvSpPr>
          <p:cNvPr id="847" name="Google Shape;847;p56"/>
          <p:cNvSpPr/>
          <p:nvPr/>
        </p:nvSpPr>
        <p:spPr>
          <a:xfrm>
            <a:off x="755996" y="3247785"/>
            <a:ext cx="1836398" cy="914400"/>
          </a:xfrm>
          <a:prstGeom prst="roundRect">
            <a:avLst>
              <a:gd name="adj" fmla="val 16667"/>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pic>
        <p:nvPicPr>
          <p:cNvPr id="848" name="Google Shape;848;p56" descr="폰트, 그래픽, 텍스트, 로고이(가) 표시된 사진&#10;&#10;자동 생성된 설명"/>
          <p:cNvPicPr preferRelativeResize="0"/>
          <p:nvPr/>
        </p:nvPicPr>
        <p:blipFill rotWithShape="1">
          <a:blip r:embed="rId4">
            <a:alphaModFix/>
          </a:blip>
          <a:srcRect t="45295"/>
          <a:stretch/>
        </p:blipFill>
        <p:spPr>
          <a:xfrm>
            <a:off x="916298" y="3552363"/>
            <a:ext cx="1515791" cy="302535"/>
          </a:xfrm>
          <a:prstGeom prst="rect">
            <a:avLst/>
          </a:prstGeom>
          <a:noFill/>
          <a:ln>
            <a:noFill/>
          </a:ln>
        </p:spPr>
      </p:pic>
      <p:pic>
        <p:nvPicPr>
          <p:cNvPr id="849" name="Google Shape;849;p56" descr="GitHub - microsoft/LightGBM: A fast, distributed, high performance gradient  boosting (GBT, GBDT, GBRT, GBM or MART) framework based on decision tree  algorithms, used for ranking, classification and many other machine  learning tasks."/>
          <p:cNvPicPr preferRelativeResize="0"/>
          <p:nvPr/>
        </p:nvPicPr>
        <p:blipFill rotWithShape="1">
          <a:blip r:embed="rId5">
            <a:alphaModFix/>
          </a:blip>
          <a:srcRect/>
          <a:stretch/>
        </p:blipFill>
        <p:spPr>
          <a:xfrm>
            <a:off x="834248" y="5076304"/>
            <a:ext cx="1679893" cy="734784"/>
          </a:xfrm>
          <a:prstGeom prst="rect">
            <a:avLst/>
          </a:prstGeom>
          <a:noFill/>
          <a:ln>
            <a:noFill/>
          </a:ln>
        </p:spPr>
      </p:pic>
      <p:sp>
        <p:nvSpPr>
          <p:cNvPr id="850" name="Google Shape;850;p56"/>
          <p:cNvSpPr/>
          <p:nvPr/>
        </p:nvSpPr>
        <p:spPr>
          <a:xfrm>
            <a:off x="759795" y="1563938"/>
            <a:ext cx="1836398" cy="914400"/>
          </a:xfrm>
          <a:prstGeom prst="roundRect">
            <a:avLst>
              <a:gd name="adj" fmla="val 16667"/>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851" name="Google Shape;851;p56"/>
          <p:cNvSpPr txBox="1"/>
          <p:nvPr/>
        </p:nvSpPr>
        <p:spPr>
          <a:xfrm>
            <a:off x="655134" y="1861323"/>
            <a:ext cx="2038122" cy="33851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ko-KR" sz="1600" b="1" i="0" u="none" strike="noStrike" cap="none">
                <a:solidFill>
                  <a:schemeClr val="dk1"/>
                </a:solidFill>
                <a:latin typeface="Arial"/>
                <a:ea typeface="Arial"/>
                <a:cs typeface="Arial"/>
                <a:sym typeface="Arial"/>
              </a:rPr>
              <a:t>Random Forest</a:t>
            </a:r>
            <a:endParaRPr sz="1600" b="1" i="0" u="none" strike="noStrike" cap="none">
              <a:solidFill>
                <a:schemeClr val="dk1"/>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6" name="Google Shape;856;p57"/>
          <p:cNvSpPr/>
          <p:nvPr/>
        </p:nvSpPr>
        <p:spPr>
          <a:xfrm>
            <a:off x="654600" y="1428116"/>
            <a:ext cx="10882800" cy="4802400"/>
          </a:xfrm>
          <a:prstGeom prst="rect">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857" name="Google Shape;857;p57"/>
          <p:cNvSpPr/>
          <p:nvPr/>
        </p:nvSpPr>
        <p:spPr>
          <a:xfrm>
            <a:off x="6738058" y="4041047"/>
            <a:ext cx="1836398" cy="684706"/>
          </a:xfrm>
          <a:prstGeom prst="roundRect">
            <a:avLst>
              <a:gd name="adj" fmla="val 16667"/>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ko-KR" sz="1400" b="1" i="0" u="none" strike="noStrike" cap="none">
                <a:solidFill>
                  <a:schemeClr val="dk1"/>
                </a:solidFill>
                <a:latin typeface="Arial"/>
                <a:ea typeface="Arial"/>
                <a:cs typeface="Arial"/>
                <a:sym typeface="Arial"/>
              </a:rPr>
              <a:t>FNN</a:t>
            </a:r>
            <a:endParaRPr sz="2800" b="1" i="0" u="none" strike="noStrike" cap="none">
              <a:solidFill>
                <a:schemeClr val="dk1"/>
              </a:solidFill>
              <a:latin typeface="Arial"/>
              <a:ea typeface="Arial"/>
              <a:cs typeface="Arial"/>
              <a:sym typeface="Arial"/>
            </a:endParaRPr>
          </a:p>
        </p:txBody>
      </p:sp>
      <p:sp>
        <p:nvSpPr>
          <p:cNvPr id="858" name="Google Shape;858;p57"/>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859" name="Google Shape;859;p57"/>
          <p:cNvGrpSpPr/>
          <p:nvPr/>
        </p:nvGrpSpPr>
        <p:grpSpPr>
          <a:xfrm>
            <a:off x="10027920" y="-3"/>
            <a:ext cx="2164081" cy="781115"/>
            <a:chOff x="9919316" y="4585314"/>
            <a:chExt cx="2272685" cy="1136343"/>
          </a:xfrm>
        </p:grpSpPr>
        <p:sp>
          <p:nvSpPr>
            <p:cNvPr id="860" name="Google Shape;860;p57"/>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861" name="Google Shape;861;p57"/>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862" name="Google Shape;862;p57"/>
          <p:cNvSpPr txBox="1"/>
          <p:nvPr/>
        </p:nvSpPr>
        <p:spPr>
          <a:xfrm>
            <a:off x="360377" y="919948"/>
            <a:ext cx="3694923"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모델 생성 및 학습</a:t>
            </a:r>
            <a:endParaRPr sz="1400" b="0" i="0" u="none" strike="noStrike" cap="none">
              <a:solidFill>
                <a:srgbClr val="000000"/>
              </a:solidFill>
              <a:latin typeface="Arial"/>
              <a:ea typeface="Arial"/>
              <a:cs typeface="Arial"/>
              <a:sym typeface="Arial"/>
            </a:endParaRPr>
          </a:p>
        </p:txBody>
      </p:sp>
      <p:pic>
        <p:nvPicPr>
          <p:cNvPr id="863" name="Google Shape;863;p57"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
        <p:nvSpPr>
          <p:cNvPr id="864" name="Google Shape;864;p57"/>
          <p:cNvSpPr/>
          <p:nvPr/>
        </p:nvSpPr>
        <p:spPr>
          <a:xfrm>
            <a:off x="942329" y="1675788"/>
            <a:ext cx="1836000" cy="684000"/>
          </a:xfrm>
          <a:prstGeom prst="roundRect">
            <a:avLst>
              <a:gd name="adj" fmla="val 16667"/>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ko-KR" sz="1400" b="1" i="0" u="none" strike="noStrike" cap="none">
                <a:solidFill>
                  <a:schemeClr val="dk1"/>
                </a:solidFill>
                <a:latin typeface="Arial"/>
                <a:ea typeface="Arial"/>
                <a:cs typeface="Arial"/>
                <a:sym typeface="Arial"/>
              </a:rPr>
              <a:t>KNN</a:t>
            </a:r>
            <a:endParaRPr sz="2800" b="1" i="0" u="none" strike="noStrike" cap="none">
              <a:solidFill>
                <a:schemeClr val="dk1"/>
              </a:solidFill>
              <a:latin typeface="Arial"/>
              <a:ea typeface="Arial"/>
              <a:cs typeface="Arial"/>
              <a:sym typeface="Arial"/>
            </a:endParaRPr>
          </a:p>
        </p:txBody>
      </p:sp>
      <p:sp>
        <p:nvSpPr>
          <p:cNvPr id="865" name="Google Shape;865;p57"/>
          <p:cNvSpPr/>
          <p:nvPr/>
        </p:nvSpPr>
        <p:spPr>
          <a:xfrm>
            <a:off x="6738058" y="1675788"/>
            <a:ext cx="1836398" cy="684706"/>
          </a:xfrm>
          <a:prstGeom prst="roundRect">
            <a:avLst>
              <a:gd name="adj" fmla="val 16667"/>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ko-KR" sz="1400" b="1" i="0" u="none" strike="noStrike" cap="none">
                <a:solidFill>
                  <a:schemeClr val="dk1"/>
                </a:solidFill>
                <a:latin typeface="Arial"/>
                <a:ea typeface="Arial"/>
                <a:cs typeface="Arial"/>
                <a:sym typeface="Arial"/>
              </a:rPr>
              <a:t>LSTM</a:t>
            </a:r>
            <a:endParaRPr sz="2800" b="1" i="0" u="none" strike="noStrike" cap="none">
              <a:solidFill>
                <a:schemeClr val="dk1"/>
              </a:solidFill>
              <a:latin typeface="Arial"/>
              <a:ea typeface="Arial"/>
              <a:cs typeface="Arial"/>
              <a:sym typeface="Arial"/>
            </a:endParaRPr>
          </a:p>
        </p:txBody>
      </p:sp>
      <p:sp>
        <p:nvSpPr>
          <p:cNvPr id="866" name="Google Shape;866;p57"/>
          <p:cNvSpPr txBox="1"/>
          <p:nvPr/>
        </p:nvSpPr>
        <p:spPr>
          <a:xfrm>
            <a:off x="942329" y="2607460"/>
            <a:ext cx="3309631" cy="246221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400" b="0" i="0" u="none" strike="noStrike" cap="none">
                <a:solidFill>
                  <a:srgbClr val="000000"/>
                </a:solidFill>
                <a:latin typeface="Arial"/>
                <a:ea typeface="Arial"/>
                <a:cs typeface="Arial"/>
                <a:sym typeface="Arial"/>
              </a:rPr>
              <a:t>근접 이웃 기반으로 주어진 데이터 포인트 주변의 가장 가까운 이웃 데이터 포인트들을 사용하여 예측을 수행</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ko-KR" sz="1400" b="0" i="0" u="none" strike="noStrike" cap="none">
                <a:solidFill>
                  <a:srgbClr val="000000"/>
                </a:solidFill>
                <a:latin typeface="Arial"/>
                <a:ea typeface="Arial"/>
                <a:cs typeface="Arial"/>
                <a:sym typeface="Arial"/>
              </a:rPr>
              <a:t>데이터 포인트 간의 거리를 계산하여 이웃을 찾음</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ko-KR" sz="1400" b="0" i="0" u="none" strike="noStrike" cap="none">
                <a:solidFill>
                  <a:srgbClr val="000000"/>
                </a:solidFill>
                <a:latin typeface="Arial"/>
                <a:ea typeface="Arial"/>
                <a:cs typeface="Arial"/>
                <a:sym typeface="Arial"/>
              </a:rPr>
              <a:t>모델을 특정 함수 또는 파라미터로 피팅하지 않는 비모수적(non-parametric) 알고리즘</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sp>
        <p:nvSpPr>
          <p:cNvPr id="871" name="Google Shape;871;p58"/>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872" name="Google Shape;872;p58"/>
          <p:cNvGrpSpPr/>
          <p:nvPr/>
        </p:nvGrpSpPr>
        <p:grpSpPr>
          <a:xfrm>
            <a:off x="10027920" y="-3"/>
            <a:ext cx="2164081" cy="781115"/>
            <a:chOff x="9919316" y="4585314"/>
            <a:chExt cx="2272685" cy="1136343"/>
          </a:xfrm>
        </p:grpSpPr>
        <p:sp>
          <p:nvSpPr>
            <p:cNvPr id="873" name="Google Shape;873;p58"/>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874" name="Google Shape;874;p58"/>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875" name="Google Shape;875;p58"/>
          <p:cNvSpPr txBox="1"/>
          <p:nvPr/>
        </p:nvSpPr>
        <p:spPr>
          <a:xfrm>
            <a:off x="93305" y="867747"/>
            <a:ext cx="3694923" cy="30773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rgbClr val="000000"/>
                </a:solidFill>
                <a:latin typeface="Arial"/>
                <a:ea typeface="Arial"/>
                <a:cs typeface="Arial"/>
                <a:sym typeface="Arial"/>
              </a:rPr>
              <a:t>모델 평가지표</a:t>
            </a:r>
            <a:endParaRPr sz="1400" b="0" i="0" u="none" strike="noStrike" cap="none">
              <a:solidFill>
                <a:srgbClr val="000000"/>
              </a:solidFill>
              <a:latin typeface="Arial"/>
              <a:ea typeface="Arial"/>
              <a:cs typeface="Arial"/>
              <a:sym typeface="Arial"/>
            </a:endParaRPr>
          </a:p>
        </p:txBody>
      </p:sp>
      <p:pic>
        <p:nvPicPr>
          <p:cNvPr id="876" name="Google Shape;876;p58"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
        <p:nvSpPr>
          <p:cNvPr id="877" name="Google Shape;877;p58"/>
          <p:cNvSpPr/>
          <p:nvPr/>
        </p:nvSpPr>
        <p:spPr>
          <a:xfrm>
            <a:off x="170604" y="1884597"/>
            <a:ext cx="2764101" cy="4105656"/>
          </a:xfrm>
          <a:prstGeom prst="rect">
            <a:avLst/>
          </a:pr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ko-KR" sz="1400" b="0" i="0" u="none" strike="noStrike" cap="none">
                <a:latin typeface="Arial"/>
                <a:ea typeface="Arial"/>
                <a:cs typeface="Arial"/>
                <a:sym typeface="Arial"/>
              </a:rPr>
              <a:t> </a:t>
            </a:r>
            <a:endParaRPr/>
          </a:p>
        </p:txBody>
      </p:sp>
      <p:sp>
        <p:nvSpPr>
          <p:cNvPr id="878" name="Google Shape;878;p58"/>
          <p:cNvSpPr/>
          <p:nvPr/>
        </p:nvSpPr>
        <p:spPr>
          <a:xfrm>
            <a:off x="170604" y="1427397"/>
            <a:ext cx="1049380" cy="914400"/>
          </a:xfrm>
          <a:prstGeom prst="roundRect">
            <a:avLst>
              <a:gd name="adj" fmla="val 16667"/>
            </a:avLst>
          </a:prstGeom>
          <a:solidFill>
            <a:schemeClr val="accent1"/>
          </a:solidFill>
          <a:ln w="25400" cap="flat" cmpd="sng">
            <a:solidFill>
              <a:srgbClr val="3153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400" b="0" i="0" u="none" strike="noStrike" cap="none">
                <a:solidFill>
                  <a:schemeClr val="lt1"/>
                </a:solidFill>
                <a:latin typeface="Arial"/>
                <a:ea typeface="Arial"/>
                <a:cs typeface="Arial"/>
                <a:sym typeface="Arial"/>
              </a:rPr>
              <a:t>MAE</a:t>
            </a:r>
            <a:endParaRPr sz="1400" b="0" i="0" u="none" strike="noStrike" cap="none">
              <a:solidFill>
                <a:schemeClr val="lt1"/>
              </a:solidFill>
              <a:latin typeface="Arial"/>
              <a:ea typeface="Arial"/>
              <a:cs typeface="Arial"/>
              <a:sym typeface="Arial"/>
            </a:endParaRPr>
          </a:p>
        </p:txBody>
      </p:sp>
      <p:sp>
        <p:nvSpPr>
          <p:cNvPr id="879" name="Google Shape;879;p58"/>
          <p:cNvSpPr/>
          <p:nvPr/>
        </p:nvSpPr>
        <p:spPr>
          <a:xfrm>
            <a:off x="3123347" y="1884597"/>
            <a:ext cx="2764510" cy="4105656"/>
          </a:xfrm>
          <a:prstGeom prst="rect">
            <a:avLst/>
          </a:pr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ko-KR" sz="1400" b="0" i="0" u="none" strike="noStrike" cap="none">
                <a:latin typeface="Arial"/>
                <a:ea typeface="Arial"/>
                <a:cs typeface="Arial"/>
                <a:sym typeface="Arial"/>
              </a:rPr>
              <a:t> </a:t>
            </a:r>
            <a:endParaRPr/>
          </a:p>
        </p:txBody>
      </p:sp>
      <p:sp>
        <p:nvSpPr>
          <p:cNvPr id="880" name="Google Shape;880;p58"/>
          <p:cNvSpPr/>
          <p:nvPr/>
        </p:nvSpPr>
        <p:spPr>
          <a:xfrm>
            <a:off x="3123346" y="1427397"/>
            <a:ext cx="1049380" cy="914400"/>
          </a:xfrm>
          <a:prstGeom prst="roundRect">
            <a:avLst>
              <a:gd name="adj" fmla="val 16667"/>
            </a:avLst>
          </a:prstGeom>
          <a:solidFill>
            <a:schemeClr val="accent1"/>
          </a:solidFill>
          <a:ln w="25400" cap="flat" cmpd="sng">
            <a:solidFill>
              <a:srgbClr val="3153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400" b="0" i="0" u="none" strike="noStrike" cap="none">
                <a:solidFill>
                  <a:schemeClr val="lt1"/>
                </a:solidFill>
                <a:latin typeface="Arial"/>
                <a:ea typeface="Arial"/>
                <a:cs typeface="Arial"/>
                <a:sym typeface="Arial"/>
              </a:rPr>
              <a:t>RMSE</a:t>
            </a:r>
            <a:endParaRPr sz="1400" b="0" i="0" u="none" strike="noStrike" cap="none">
              <a:solidFill>
                <a:schemeClr val="lt1"/>
              </a:solidFill>
              <a:latin typeface="Arial"/>
              <a:ea typeface="Arial"/>
              <a:cs typeface="Arial"/>
              <a:sym typeface="Arial"/>
            </a:endParaRPr>
          </a:p>
        </p:txBody>
      </p:sp>
      <p:sp>
        <p:nvSpPr>
          <p:cNvPr id="881" name="Google Shape;881;p58"/>
          <p:cNvSpPr/>
          <p:nvPr/>
        </p:nvSpPr>
        <p:spPr>
          <a:xfrm>
            <a:off x="6076089" y="1884597"/>
            <a:ext cx="2764800" cy="4105656"/>
          </a:xfrm>
          <a:prstGeom prst="rect">
            <a:avLst/>
          </a:prstGeom>
          <a:blipFill rotWithShape="1">
            <a:blip r:embed="rId6">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ko-KR" sz="1400" b="0" i="0" u="none" strike="noStrike" cap="none">
                <a:latin typeface="Arial"/>
                <a:ea typeface="Arial"/>
                <a:cs typeface="Arial"/>
                <a:sym typeface="Arial"/>
              </a:rPr>
              <a:t> </a:t>
            </a:r>
            <a:endParaRPr/>
          </a:p>
        </p:txBody>
      </p:sp>
      <p:sp>
        <p:nvSpPr>
          <p:cNvPr id="882" name="Google Shape;882;p58"/>
          <p:cNvSpPr/>
          <p:nvPr/>
        </p:nvSpPr>
        <p:spPr>
          <a:xfrm>
            <a:off x="6076088" y="1427397"/>
            <a:ext cx="1049380" cy="914400"/>
          </a:xfrm>
          <a:prstGeom prst="roundRect">
            <a:avLst>
              <a:gd name="adj" fmla="val 16667"/>
            </a:avLst>
          </a:prstGeom>
          <a:solidFill>
            <a:schemeClr val="accent1"/>
          </a:solidFill>
          <a:ln w="25400" cap="flat" cmpd="sng">
            <a:solidFill>
              <a:srgbClr val="3153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400" b="0" i="0" u="none" strike="noStrike" cap="none">
                <a:solidFill>
                  <a:schemeClr val="lt1"/>
                </a:solidFill>
                <a:latin typeface="Arial"/>
                <a:ea typeface="Arial"/>
                <a:cs typeface="Arial"/>
                <a:sym typeface="Arial"/>
              </a:rPr>
              <a:t>MAPE</a:t>
            </a:r>
            <a:endParaRPr sz="1400" b="0" i="0" u="none" strike="noStrike" cap="none">
              <a:solidFill>
                <a:schemeClr val="lt1"/>
              </a:solidFill>
              <a:latin typeface="Arial"/>
              <a:ea typeface="Arial"/>
              <a:cs typeface="Arial"/>
              <a:sym typeface="Arial"/>
            </a:endParaRPr>
          </a:p>
        </p:txBody>
      </p:sp>
      <p:sp>
        <p:nvSpPr>
          <p:cNvPr id="883" name="Google Shape;883;p58"/>
          <p:cNvSpPr/>
          <p:nvPr/>
        </p:nvSpPr>
        <p:spPr>
          <a:xfrm>
            <a:off x="9028831" y="1884597"/>
            <a:ext cx="2764800" cy="4105656"/>
          </a:xfrm>
          <a:prstGeom prst="rect">
            <a:avLst/>
          </a:prstGeom>
          <a:blipFill rotWithShape="1">
            <a:blip r:embed="rId7">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ko-KR" sz="1400" b="0" i="0" u="none" strike="noStrike" cap="none">
                <a:latin typeface="Arial"/>
                <a:ea typeface="Arial"/>
                <a:cs typeface="Arial"/>
                <a:sym typeface="Arial"/>
              </a:rPr>
              <a:t> </a:t>
            </a:r>
            <a:endParaRPr/>
          </a:p>
        </p:txBody>
      </p:sp>
      <p:sp>
        <p:nvSpPr>
          <p:cNvPr id="884" name="Google Shape;884;p58"/>
          <p:cNvSpPr/>
          <p:nvPr/>
        </p:nvSpPr>
        <p:spPr>
          <a:xfrm>
            <a:off x="9028830" y="1427397"/>
            <a:ext cx="1049380" cy="914400"/>
          </a:xfrm>
          <a:prstGeom prst="roundRect">
            <a:avLst>
              <a:gd name="adj" fmla="val 16667"/>
            </a:avLst>
          </a:prstGeom>
          <a:solidFill>
            <a:schemeClr val="accent1"/>
          </a:solidFill>
          <a:ln w="25400" cap="flat" cmpd="sng">
            <a:solidFill>
              <a:srgbClr val="3153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ko-KR" sz="1200" b="0" i="0" u="none" strike="noStrike" cap="none">
                <a:solidFill>
                  <a:schemeClr val="lt1"/>
                </a:solidFill>
                <a:latin typeface="Arial"/>
                <a:ea typeface="Arial"/>
                <a:cs typeface="Arial"/>
                <a:sym typeface="Arial"/>
              </a:rPr>
              <a:t>R-Squared</a:t>
            </a:r>
            <a:endParaRPr sz="1200" b="0" i="0" u="none" strike="noStrike" cap="none">
              <a:solidFill>
                <a:schemeClr val="lt1"/>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88"/>
        <p:cNvGrpSpPr/>
        <p:nvPr/>
      </p:nvGrpSpPr>
      <p:grpSpPr>
        <a:xfrm>
          <a:off x="0" y="0"/>
          <a:ext cx="0" cy="0"/>
          <a:chOff x="0" y="0"/>
          <a:chExt cx="0" cy="0"/>
        </a:xfrm>
      </p:grpSpPr>
      <p:sp>
        <p:nvSpPr>
          <p:cNvPr id="889" name="Google Shape;889;p59"/>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890" name="Google Shape;890;p59"/>
          <p:cNvGrpSpPr/>
          <p:nvPr/>
        </p:nvGrpSpPr>
        <p:grpSpPr>
          <a:xfrm>
            <a:off x="10027920" y="-3"/>
            <a:ext cx="2164081" cy="781115"/>
            <a:chOff x="9919316" y="4585314"/>
            <a:chExt cx="2272685" cy="1136343"/>
          </a:xfrm>
        </p:grpSpPr>
        <p:sp>
          <p:nvSpPr>
            <p:cNvPr id="891" name="Google Shape;891;p59"/>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892" name="Google Shape;892;p59"/>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893" name="Google Shape;893;p59"/>
          <p:cNvSpPr txBox="1"/>
          <p:nvPr/>
        </p:nvSpPr>
        <p:spPr>
          <a:xfrm>
            <a:off x="93305" y="867747"/>
            <a:ext cx="3694923"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성능 평가</a:t>
            </a:r>
            <a:endParaRPr sz="1400" b="0" i="0" u="none" strike="noStrike" cap="none">
              <a:solidFill>
                <a:srgbClr val="000000"/>
              </a:solidFill>
              <a:latin typeface="Arial"/>
              <a:ea typeface="Arial"/>
              <a:cs typeface="Arial"/>
              <a:sym typeface="Arial"/>
            </a:endParaRPr>
          </a:p>
        </p:txBody>
      </p:sp>
      <p:pic>
        <p:nvPicPr>
          <p:cNvPr id="894" name="Google Shape;894;p59"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graphicFrame>
        <p:nvGraphicFramePr>
          <p:cNvPr id="895" name="Google Shape;895;p59"/>
          <p:cNvGraphicFramePr/>
          <p:nvPr/>
        </p:nvGraphicFramePr>
        <p:xfrm>
          <a:off x="155999" y="1323714"/>
          <a:ext cx="11880000" cy="5040000"/>
        </p:xfrm>
        <a:graphic>
          <a:graphicData uri="http://schemas.openxmlformats.org/drawingml/2006/table">
            <a:tbl>
              <a:tblPr firstRow="1" bandRow="1">
                <a:noFill/>
                <a:tableStyleId>{244B2A3F-C0E9-42BE-BDF4-99333C8A7DFE}</a:tableStyleId>
              </a:tblPr>
              <a:tblGrid>
                <a:gridCol w="1485000">
                  <a:extLst>
                    <a:ext uri="{9D8B030D-6E8A-4147-A177-3AD203B41FA5}">
                      <a16:colId xmlns:a16="http://schemas.microsoft.com/office/drawing/2014/main" val="20000"/>
                    </a:ext>
                  </a:extLst>
                </a:gridCol>
                <a:gridCol w="1485000">
                  <a:extLst>
                    <a:ext uri="{9D8B030D-6E8A-4147-A177-3AD203B41FA5}">
                      <a16:colId xmlns:a16="http://schemas.microsoft.com/office/drawing/2014/main" val="20001"/>
                    </a:ext>
                  </a:extLst>
                </a:gridCol>
                <a:gridCol w="1485000">
                  <a:extLst>
                    <a:ext uri="{9D8B030D-6E8A-4147-A177-3AD203B41FA5}">
                      <a16:colId xmlns:a16="http://schemas.microsoft.com/office/drawing/2014/main" val="20002"/>
                    </a:ext>
                  </a:extLst>
                </a:gridCol>
                <a:gridCol w="1485000">
                  <a:extLst>
                    <a:ext uri="{9D8B030D-6E8A-4147-A177-3AD203B41FA5}">
                      <a16:colId xmlns:a16="http://schemas.microsoft.com/office/drawing/2014/main" val="20003"/>
                    </a:ext>
                  </a:extLst>
                </a:gridCol>
                <a:gridCol w="1485000">
                  <a:extLst>
                    <a:ext uri="{9D8B030D-6E8A-4147-A177-3AD203B41FA5}">
                      <a16:colId xmlns:a16="http://schemas.microsoft.com/office/drawing/2014/main" val="20004"/>
                    </a:ext>
                  </a:extLst>
                </a:gridCol>
                <a:gridCol w="1485000">
                  <a:extLst>
                    <a:ext uri="{9D8B030D-6E8A-4147-A177-3AD203B41FA5}">
                      <a16:colId xmlns:a16="http://schemas.microsoft.com/office/drawing/2014/main" val="20005"/>
                    </a:ext>
                  </a:extLst>
                </a:gridCol>
                <a:gridCol w="1485000">
                  <a:extLst>
                    <a:ext uri="{9D8B030D-6E8A-4147-A177-3AD203B41FA5}">
                      <a16:colId xmlns:a16="http://schemas.microsoft.com/office/drawing/2014/main" val="20006"/>
                    </a:ext>
                  </a:extLst>
                </a:gridCol>
                <a:gridCol w="1485000">
                  <a:extLst>
                    <a:ext uri="{9D8B030D-6E8A-4147-A177-3AD203B41FA5}">
                      <a16:colId xmlns:a16="http://schemas.microsoft.com/office/drawing/2014/main" val="20007"/>
                    </a:ext>
                  </a:extLst>
                </a:gridCol>
              </a:tblGrid>
              <a:tr h="840000">
                <a:tc>
                  <a:txBody>
                    <a:bodyPr/>
                    <a:lstStyle/>
                    <a:p>
                      <a:pPr marL="0" marR="0" lvl="0" indent="0" algn="ctr" rtl="0">
                        <a:lnSpc>
                          <a:spcPct val="100000"/>
                        </a:lnSpc>
                        <a:spcBef>
                          <a:spcPts val="0"/>
                        </a:spcBef>
                        <a:spcAft>
                          <a:spcPts val="0"/>
                        </a:spcAft>
                        <a:buNone/>
                      </a:pPr>
                      <a:endParaRPr sz="1600" u="none" strike="noStrike" cap="none">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r>
                        <a:rPr lang="ko-KR" sz="1600" u="none" strike="noStrike" cap="none"/>
                        <a:t>KNN</a:t>
                      </a:r>
                      <a:endParaRPr sz="1600" u="none" strike="noStrike" cap="none">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r>
                        <a:rPr lang="ko-KR" sz="1600" u="none" strike="noStrike" cap="none"/>
                        <a:t>Random</a:t>
                      </a:r>
                      <a:endParaRPr/>
                    </a:p>
                    <a:p>
                      <a:pPr marL="0" marR="0" lvl="0" indent="0" algn="ctr" rtl="0">
                        <a:lnSpc>
                          <a:spcPct val="100000"/>
                        </a:lnSpc>
                        <a:spcBef>
                          <a:spcPts val="0"/>
                        </a:spcBef>
                        <a:spcAft>
                          <a:spcPts val="0"/>
                        </a:spcAft>
                        <a:buNone/>
                      </a:pPr>
                      <a:r>
                        <a:rPr lang="ko-KR" sz="1600" u="none" strike="noStrike" cap="none"/>
                        <a:t>Forest</a:t>
                      </a:r>
                      <a:endParaRPr sz="1600" u="none" strike="noStrike" cap="none">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r>
                        <a:rPr lang="ko-KR" sz="1600" u="none" strike="noStrike" cap="none"/>
                        <a:t>LGBR</a:t>
                      </a:r>
                      <a:endParaRPr sz="1600" u="none" strike="noStrike" cap="none">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r>
                        <a:rPr lang="ko-KR" sz="1600" u="none" strike="noStrike" cap="none"/>
                        <a:t>XGBR</a:t>
                      </a:r>
                      <a:endParaRPr sz="1600" u="none" strike="noStrike" cap="none">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r>
                        <a:rPr lang="ko-KR" sz="1600" u="none" strike="noStrike" cap="none"/>
                        <a:t>FNN</a:t>
                      </a:r>
                      <a:endParaRPr sz="1600" u="none" strike="noStrike" cap="none">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r>
                        <a:rPr lang="ko-KR" sz="1600" u="none" strike="noStrike" cap="none"/>
                        <a:t>LSTM</a:t>
                      </a:r>
                      <a:endParaRPr sz="1600" u="none" strike="noStrike" cap="none">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r>
                        <a:rPr lang="ko-KR" sz="1600" u="none" strike="noStrike" cap="none">
                          <a:latin typeface="Arial"/>
                          <a:ea typeface="Arial"/>
                          <a:cs typeface="Arial"/>
                          <a:sym typeface="Arial"/>
                        </a:rPr>
                        <a:t>GRU</a:t>
                      </a:r>
                      <a:endParaRPr sz="1600" u="none" strike="noStrike" cap="none">
                        <a:latin typeface="Arial"/>
                        <a:ea typeface="Arial"/>
                        <a:cs typeface="Arial"/>
                        <a:sym typeface="Arial"/>
                      </a:endParaRPr>
                    </a:p>
                  </a:txBody>
                  <a:tcPr marL="91450" marR="91450" marT="45725" marB="45725" anchor="ctr"/>
                </a:tc>
                <a:extLst>
                  <a:ext uri="{0D108BD9-81ED-4DB2-BD59-A6C34878D82A}">
                    <a16:rowId xmlns:a16="http://schemas.microsoft.com/office/drawing/2014/main" val="10000"/>
                  </a:ext>
                </a:extLst>
              </a:tr>
              <a:tr h="840000">
                <a:tc>
                  <a:txBody>
                    <a:bodyPr/>
                    <a:lstStyle/>
                    <a:p>
                      <a:pPr marL="0" marR="0" lvl="0" indent="0" algn="ctr" rtl="0">
                        <a:lnSpc>
                          <a:spcPct val="100000"/>
                        </a:lnSpc>
                        <a:spcBef>
                          <a:spcPts val="0"/>
                        </a:spcBef>
                        <a:spcAft>
                          <a:spcPts val="0"/>
                        </a:spcAft>
                        <a:buNone/>
                      </a:pPr>
                      <a:r>
                        <a:rPr lang="ko-KR" sz="1600" b="1" u="none" strike="noStrike" cap="none"/>
                        <a:t>MAE</a:t>
                      </a:r>
                      <a:endParaRPr sz="1600" b="1" u="none" strike="noStrike" cap="none">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r>
                        <a:rPr lang="ko-KR" sz="1600" b="0" u="none" strike="noStrike" cap="none">
                          <a:solidFill>
                            <a:srgbClr val="000000"/>
                          </a:solidFill>
                        </a:rPr>
                        <a:t>6279.989</a:t>
                      </a:r>
                      <a:endParaRPr sz="1600" b="0" i="0" u="none" strike="noStrike" cap="none">
                        <a:solidFill>
                          <a:srgbClr val="000000"/>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u="none" strike="noStrike" cap="none">
                          <a:solidFill>
                            <a:srgbClr val="000000"/>
                          </a:solidFill>
                        </a:rPr>
                        <a:t>4006.445</a:t>
                      </a:r>
                      <a:endParaRPr sz="1600" b="0" i="0" u="none" strike="noStrike" cap="none">
                        <a:solidFill>
                          <a:srgbClr val="000000"/>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u="none" strike="noStrike" cap="none">
                          <a:solidFill>
                            <a:srgbClr val="212121"/>
                          </a:solidFill>
                        </a:rPr>
                        <a:t>3654.68</a:t>
                      </a:r>
                      <a:endParaRPr sz="1600" b="0" i="0" u="none" strike="noStrike" cap="none">
                        <a:solidFill>
                          <a:srgbClr val="212121"/>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u="none" strike="noStrike" cap="none">
                          <a:solidFill>
                            <a:srgbClr val="000000"/>
                          </a:solidFill>
                        </a:rPr>
                        <a:t>3760.784</a:t>
                      </a:r>
                      <a:endParaRPr sz="1600" b="0" i="0" u="none" strike="noStrike" cap="none">
                        <a:solidFill>
                          <a:srgbClr val="000000"/>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u="none" strike="noStrike" cap="none">
                          <a:solidFill>
                            <a:srgbClr val="000000"/>
                          </a:solidFill>
                        </a:rPr>
                        <a:t>4232.778</a:t>
                      </a:r>
                      <a:endParaRPr sz="1600" b="0" i="0" u="none" strike="noStrike" cap="none">
                        <a:solidFill>
                          <a:srgbClr val="000000"/>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u="none" strike="noStrike" cap="none">
                          <a:solidFill>
                            <a:srgbClr val="000000"/>
                          </a:solidFill>
                        </a:rPr>
                        <a:t>3886.538</a:t>
                      </a:r>
                      <a:endParaRPr sz="1600" b="0" i="0" u="none" strike="noStrike" cap="none">
                        <a:solidFill>
                          <a:srgbClr val="000000"/>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i="0" u="none" strike="noStrike" cap="none">
                          <a:solidFill>
                            <a:srgbClr val="000000"/>
                          </a:solidFill>
                          <a:latin typeface="Arial"/>
                          <a:ea typeface="Arial"/>
                          <a:cs typeface="Arial"/>
                          <a:sym typeface="Arial"/>
                        </a:rPr>
                        <a:t>4018.997</a:t>
                      </a:r>
                      <a:endParaRPr/>
                    </a:p>
                  </a:txBody>
                  <a:tcPr marL="7625" marR="7625" marT="7625" marB="0" anchor="ctr"/>
                </a:tc>
                <a:extLst>
                  <a:ext uri="{0D108BD9-81ED-4DB2-BD59-A6C34878D82A}">
                    <a16:rowId xmlns:a16="http://schemas.microsoft.com/office/drawing/2014/main" val="10001"/>
                  </a:ext>
                </a:extLst>
              </a:tr>
              <a:tr h="840000">
                <a:tc>
                  <a:txBody>
                    <a:bodyPr/>
                    <a:lstStyle/>
                    <a:p>
                      <a:pPr marL="0" marR="0" lvl="0" indent="0" algn="ctr" rtl="0">
                        <a:lnSpc>
                          <a:spcPct val="100000"/>
                        </a:lnSpc>
                        <a:spcBef>
                          <a:spcPts val="0"/>
                        </a:spcBef>
                        <a:spcAft>
                          <a:spcPts val="0"/>
                        </a:spcAft>
                        <a:buNone/>
                      </a:pPr>
                      <a:r>
                        <a:rPr lang="ko-KR" sz="1600" b="1" u="none" strike="noStrike" cap="none"/>
                        <a:t>RMSE</a:t>
                      </a:r>
                      <a:endParaRPr sz="1600" b="1" u="none" strike="noStrike" cap="none">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r>
                        <a:rPr lang="ko-KR" sz="1600" b="0" u="none" strike="noStrike" cap="none">
                          <a:solidFill>
                            <a:srgbClr val="000000"/>
                          </a:solidFill>
                        </a:rPr>
                        <a:t>9522.973</a:t>
                      </a:r>
                      <a:endParaRPr sz="1600" b="0" i="0" u="none" strike="noStrike" cap="none">
                        <a:solidFill>
                          <a:srgbClr val="000000"/>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u="none" strike="noStrike" cap="none">
                          <a:solidFill>
                            <a:srgbClr val="000000"/>
                          </a:solidFill>
                        </a:rPr>
                        <a:t>6645.358</a:t>
                      </a:r>
                      <a:endParaRPr sz="1600" b="0" i="0" u="none" strike="noStrike" cap="none">
                        <a:solidFill>
                          <a:srgbClr val="000000"/>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u="none" strike="noStrike" cap="none">
                          <a:solidFill>
                            <a:srgbClr val="212121"/>
                          </a:solidFill>
                        </a:rPr>
                        <a:t>6053.86</a:t>
                      </a:r>
                      <a:endParaRPr sz="1600" b="0" i="0" u="none" strike="noStrike" cap="none">
                        <a:solidFill>
                          <a:srgbClr val="212121"/>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u="none" strike="noStrike" cap="none">
                          <a:solidFill>
                            <a:srgbClr val="212121"/>
                          </a:solidFill>
                        </a:rPr>
                        <a:t>7135.28</a:t>
                      </a:r>
                      <a:endParaRPr sz="1600" b="0" i="0" u="none" strike="noStrike" cap="none">
                        <a:solidFill>
                          <a:srgbClr val="212121"/>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u="none" strike="noStrike" cap="none">
                          <a:solidFill>
                            <a:srgbClr val="000000"/>
                          </a:solidFill>
                        </a:rPr>
                        <a:t>6623.921</a:t>
                      </a:r>
                      <a:endParaRPr sz="1600" b="0" i="0" u="none" strike="noStrike" cap="none">
                        <a:solidFill>
                          <a:srgbClr val="000000"/>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u="none" strike="noStrike" cap="none">
                          <a:solidFill>
                            <a:srgbClr val="000000"/>
                          </a:solidFill>
                        </a:rPr>
                        <a:t>6223.073</a:t>
                      </a:r>
                      <a:endParaRPr sz="1600" b="0" i="0" u="none" strike="noStrike" cap="none">
                        <a:solidFill>
                          <a:srgbClr val="000000"/>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i="0" u="none" strike="noStrike" cap="none">
                          <a:solidFill>
                            <a:srgbClr val="000000"/>
                          </a:solidFill>
                          <a:latin typeface="Arial"/>
                          <a:ea typeface="Arial"/>
                          <a:cs typeface="Arial"/>
                          <a:sym typeface="Arial"/>
                        </a:rPr>
                        <a:t>6502.211</a:t>
                      </a:r>
                      <a:endParaRPr/>
                    </a:p>
                  </a:txBody>
                  <a:tcPr marL="7625" marR="7625" marT="7625" marB="0" anchor="ctr"/>
                </a:tc>
                <a:extLst>
                  <a:ext uri="{0D108BD9-81ED-4DB2-BD59-A6C34878D82A}">
                    <a16:rowId xmlns:a16="http://schemas.microsoft.com/office/drawing/2014/main" val="10002"/>
                  </a:ext>
                </a:extLst>
              </a:tr>
              <a:tr h="840000">
                <a:tc>
                  <a:txBody>
                    <a:bodyPr/>
                    <a:lstStyle/>
                    <a:p>
                      <a:pPr marL="0" marR="0" lvl="0" indent="0" algn="ctr" rtl="0">
                        <a:lnSpc>
                          <a:spcPct val="100000"/>
                        </a:lnSpc>
                        <a:spcBef>
                          <a:spcPts val="0"/>
                        </a:spcBef>
                        <a:spcAft>
                          <a:spcPts val="0"/>
                        </a:spcAft>
                        <a:buNone/>
                      </a:pPr>
                      <a:r>
                        <a:rPr lang="ko-KR" sz="1600" b="1" u="none" strike="noStrike" cap="none"/>
                        <a:t>MAPE</a:t>
                      </a:r>
                      <a:endParaRPr sz="1600" b="1" u="none" strike="noStrike" cap="none">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r>
                        <a:rPr lang="ko-KR" sz="1600" b="0" u="none" strike="noStrike" cap="none">
                          <a:solidFill>
                            <a:srgbClr val="000000"/>
                          </a:solidFill>
                        </a:rPr>
                        <a:t>0.218</a:t>
                      </a:r>
                      <a:endParaRPr sz="1600" b="0" i="0" u="none" strike="noStrike" cap="none">
                        <a:solidFill>
                          <a:srgbClr val="000000"/>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u="none" strike="noStrike" cap="none">
                          <a:solidFill>
                            <a:srgbClr val="000000"/>
                          </a:solidFill>
                        </a:rPr>
                        <a:t>0.139</a:t>
                      </a:r>
                      <a:endParaRPr sz="1600" b="0" i="0" u="none" strike="noStrike" cap="none">
                        <a:solidFill>
                          <a:srgbClr val="000000"/>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u="none" strike="noStrike" cap="none">
                          <a:solidFill>
                            <a:srgbClr val="212121"/>
                          </a:solidFill>
                        </a:rPr>
                        <a:t>0.128</a:t>
                      </a:r>
                      <a:endParaRPr sz="1600" b="0" i="0" u="none" strike="noStrike" cap="none">
                        <a:solidFill>
                          <a:srgbClr val="212121"/>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u="none" strike="noStrike" cap="none">
                          <a:solidFill>
                            <a:srgbClr val="000000"/>
                          </a:solidFill>
                        </a:rPr>
                        <a:t>0.166</a:t>
                      </a:r>
                      <a:endParaRPr sz="1600" b="0" i="0" u="none" strike="noStrike" cap="none">
                        <a:solidFill>
                          <a:srgbClr val="000000"/>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u="none" strike="noStrike" cap="none">
                          <a:solidFill>
                            <a:srgbClr val="000000"/>
                          </a:solidFill>
                        </a:rPr>
                        <a:t>0.147</a:t>
                      </a:r>
                      <a:endParaRPr sz="1600" b="0" i="0" u="none" strike="noStrike" cap="none">
                        <a:solidFill>
                          <a:srgbClr val="000000"/>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u="none" strike="noStrike" cap="none">
                          <a:solidFill>
                            <a:srgbClr val="000000"/>
                          </a:solidFill>
                        </a:rPr>
                        <a:t>0.132</a:t>
                      </a:r>
                      <a:endParaRPr sz="1600" b="0" i="0" u="none" strike="noStrike" cap="none">
                        <a:solidFill>
                          <a:srgbClr val="000000"/>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i="0" u="none" strike="noStrike" cap="none">
                          <a:solidFill>
                            <a:srgbClr val="000000"/>
                          </a:solidFill>
                          <a:latin typeface="Arial"/>
                          <a:ea typeface="Arial"/>
                          <a:cs typeface="Arial"/>
                          <a:sym typeface="Arial"/>
                        </a:rPr>
                        <a:t>0.139</a:t>
                      </a:r>
                      <a:endParaRPr/>
                    </a:p>
                  </a:txBody>
                  <a:tcPr marL="7625" marR="7625" marT="7625" marB="0" anchor="ctr"/>
                </a:tc>
                <a:extLst>
                  <a:ext uri="{0D108BD9-81ED-4DB2-BD59-A6C34878D82A}">
                    <a16:rowId xmlns:a16="http://schemas.microsoft.com/office/drawing/2014/main" val="10003"/>
                  </a:ext>
                </a:extLst>
              </a:tr>
              <a:tr h="840000">
                <a:tc>
                  <a:txBody>
                    <a:bodyPr/>
                    <a:lstStyle/>
                    <a:p>
                      <a:pPr marL="0" marR="0" lvl="0" indent="0" algn="ctr" rtl="0">
                        <a:lnSpc>
                          <a:spcPct val="100000"/>
                        </a:lnSpc>
                        <a:spcBef>
                          <a:spcPts val="0"/>
                        </a:spcBef>
                        <a:spcAft>
                          <a:spcPts val="0"/>
                        </a:spcAft>
                        <a:buNone/>
                      </a:pPr>
                      <a:r>
                        <a:rPr lang="ko-KR" sz="1600" b="1" u="none" strike="noStrike" cap="none"/>
                        <a:t>R-Squared</a:t>
                      </a:r>
                      <a:endParaRPr sz="1600" b="1" u="none" strike="noStrike" cap="none">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r>
                        <a:rPr lang="ko-KR" sz="1600" b="0" u="none" strike="noStrike" cap="none">
                          <a:solidFill>
                            <a:srgbClr val="000000"/>
                          </a:solidFill>
                        </a:rPr>
                        <a:t>0.752</a:t>
                      </a:r>
                      <a:endParaRPr sz="1600" b="0" i="0" u="none" strike="noStrike" cap="none">
                        <a:solidFill>
                          <a:srgbClr val="000000"/>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u="none" strike="noStrike" cap="none">
                          <a:solidFill>
                            <a:srgbClr val="000000"/>
                          </a:solidFill>
                        </a:rPr>
                        <a:t>0.879</a:t>
                      </a:r>
                      <a:endParaRPr sz="1600" b="0" i="0" u="none" strike="noStrike" cap="none">
                        <a:solidFill>
                          <a:srgbClr val="000000"/>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u="none" strike="noStrike" cap="none">
                          <a:solidFill>
                            <a:srgbClr val="212121"/>
                          </a:solidFill>
                        </a:rPr>
                        <a:t>0.899</a:t>
                      </a:r>
                      <a:endParaRPr sz="1600" b="0" i="0" u="none" strike="noStrike" cap="none">
                        <a:solidFill>
                          <a:srgbClr val="212121"/>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u="none" strike="noStrike" cap="none">
                          <a:solidFill>
                            <a:srgbClr val="212121"/>
                          </a:solidFill>
                        </a:rPr>
                        <a:t>0.87</a:t>
                      </a:r>
                      <a:endParaRPr sz="1600" b="0" i="0" u="none" strike="noStrike" cap="none">
                        <a:solidFill>
                          <a:srgbClr val="212121"/>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u="none" strike="noStrike" cap="none">
                          <a:solidFill>
                            <a:srgbClr val="000000"/>
                          </a:solidFill>
                        </a:rPr>
                        <a:t>0.879</a:t>
                      </a:r>
                      <a:endParaRPr sz="1600" b="0" i="0" u="none" strike="noStrike" cap="none">
                        <a:solidFill>
                          <a:srgbClr val="000000"/>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u="none" strike="noStrike" cap="none">
                          <a:solidFill>
                            <a:srgbClr val="000000"/>
                          </a:solidFill>
                        </a:rPr>
                        <a:t>0.893</a:t>
                      </a:r>
                      <a:endParaRPr sz="1600" b="0" i="0" u="none" strike="noStrike" cap="none">
                        <a:solidFill>
                          <a:srgbClr val="000000"/>
                        </a:solidFill>
                        <a:latin typeface="Arial"/>
                        <a:ea typeface="Arial"/>
                        <a:cs typeface="Arial"/>
                        <a:sym typeface="Arial"/>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i="0" u="none" strike="noStrike" cap="none">
                          <a:solidFill>
                            <a:srgbClr val="000000"/>
                          </a:solidFill>
                          <a:latin typeface="Arial"/>
                          <a:ea typeface="Arial"/>
                          <a:cs typeface="Arial"/>
                          <a:sym typeface="Arial"/>
                        </a:rPr>
                        <a:t>0.887</a:t>
                      </a:r>
                      <a:endParaRPr/>
                    </a:p>
                  </a:txBody>
                  <a:tcPr marL="7625" marR="7625" marT="7625" marB="0" anchor="ctr"/>
                </a:tc>
                <a:extLst>
                  <a:ext uri="{0D108BD9-81ED-4DB2-BD59-A6C34878D82A}">
                    <a16:rowId xmlns:a16="http://schemas.microsoft.com/office/drawing/2014/main" val="10004"/>
                  </a:ext>
                </a:extLst>
              </a:tr>
              <a:tr h="840000">
                <a:tc>
                  <a:txBody>
                    <a:bodyPr/>
                    <a:lstStyle/>
                    <a:p>
                      <a:pPr marL="0" marR="0" lvl="0" indent="0" algn="ctr" rtl="0">
                        <a:lnSpc>
                          <a:spcPct val="100000"/>
                        </a:lnSpc>
                        <a:spcBef>
                          <a:spcPts val="0"/>
                        </a:spcBef>
                        <a:spcAft>
                          <a:spcPts val="0"/>
                        </a:spcAft>
                        <a:buNone/>
                      </a:pPr>
                      <a:r>
                        <a:rPr lang="ko-KR" sz="1600" b="1" u="none" strike="noStrike" cap="none">
                          <a:latin typeface="Arial"/>
                          <a:ea typeface="Arial"/>
                          <a:cs typeface="Arial"/>
                          <a:sym typeface="Arial"/>
                        </a:rPr>
                        <a:t>Rank</a:t>
                      </a:r>
                      <a:endParaRPr sz="1600" b="1" u="none" strike="noStrike" cap="none">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r>
                        <a:rPr lang="ko-KR" sz="1600" b="0" i="0" u="none" strike="noStrike" cap="none">
                          <a:solidFill>
                            <a:srgbClr val="000000"/>
                          </a:solidFill>
                          <a:latin typeface="Arial"/>
                          <a:ea typeface="Arial"/>
                          <a:cs typeface="Arial"/>
                          <a:sym typeface="Arial"/>
                        </a:rPr>
                        <a:t>7</a:t>
                      </a:r>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i="0" u="none" strike="noStrike" cap="none">
                          <a:solidFill>
                            <a:srgbClr val="000000"/>
                          </a:solidFill>
                          <a:latin typeface="Arial"/>
                          <a:ea typeface="Arial"/>
                          <a:cs typeface="Arial"/>
                          <a:sym typeface="Arial"/>
                        </a:rPr>
                        <a:t>5</a:t>
                      </a:r>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i="0" u="none" strike="noStrike" cap="none">
                          <a:solidFill>
                            <a:srgbClr val="212121"/>
                          </a:solidFill>
                          <a:latin typeface="Arial"/>
                          <a:ea typeface="Arial"/>
                          <a:cs typeface="Arial"/>
                          <a:sym typeface="Arial"/>
                        </a:rPr>
                        <a:t>1</a:t>
                      </a:r>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i="0" u="none" strike="noStrike" cap="none">
                          <a:solidFill>
                            <a:srgbClr val="212121"/>
                          </a:solidFill>
                          <a:latin typeface="Arial"/>
                          <a:ea typeface="Arial"/>
                          <a:cs typeface="Arial"/>
                          <a:sym typeface="Arial"/>
                        </a:rPr>
                        <a:t>2</a:t>
                      </a:r>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i="0" u="none" strike="noStrike" cap="none">
                          <a:solidFill>
                            <a:srgbClr val="212121"/>
                          </a:solidFill>
                          <a:latin typeface="Arial"/>
                          <a:ea typeface="Arial"/>
                          <a:cs typeface="Arial"/>
                          <a:sym typeface="Arial"/>
                        </a:rPr>
                        <a:t>6</a:t>
                      </a:r>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i="0" u="none" strike="noStrike" cap="none">
                          <a:solidFill>
                            <a:srgbClr val="000000"/>
                          </a:solidFill>
                          <a:latin typeface="Arial"/>
                          <a:ea typeface="Arial"/>
                          <a:cs typeface="Arial"/>
                          <a:sym typeface="Arial"/>
                        </a:rPr>
                        <a:t>3</a:t>
                      </a:r>
                      <a:endParaRPr/>
                    </a:p>
                  </a:txBody>
                  <a:tcPr marL="7625" marR="7625" marT="7625" marB="0" anchor="ctr"/>
                </a:tc>
                <a:tc>
                  <a:txBody>
                    <a:bodyPr/>
                    <a:lstStyle/>
                    <a:p>
                      <a:pPr marL="0" marR="0" lvl="0" indent="0" algn="ctr" rtl="0">
                        <a:lnSpc>
                          <a:spcPct val="100000"/>
                        </a:lnSpc>
                        <a:spcBef>
                          <a:spcPts val="0"/>
                        </a:spcBef>
                        <a:spcAft>
                          <a:spcPts val="0"/>
                        </a:spcAft>
                        <a:buNone/>
                      </a:pPr>
                      <a:r>
                        <a:rPr lang="ko-KR" sz="1600" b="0" i="0" u="none" strike="noStrike" cap="none">
                          <a:solidFill>
                            <a:srgbClr val="000000"/>
                          </a:solidFill>
                          <a:latin typeface="Arial"/>
                          <a:ea typeface="Arial"/>
                          <a:cs typeface="Arial"/>
                          <a:sym typeface="Arial"/>
                        </a:rPr>
                        <a:t>4</a:t>
                      </a:r>
                      <a:endParaRPr/>
                    </a:p>
                  </a:txBody>
                  <a:tcPr marL="7625" marR="7625" marT="7625" marB="0" anchor="ctr"/>
                </a:tc>
                <a:extLst>
                  <a:ext uri="{0D108BD9-81ED-4DB2-BD59-A6C34878D82A}">
                    <a16:rowId xmlns:a16="http://schemas.microsoft.com/office/drawing/2014/main" val="10005"/>
                  </a:ext>
                </a:extLst>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99"/>
        <p:cNvGrpSpPr/>
        <p:nvPr/>
      </p:nvGrpSpPr>
      <p:grpSpPr>
        <a:xfrm>
          <a:off x="0" y="0"/>
          <a:ext cx="0" cy="0"/>
          <a:chOff x="0" y="0"/>
          <a:chExt cx="0" cy="0"/>
        </a:xfrm>
      </p:grpSpPr>
      <p:sp>
        <p:nvSpPr>
          <p:cNvPr id="900" name="Google Shape;900;p60"/>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901" name="Google Shape;901;p60"/>
          <p:cNvGrpSpPr/>
          <p:nvPr/>
        </p:nvGrpSpPr>
        <p:grpSpPr>
          <a:xfrm>
            <a:off x="10027920" y="-3"/>
            <a:ext cx="2164081" cy="781115"/>
            <a:chOff x="9919316" y="4585314"/>
            <a:chExt cx="2272685" cy="1136343"/>
          </a:xfrm>
        </p:grpSpPr>
        <p:sp>
          <p:nvSpPr>
            <p:cNvPr id="902" name="Google Shape;902;p60"/>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903" name="Google Shape;903;p60"/>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grpSp>
        <p:nvGrpSpPr>
          <p:cNvPr id="904" name="Google Shape;904;p60"/>
          <p:cNvGrpSpPr/>
          <p:nvPr/>
        </p:nvGrpSpPr>
        <p:grpSpPr>
          <a:xfrm>
            <a:off x="167953" y="1096342"/>
            <a:ext cx="11784559" cy="5619315"/>
            <a:chOff x="842865" y="1096342"/>
            <a:chExt cx="10506270" cy="4995534"/>
          </a:xfrm>
        </p:grpSpPr>
        <p:sp>
          <p:nvSpPr>
            <p:cNvPr id="905" name="Google Shape;905;p60"/>
            <p:cNvSpPr/>
            <p:nvPr/>
          </p:nvSpPr>
          <p:spPr>
            <a:xfrm rot="-5400000">
              <a:off x="1154975" y="2110154"/>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nvGrpSpPr>
            <p:cNvPr id="906" name="Google Shape;906;p60"/>
            <p:cNvGrpSpPr/>
            <p:nvPr/>
          </p:nvGrpSpPr>
          <p:grpSpPr>
            <a:xfrm>
              <a:off x="1028776" y="2592867"/>
              <a:ext cx="1779034" cy="1632534"/>
              <a:chOff x="2168084" y="3125971"/>
              <a:chExt cx="1323542" cy="1523891"/>
            </a:xfrm>
          </p:grpSpPr>
          <p:sp>
            <p:nvSpPr>
              <p:cNvPr id="907" name="Google Shape;907;p60"/>
              <p:cNvSpPr/>
              <p:nvPr/>
            </p:nvSpPr>
            <p:spPr>
              <a:xfrm rot="-5400000">
                <a:off x="2067909" y="3226145"/>
                <a:ext cx="1523891" cy="1323542"/>
              </a:xfrm>
              <a:prstGeom prst="hexagon">
                <a:avLst>
                  <a:gd name="adj" fmla="val 27991"/>
                  <a:gd name="vf" fmla="val 115470"/>
                </a:avLst>
              </a:prstGeom>
              <a:no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908" name="Google Shape;908;p60"/>
              <p:cNvSpPr/>
              <p:nvPr/>
            </p:nvSpPr>
            <p:spPr>
              <a:xfrm>
                <a:off x="2231547" y="3551452"/>
                <a:ext cx="1196611" cy="766175"/>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01. 프로젝트</a:t>
                </a:r>
                <a:endParaRPr sz="18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개요</a:t>
                </a:r>
                <a:endParaRPr sz="1800" b="1" i="0" u="none" strike="noStrike" cap="none">
                  <a:solidFill>
                    <a:srgbClr val="1B328F"/>
                  </a:solidFill>
                  <a:latin typeface="Malgun Gothic"/>
                  <a:ea typeface="Malgun Gothic"/>
                  <a:cs typeface="Malgun Gothic"/>
                  <a:sym typeface="Malgun Gothic"/>
                </a:endParaRPr>
              </a:p>
            </p:txBody>
          </p:sp>
        </p:grpSp>
        <p:grpSp>
          <p:nvGrpSpPr>
            <p:cNvPr id="909" name="Google Shape;909;p60"/>
            <p:cNvGrpSpPr/>
            <p:nvPr/>
          </p:nvGrpSpPr>
          <p:grpSpPr>
            <a:xfrm>
              <a:off x="3087347" y="2592868"/>
              <a:ext cx="1831372" cy="1632534"/>
              <a:chOff x="2151012" y="3125971"/>
              <a:chExt cx="1362479" cy="1523891"/>
            </a:xfrm>
          </p:grpSpPr>
          <p:sp>
            <p:nvSpPr>
              <p:cNvPr id="910" name="Google Shape;910;p60"/>
              <p:cNvSpPr/>
              <p:nvPr/>
            </p:nvSpPr>
            <p:spPr>
              <a:xfrm rot="-5400000">
                <a:off x="2067909" y="3226145"/>
                <a:ext cx="1523891" cy="1323542"/>
              </a:xfrm>
              <a:prstGeom prst="hexagon">
                <a:avLst>
                  <a:gd name="adj" fmla="val 27991"/>
                  <a:gd name="vf" fmla="val 115470"/>
                </a:avLst>
              </a:prstGeom>
              <a:solidFill>
                <a:schemeClr val="lt1"/>
              </a:solidFill>
              <a:ln w="12700" cap="flat" cmpd="sng">
                <a:solidFill>
                  <a:srgbClr val="21486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911" name="Google Shape;911;p60"/>
              <p:cNvSpPr/>
              <p:nvPr/>
            </p:nvSpPr>
            <p:spPr>
              <a:xfrm>
                <a:off x="2151012" y="3551451"/>
                <a:ext cx="1362479" cy="766175"/>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02. 프로젝트</a:t>
                </a:r>
                <a:endParaRPr sz="18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수행 과정</a:t>
                </a:r>
                <a:endParaRPr sz="1800" b="1" i="0" u="none" strike="noStrike" cap="none">
                  <a:solidFill>
                    <a:srgbClr val="1B328F"/>
                  </a:solidFill>
                  <a:latin typeface="Malgun Gothic"/>
                  <a:ea typeface="Malgun Gothic"/>
                  <a:cs typeface="Malgun Gothic"/>
                  <a:sym typeface="Malgun Gothic"/>
                </a:endParaRPr>
              </a:p>
            </p:txBody>
          </p:sp>
        </p:grpSp>
        <p:sp>
          <p:nvSpPr>
            <p:cNvPr id="912" name="Google Shape;912;p60"/>
            <p:cNvSpPr/>
            <p:nvPr/>
          </p:nvSpPr>
          <p:spPr>
            <a:xfrm rot="5400000">
              <a:off x="3236494" y="2592068"/>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913" name="Google Shape;913;p60"/>
            <p:cNvSpPr/>
            <p:nvPr/>
          </p:nvSpPr>
          <p:spPr>
            <a:xfrm rot="-5400000">
              <a:off x="5326279" y="2110154"/>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914" name="Google Shape;914;p60"/>
            <p:cNvSpPr/>
            <p:nvPr/>
          </p:nvSpPr>
          <p:spPr>
            <a:xfrm rot="-5400000">
              <a:off x="5273333" y="2519617"/>
              <a:ext cx="1632534" cy="1779034"/>
            </a:xfrm>
            <a:prstGeom prst="hexagon">
              <a:avLst>
                <a:gd name="adj" fmla="val 27991"/>
                <a:gd name="vf" fmla="val 115470"/>
              </a:avLst>
            </a:prstGeom>
            <a:solidFill>
              <a:srgbClr val="4472C4"/>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nvGrpSpPr>
            <p:cNvPr id="915" name="Google Shape;915;p60"/>
            <p:cNvGrpSpPr/>
            <p:nvPr/>
          </p:nvGrpSpPr>
          <p:grpSpPr>
            <a:xfrm>
              <a:off x="7281596" y="2592867"/>
              <a:ext cx="1779034" cy="1632534"/>
              <a:chOff x="2168084" y="3125971"/>
              <a:chExt cx="1323542" cy="1523891"/>
            </a:xfrm>
          </p:grpSpPr>
          <p:sp>
            <p:nvSpPr>
              <p:cNvPr id="916" name="Google Shape;916;p60"/>
              <p:cNvSpPr/>
              <p:nvPr/>
            </p:nvSpPr>
            <p:spPr>
              <a:xfrm rot="-5400000">
                <a:off x="2067909" y="3226145"/>
                <a:ext cx="1523891" cy="1323542"/>
              </a:xfrm>
              <a:prstGeom prst="hexagon">
                <a:avLst>
                  <a:gd name="adj" fmla="val 27991"/>
                  <a:gd name="vf" fmla="val 115470"/>
                </a:avLst>
              </a:prstGeom>
              <a:noFill/>
              <a:ln w="12700" cap="flat" cmpd="sng">
                <a:solidFill>
                  <a:srgbClr val="21486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917" name="Google Shape;917;p60"/>
              <p:cNvSpPr/>
              <p:nvPr/>
            </p:nvSpPr>
            <p:spPr>
              <a:xfrm>
                <a:off x="2231548" y="3703252"/>
                <a:ext cx="1196611" cy="376986"/>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04. 최종 결론</a:t>
                </a:r>
                <a:endParaRPr sz="1800" b="1" i="0" u="none" strike="noStrike" cap="none">
                  <a:solidFill>
                    <a:srgbClr val="1B328F"/>
                  </a:solidFill>
                  <a:latin typeface="Malgun Gothic"/>
                  <a:ea typeface="Malgun Gothic"/>
                  <a:cs typeface="Malgun Gothic"/>
                  <a:sym typeface="Malgun Gothic"/>
                </a:endParaRPr>
              </a:p>
            </p:txBody>
          </p:sp>
        </p:grpSp>
        <p:sp>
          <p:nvSpPr>
            <p:cNvPr id="918" name="Google Shape;918;p60"/>
            <p:cNvSpPr/>
            <p:nvPr/>
          </p:nvSpPr>
          <p:spPr>
            <a:xfrm rot="5400000">
              <a:off x="7407799" y="2592068"/>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919" name="Google Shape;919;p60"/>
            <p:cNvSpPr/>
            <p:nvPr/>
          </p:nvSpPr>
          <p:spPr>
            <a:xfrm rot="-5400000">
              <a:off x="9510387" y="2110154"/>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920" name="Google Shape;920;p60"/>
            <p:cNvSpPr/>
            <p:nvPr/>
          </p:nvSpPr>
          <p:spPr>
            <a:xfrm rot="-5400000">
              <a:off x="9457437" y="2519618"/>
              <a:ext cx="1632534" cy="1779033"/>
            </a:xfrm>
            <a:prstGeom prst="hexagon">
              <a:avLst>
                <a:gd name="adj" fmla="val 27991"/>
                <a:gd name="vf" fmla="val 115470"/>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921" name="Google Shape;921;p60"/>
            <p:cNvSpPr/>
            <p:nvPr/>
          </p:nvSpPr>
          <p:spPr>
            <a:xfrm>
              <a:off x="877530" y="4530932"/>
              <a:ext cx="2081520" cy="1067048"/>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프로젝트 조직(구성원 및 역할)</a:t>
              </a:r>
              <a:endParaRPr sz="1400" b="0" i="0" u="none" strike="noStrike" cap="none">
                <a:solidFill>
                  <a:srgbClr val="000000"/>
                </a:solidFill>
                <a:latin typeface="Arial"/>
                <a:ea typeface="Arial"/>
                <a:cs typeface="Arial"/>
                <a:sym typeface="Arial"/>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주제 선정 배경</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프로젝트 수행 방향</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프로젝트 추진 일정</a:t>
              </a:r>
              <a:endParaRPr sz="1400" b="0" i="0" u="none" strike="noStrike" cap="none">
                <a:solidFill>
                  <a:srgbClr val="000000"/>
                </a:solidFill>
                <a:latin typeface="Arial"/>
                <a:ea typeface="Arial"/>
                <a:cs typeface="Arial"/>
                <a:sym typeface="Arial"/>
              </a:endParaRPr>
            </a:p>
          </p:txBody>
        </p:sp>
        <p:sp>
          <p:nvSpPr>
            <p:cNvPr id="922" name="Google Shape;922;p60"/>
            <p:cNvSpPr/>
            <p:nvPr/>
          </p:nvSpPr>
          <p:spPr>
            <a:xfrm rot="5400000">
              <a:off x="3777849" y="132774"/>
              <a:ext cx="444880" cy="4163994"/>
            </a:xfrm>
            <a:prstGeom prst="leftBracket">
              <a:avLst>
                <a:gd name="adj" fmla="val 0"/>
              </a:avLst>
            </a:prstGeom>
            <a:noFill/>
            <a:ln w="9525"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Malgun Gothic"/>
                <a:ea typeface="Malgun Gothic"/>
                <a:cs typeface="Malgun Gothic"/>
                <a:sym typeface="Malgun Gothic"/>
              </a:endParaRPr>
            </a:p>
          </p:txBody>
        </p:sp>
        <p:sp>
          <p:nvSpPr>
            <p:cNvPr id="923" name="Google Shape;923;p60"/>
            <p:cNvSpPr/>
            <p:nvPr/>
          </p:nvSpPr>
          <p:spPr>
            <a:xfrm rot="5400000">
              <a:off x="7941843" y="132774"/>
              <a:ext cx="444880" cy="4163994"/>
            </a:xfrm>
            <a:prstGeom prst="leftBracket">
              <a:avLst>
                <a:gd name="adj" fmla="val 0"/>
              </a:avLst>
            </a:prstGeom>
            <a:noFill/>
            <a:ln w="9525"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Malgun Gothic"/>
                <a:ea typeface="Malgun Gothic"/>
                <a:cs typeface="Malgun Gothic"/>
                <a:sym typeface="Malgun Gothic"/>
              </a:endParaRPr>
            </a:p>
          </p:txBody>
        </p:sp>
        <p:sp>
          <p:nvSpPr>
            <p:cNvPr id="924" name="Google Shape;924;p60"/>
            <p:cNvSpPr/>
            <p:nvPr/>
          </p:nvSpPr>
          <p:spPr>
            <a:xfrm>
              <a:off x="4804019" y="1096342"/>
              <a:ext cx="2564632" cy="578498"/>
            </a:xfrm>
            <a:prstGeom prst="roundRect">
              <a:avLst>
                <a:gd name="adj" fmla="val 50000"/>
              </a:avLst>
            </a:prstGeom>
            <a:solidFill>
              <a:srgbClr val="1B328F"/>
            </a:solidFill>
            <a:ln w="9525" cap="flat" cmpd="sng">
              <a:solidFill>
                <a:srgbClr val="2574D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ko-KR" sz="2400" b="1" i="0" u="none" strike="noStrike" cap="none">
                  <a:solidFill>
                    <a:srgbClr val="FFFFFF"/>
                  </a:solidFill>
                  <a:latin typeface="Malgun Gothic"/>
                  <a:ea typeface="Malgun Gothic"/>
                  <a:cs typeface="Malgun Gothic"/>
                  <a:sym typeface="Malgun Gothic"/>
                </a:rPr>
                <a:t>INDEX</a:t>
              </a:r>
              <a:endParaRPr sz="2400" b="1" i="0" u="none" strike="noStrike" cap="none">
                <a:solidFill>
                  <a:srgbClr val="FFFFFF"/>
                </a:solidFill>
                <a:latin typeface="Malgun Gothic"/>
                <a:ea typeface="Malgun Gothic"/>
                <a:cs typeface="Malgun Gothic"/>
                <a:sym typeface="Malgun Gothic"/>
              </a:endParaRPr>
            </a:p>
          </p:txBody>
        </p:sp>
        <p:cxnSp>
          <p:nvCxnSpPr>
            <p:cNvPr id="925" name="Google Shape;925;p60"/>
            <p:cNvCxnSpPr/>
            <p:nvPr/>
          </p:nvCxnSpPr>
          <p:spPr>
            <a:xfrm>
              <a:off x="6082285" y="1606665"/>
              <a:ext cx="0" cy="385666"/>
            </a:xfrm>
            <a:prstGeom prst="straightConnector1">
              <a:avLst/>
            </a:prstGeom>
            <a:noFill/>
            <a:ln w="9525" cap="flat" cmpd="sng">
              <a:solidFill>
                <a:srgbClr val="214867"/>
              </a:solidFill>
              <a:prstDash val="solid"/>
              <a:miter lim="800000"/>
              <a:headEnd type="none" w="sm" len="sm"/>
              <a:tailEnd type="none" w="sm" len="sm"/>
            </a:ln>
          </p:spPr>
        </p:cxnSp>
        <p:sp>
          <p:nvSpPr>
            <p:cNvPr id="926" name="Google Shape;926;p60"/>
            <p:cNvSpPr/>
            <p:nvPr/>
          </p:nvSpPr>
          <p:spPr>
            <a:xfrm>
              <a:off x="5176832" y="3020521"/>
              <a:ext cx="1831372" cy="820798"/>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chemeClr val="lt1"/>
                  </a:solidFill>
                  <a:latin typeface="Malgun Gothic"/>
                  <a:ea typeface="Malgun Gothic"/>
                  <a:cs typeface="Malgun Gothic"/>
                  <a:sym typeface="Malgun Gothic"/>
                </a:rPr>
                <a:t>03. 프로젝트</a:t>
              </a:r>
              <a:endParaRPr sz="1800" b="1" i="0" u="none" strike="noStrike" cap="none">
                <a:solidFill>
                  <a:schemeClr val="lt1"/>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chemeClr val="lt1"/>
                  </a:solidFill>
                  <a:latin typeface="Malgun Gothic"/>
                  <a:ea typeface="Malgun Gothic"/>
                  <a:cs typeface="Malgun Gothic"/>
                  <a:sym typeface="Malgun Gothic"/>
                </a:rPr>
                <a:t>수행 결과</a:t>
              </a:r>
              <a:endParaRPr sz="1400" b="0" i="0" u="none" strike="noStrike" cap="none">
                <a:solidFill>
                  <a:schemeClr val="lt1"/>
                </a:solidFill>
                <a:latin typeface="Arial"/>
                <a:ea typeface="Arial"/>
                <a:cs typeface="Arial"/>
                <a:sym typeface="Arial"/>
              </a:endParaRPr>
            </a:p>
          </p:txBody>
        </p:sp>
        <p:sp>
          <p:nvSpPr>
            <p:cNvPr id="927" name="Google Shape;927;p60"/>
            <p:cNvSpPr/>
            <p:nvPr/>
          </p:nvSpPr>
          <p:spPr>
            <a:xfrm>
              <a:off x="3057317" y="4532327"/>
              <a:ext cx="1884989" cy="1559549"/>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데이터 수집</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데이터 전처리</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EDA</a:t>
              </a:r>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통계 분석</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변수 설정</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분석 모델 설정</a:t>
              </a:r>
              <a:endParaRPr sz="1200" b="0" i="0" u="none" strike="noStrike" cap="none">
                <a:solidFill>
                  <a:srgbClr val="1B328F"/>
                </a:solidFill>
                <a:latin typeface="Malgun Gothic"/>
                <a:ea typeface="Malgun Gothic"/>
                <a:cs typeface="Malgun Gothic"/>
                <a:sym typeface="Malgun Gothic"/>
              </a:endParaRPr>
            </a:p>
          </p:txBody>
        </p:sp>
        <p:sp>
          <p:nvSpPr>
            <p:cNvPr id="928" name="Google Shape;928;p60"/>
            <p:cNvSpPr/>
            <p:nvPr/>
          </p:nvSpPr>
          <p:spPr>
            <a:xfrm>
              <a:off x="5075241" y="4532327"/>
              <a:ext cx="2081520" cy="820798"/>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1" i="0" u="none" strike="noStrike" cap="none">
                  <a:solidFill>
                    <a:srgbClr val="1B328F"/>
                  </a:solidFill>
                  <a:latin typeface="Malgun Gothic"/>
                  <a:ea typeface="Malgun Gothic"/>
                  <a:cs typeface="Malgun Gothic"/>
                  <a:sym typeface="Malgun Gothic"/>
                </a:rPr>
                <a:t>성능 평가</a:t>
              </a:r>
              <a:endParaRPr sz="12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1" i="0" u="none" strike="noStrike" cap="none">
                  <a:solidFill>
                    <a:srgbClr val="1B328F"/>
                  </a:solidFill>
                  <a:latin typeface="Malgun Gothic"/>
                  <a:ea typeface="Malgun Gothic"/>
                  <a:cs typeface="Malgun Gothic"/>
                  <a:sym typeface="Malgun Gothic"/>
                </a:rPr>
                <a:t>서울 자치구별 전세가격 예측 Web 구축 &amp; 배포</a:t>
              </a:r>
              <a:endParaRPr sz="1400" b="1" i="0" u="none" strike="noStrike" cap="none">
                <a:solidFill>
                  <a:srgbClr val="000000"/>
                </a:solidFill>
                <a:latin typeface="Arial"/>
                <a:ea typeface="Arial"/>
                <a:cs typeface="Arial"/>
                <a:sym typeface="Arial"/>
              </a:endParaRPr>
            </a:p>
          </p:txBody>
        </p:sp>
        <p:sp>
          <p:nvSpPr>
            <p:cNvPr id="929" name="Google Shape;929;p60"/>
            <p:cNvSpPr/>
            <p:nvPr/>
          </p:nvSpPr>
          <p:spPr>
            <a:xfrm>
              <a:off x="7334612" y="4538316"/>
              <a:ext cx="1672999" cy="574548"/>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기대 효과</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한계점</a:t>
              </a:r>
              <a:endParaRPr sz="1200" b="0" i="0" u="none" strike="noStrike" cap="none">
                <a:solidFill>
                  <a:srgbClr val="1B328F"/>
                </a:solidFill>
                <a:latin typeface="Malgun Gothic"/>
                <a:ea typeface="Malgun Gothic"/>
                <a:cs typeface="Malgun Gothic"/>
                <a:sym typeface="Malgun Gothic"/>
              </a:endParaRPr>
            </a:p>
          </p:txBody>
        </p:sp>
        <p:sp>
          <p:nvSpPr>
            <p:cNvPr id="930" name="Google Shape;930;p60"/>
            <p:cNvSpPr/>
            <p:nvPr/>
          </p:nvSpPr>
          <p:spPr>
            <a:xfrm>
              <a:off x="9232943" y="4538316"/>
              <a:ext cx="2081520" cy="1075294"/>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데이터 정의서</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참고문헌</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출처</a:t>
              </a:r>
              <a:endParaRPr sz="1400" b="0" i="0" u="none" strike="noStrike" cap="none">
                <a:solidFill>
                  <a:srgbClr val="000000"/>
                </a:solidFill>
                <a:latin typeface="Arial"/>
                <a:ea typeface="Arial"/>
                <a:cs typeface="Arial"/>
                <a:sym typeface="Arial"/>
              </a:endParaRPr>
            </a:p>
          </p:txBody>
        </p:sp>
      </p:grpSp>
      <p:pic>
        <p:nvPicPr>
          <p:cNvPr id="931" name="Google Shape;931;p60"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
        <p:nvSpPr>
          <p:cNvPr id="932" name="Google Shape;932;p60"/>
          <p:cNvSpPr/>
          <p:nvPr/>
        </p:nvSpPr>
        <p:spPr>
          <a:xfrm>
            <a:off x="9846865" y="3473450"/>
            <a:ext cx="1804116" cy="507791"/>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05. Document</a:t>
            </a:r>
            <a:endParaRPr sz="1800" b="1" i="0" u="none" strike="noStrike" cap="none">
              <a:solidFill>
                <a:srgbClr val="1B328F"/>
              </a:solidFill>
              <a:latin typeface="Malgun Gothic"/>
              <a:ea typeface="Malgun Gothic"/>
              <a:cs typeface="Malgun Gothic"/>
              <a:sym typeface="Malgun Gothic"/>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36"/>
        <p:cNvGrpSpPr/>
        <p:nvPr/>
      </p:nvGrpSpPr>
      <p:grpSpPr>
        <a:xfrm>
          <a:off x="0" y="0"/>
          <a:ext cx="0" cy="0"/>
          <a:chOff x="0" y="0"/>
          <a:chExt cx="0" cy="0"/>
        </a:xfrm>
      </p:grpSpPr>
      <p:sp>
        <p:nvSpPr>
          <p:cNvPr id="937" name="Google Shape;937;p61"/>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938" name="Google Shape;938;p61"/>
          <p:cNvGrpSpPr/>
          <p:nvPr/>
        </p:nvGrpSpPr>
        <p:grpSpPr>
          <a:xfrm>
            <a:off x="10027920" y="-3"/>
            <a:ext cx="2164081" cy="781115"/>
            <a:chOff x="9919316" y="4585314"/>
            <a:chExt cx="2272685" cy="1136343"/>
          </a:xfrm>
        </p:grpSpPr>
        <p:sp>
          <p:nvSpPr>
            <p:cNvPr id="939" name="Google Shape;939;p61"/>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940" name="Google Shape;940;p61"/>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941" name="Google Shape;941;p61"/>
          <p:cNvSpPr txBox="1"/>
          <p:nvPr/>
        </p:nvSpPr>
        <p:spPr>
          <a:xfrm>
            <a:off x="93305" y="867747"/>
            <a:ext cx="3694923"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성능 평가</a:t>
            </a:r>
            <a:endParaRPr sz="1400" b="0" i="0" u="none" strike="noStrike" cap="none">
              <a:solidFill>
                <a:srgbClr val="000000"/>
              </a:solidFill>
              <a:latin typeface="Arial"/>
              <a:ea typeface="Arial"/>
              <a:cs typeface="Arial"/>
              <a:sym typeface="Arial"/>
            </a:endParaRPr>
          </a:p>
        </p:txBody>
      </p:sp>
      <p:pic>
        <p:nvPicPr>
          <p:cNvPr id="942" name="Google Shape;942;p61"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4"/>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181" name="Google Shape;181;p4"/>
          <p:cNvGrpSpPr/>
          <p:nvPr/>
        </p:nvGrpSpPr>
        <p:grpSpPr>
          <a:xfrm>
            <a:off x="10027920" y="-3"/>
            <a:ext cx="2164081" cy="781115"/>
            <a:chOff x="9919316" y="4585314"/>
            <a:chExt cx="2272685" cy="1136343"/>
          </a:xfrm>
        </p:grpSpPr>
        <p:sp>
          <p:nvSpPr>
            <p:cNvPr id="182" name="Google Shape;182;p4"/>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83" name="Google Shape;183;p4"/>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184" name="Google Shape;184;p4"/>
          <p:cNvSpPr txBox="1"/>
          <p:nvPr/>
        </p:nvSpPr>
        <p:spPr>
          <a:xfrm>
            <a:off x="93305" y="879571"/>
            <a:ext cx="3343577"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chemeClr val="dk1"/>
                </a:solidFill>
                <a:latin typeface="Malgun Gothic"/>
                <a:ea typeface="Malgun Gothic"/>
                <a:cs typeface="Malgun Gothic"/>
                <a:sym typeface="Malgun Gothic"/>
              </a:rPr>
              <a:t>주제 선정 배경</a:t>
            </a:r>
            <a:endParaRPr sz="1400" b="0" i="0" u="none" strike="noStrike" cap="none">
              <a:solidFill>
                <a:srgbClr val="000000"/>
              </a:solidFill>
              <a:latin typeface="Arial"/>
              <a:ea typeface="Arial"/>
              <a:cs typeface="Arial"/>
              <a:sym typeface="Arial"/>
            </a:endParaRPr>
          </a:p>
        </p:txBody>
      </p:sp>
      <p:sp>
        <p:nvSpPr>
          <p:cNvPr id="185" name="Google Shape;185;p4"/>
          <p:cNvSpPr/>
          <p:nvPr/>
        </p:nvSpPr>
        <p:spPr>
          <a:xfrm>
            <a:off x="4360506" y="956231"/>
            <a:ext cx="3470988" cy="369332"/>
          </a:xfrm>
          <a:prstGeom prst="roundRect">
            <a:avLst>
              <a:gd name="adj" fmla="val 16667"/>
            </a:avLst>
          </a:prstGeom>
          <a:solidFill>
            <a:srgbClr val="1B328F"/>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ko-KR" sz="1800" b="0" i="0" u="none" strike="noStrike" cap="none">
                <a:solidFill>
                  <a:schemeClr val="lt1"/>
                </a:solidFill>
                <a:latin typeface="Malgun Gothic"/>
                <a:ea typeface="Malgun Gothic"/>
                <a:cs typeface="Malgun Gothic"/>
                <a:sym typeface="Malgun Gothic"/>
              </a:rPr>
              <a:t>국내</a:t>
            </a:r>
            <a:endParaRPr sz="1400" b="0" i="0" u="none" strike="noStrike" cap="none">
              <a:solidFill>
                <a:srgbClr val="000000"/>
              </a:solidFill>
              <a:latin typeface="Arial"/>
              <a:ea typeface="Arial"/>
              <a:cs typeface="Arial"/>
              <a:sym typeface="Arial"/>
            </a:endParaRPr>
          </a:p>
        </p:txBody>
      </p:sp>
      <p:cxnSp>
        <p:nvCxnSpPr>
          <p:cNvPr id="186" name="Google Shape;186;p4"/>
          <p:cNvCxnSpPr/>
          <p:nvPr/>
        </p:nvCxnSpPr>
        <p:spPr>
          <a:xfrm>
            <a:off x="6096000" y="1985248"/>
            <a:ext cx="0" cy="3197666"/>
          </a:xfrm>
          <a:prstGeom prst="straightConnector1">
            <a:avLst/>
          </a:prstGeom>
          <a:noFill/>
          <a:ln w="9525" cap="flat" cmpd="sng">
            <a:solidFill>
              <a:schemeClr val="dk1"/>
            </a:solidFill>
            <a:prstDash val="dash"/>
            <a:round/>
            <a:headEnd type="none" w="sm" len="sm"/>
            <a:tailEnd type="none" w="sm" len="sm"/>
          </a:ln>
        </p:spPr>
      </p:cxnSp>
      <p:sp>
        <p:nvSpPr>
          <p:cNvPr id="187" name="Google Shape;187;p4"/>
          <p:cNvSpPr/>
          <p:nvPr/>
        </p:nvSpPr>
        <p:spPr>
          <a:xfrm>
            <a:off x="263549" y="3441297"/>
            <a:ext cx="5467737" cy="1537805"/>
          </a:xfrm>
          <a:prstGeom prst="roundRect">
            <a:avLst>
              <a:gd name="adj" fmla="val 16667"/>
            </a:avLst>
          </a:prstGeom>
          <a:solidFill>
            <a:srgbClr val="1B328F"/>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just" rtl="0">
              <a:lnSpc>
                <a:spcPct val="150000"/>
              </a:lnSpc>
              <a:spcBef>
                <a:spcPts val="0"/>
              </a:spcBef>
              <a:spcAft>
                <a:spcPts val="0"/>
              </a:spcAft>
              <a:buClr>
                <a:srgbClr val="000000"/>
              </a:buClr>
              <a:buSzPts val="1200"/>
              <a:buFont typeface="Arial"/>
              <a:buNone/>
            </a:pPr>
            <a:r>
              <a:rPr lang="ko-KR" sz="1200" b="0" i="0" u="none" strike="noStrike" cap="none">
                <a:solidFill>
                  <a:schemeClr val="lt1"/>
                </a:solidFill>
                <a:latin typeface="Nanum Gothic"/>
                <a:ea typeface="Nanum Gothic"/>
                <a:cs typeface="Nanum Gothic"/>
                <a:sym typeface="Nanum Gothic"/>
              </a:rPr>
              <a:t>전세사기 특별법 제정 과정에서 피해자들의 의견이 반영되지 못했다는 응답은 85.4%로 대부분 소외감을 나타냈으며 특별법에 따른 피해구제책에 대해 91%가 충분하지 않다고 응답했다. 또 구제책을 아예 모르고 있거나 정책 내용을 이해하지 못하고 있으며 </a:t>
            </a:r>
            <a:r>
              <a:rPr lang="ko-KR" sz="1200" b="1" i="0" u="none" strike="noStrike" cap="none">
                <a:solidFill>
                  <a:schemeClr val="lt1"/>
                </a:solidFill>
                <a:latin typeface="Nanum Gothic"/>
                <a:ea typeface="Nanum Gothic"/>
                <a:cs typeface="Nanum Gothic"/>
                <a:sym typeface="Nanum Gothic"/>
              </a:rPr>
              <a:t>정책이 도움이 안 된다</a:t>
            </a:r>
            <a:r>
              <a:rPr lang="ko-KR" sz="1200" b="0" i="0" u="none" strike="noStrike" cap="none">
                <a:solidFill>
                  <a:schemeClr val="lt1"/>
                </a:solidFill>
                <a:latin typeface="Nanum Gothic"/>
                <a:ea typeface="Nanum Gothic"/>
                <a:cs typeface="Nanum Gothic"/>
                <a:sym typeface="Nanum Gothic"/>
              </a:rPr>
              <a:t>고 응답한 경우가 많았다.</a:t>
            </a:r>
            <a:endParaRPr sz="1200" b="0" i="0" u="none" strike="noStrike" cap="none">
              <a:solidFill>
                <a:schemeClr val="lt1"/>
              </a:solidFill>
              <a:latin typeface="Malgun Gothic"/>
              <a:ea typeface="Malgun Gothic"/>
              <a:cs typeface="Malgun Gothic"/>
              <a:sym typeface="Malgun Gothic"/>
            </a:endParaRPr>
          </a:p>
        </p:txBody>
      </p:sp>
      <p:sp>
        <p:nvSpPr>
          <p:cNvPr id="188" name="Google Shape;188;p4"/>
          <p:cNvSpPr/>
          <p:nvPr/>
        </p:nvSpPr>
        <p:spPr>
          <a:xfrm>
            <a:off x="6460715" y="3429946"/>
            <a:ext cx="5467737" cy="1537805"/>
          </a:xfrm>
          <a:prstGeom prst="roundRect">
            <a:avLst>
              <a:gd name="adj" fmla="val 16667"/>
            </a:avLst>
          </a:prstGeom>
          <a:solidFill>
            <a:srgbClr val="1B328F"/>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just" rtl="0">
              <a:lnSpc>
                <a:spcPct val="150000"/>
              </a:lnSpc>
              <a:spcBef>
                <a:spcPts val="0"/>
              </a:spcBef>
              <a:spcAft>
                <a:spcPts val="0"/>
              </a:spcAft>
              <a:buClr>
                <a:srgbClr val="000000"/>
              </a:buClr>
              <a:buSzPts val="1200"/>
              <a:buFont typeface="Arial"/>
              <a:buNone/>
            </a:pPr>
            <a:r>
              <a:rPr lang="ko-KR" sz="1200" b="0" i="0" u="none" strike="noStrike" cap="none">
                <a:solidFill>
                  <a:schemeClr val="lt1"/>
                </a:solidFill>
                <a:latin typeface="Malgun Gothic"/>
                <a:ea typeface="Malgun Gothic"/>
                <a:cs typeface="Malgun Gothic"/>
                <a:sym typeface="Malgun Gothic"/>
              </a:rPr>
              <a:t>경기북부경찰청은 부동산 업체 대표 A씨 등 111명을 검거, 8명을 구속했다. 이들은 무자력자를 내세워 주택 126채를 허위 매수하고 전셋값과 매매가를 유사하게 설정하여 전세보증금 약 253억원을 편취한 혐의를 받는다. 조직적으로 역할을 분담하여 세입자들에게 신뢰를 줬으며, 일부는 가짜 전세계약서로 청년전세대출도 받았다.</a:t>
            </a:r>
            <a:endParaRPr sz="1200" b="0" i="0" u="none" strike="noStrike" cap="none">
              <a:solidFill>
                <a:schemeClr val="lt1"/>
              </a:solidFill>
              <a:latin typeface="Malgun Gothic"/>
              <a:ea typeface="Malgun Gothic"/>
              <a:cs typeface="Malgun Gothic"/>
              <a:sym typeface="Malgun Gothic"/>
            </a:endParaRPr>
          </a:p>
        </p:txBody>
      </p:sp>
      <p:sp>
        <p:nvSpPr>
          <p:cNvPr id="189" name="Google Shape;189;p4"/>
          <p:cNvSpPr txBox="1"/>
          <p:nvPr/>
        </p:nvSpPr>
        <p:spPr>
          <a:xfrm>
            <a:off x="1284107" y="5548391"/>
            <a:ext cx="10478282" cy="70784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ko-KR" sz="2000" b="1" i="0" u="none" strike="noStrike" cap="none">
                <a:solidFill>
                  <a:schemeClr val="dk1"/>
                </a:solidFill>
                <a:latin typeface="Malgun Gothic"/>
                <a:ea typeface="Malgun Gothic"/>
                <a:cs typeface="Malgun Gothic"/>
                <a:sym typeface="Malgun Gothic"/>
              </a:rPr>
              <a:t>갭 투자를 비롯하여 여러 전세사기 문제가 발생 </a:t>
            </a:r>
            <a:endParaRPr sz="2000" b="1" i="0" u="none" strike="noStrike" cap="none">
              <a:solidFill>
                <a:schemeClr val="dk1"/>
              </a:solidFill>
              <a:latin typeface="Malgun Gothic"/>
              <a:ea typeface="Malgun Gothic"/>
              <a:cs typeface="Malgun Gothic"/>
              <a:sym typeface="Malgun Gothic"/>
            </a:endParaRPr>
          </a:p>
          <a:p>
            <a:pPr marL="0" marR="0" lvl="0" indent="0" algn="l" rtl="0">
              <a:lnSpc>
                <a:spcPct val="100000"/>
              </a:lnSpc>
              <a:spcBef>
                <a:spcPts val="0"/>
              </a:spcBef>
              <a:spcAft>
                <a:spcPts val="0"/>
              </a:spcAft>
              <a:buClr>
                <a:srgbClr val="000000"/>
              </a:buClr>
              <a:buSzPts val="2000"/>
              <a:buFont typeface="Arial"/>
              <a:buNone/>
            </a:pPr>
            <a:r>
              <a:rPr lang="ko-KR" sz="2000" b="1" i="0" u="none" strike="noStrike" cap="none">
                <a:solidFill>
                  <a:schemeClr val="dk1"/>
                </a:solidFill>
                <a:latin typeface="Malgun Gothic"/>
                <a:ea typeface="Malgun Gothic"/>
                <a:cs typeface="Malgun Gothic"/>
                <a:sym typeface="Malgun Gothic"/>
              </a:rPr>
              <a:t>→ 부동산 시장에 불신 증가 &amp; 불안정한 전세가격 형성에 기여</a:t>
            </a:r>
            <a:endParaRPr sz="1600" b="0" i="0" u="none" strike="noStrike" cap="none">
              <a:solidFill>
                <a:srgbClr val="000000"/>
              </a:solidFill>
              <a:latin typeface="Arial"/>
              <a:ea typeface="Arial"/>
              <a:cs typeface="Arial"/>
              <a:sym typeface="Arial"/>
            </a:endParaRPr>
          </a:p>
        </p:txBody>
      </p:sp>
      <p:pic>
        <p:nvPicPr>
          <p:cNvPr id="190" name="Google Shape;190;p4" descr="텍스트, 스크린샷, 폰트, 화이트이(가) 표시된 사진"/>
          <p:cNvPicPr preferRelativeResize="0"/>
          <p:nvPr/>
        </p:nvPicPr>
        <p:blipFill rotWithShape="1">
          <a:blip r:embed="rId3">
            <a:alphaModFix/>
          </a:blip>
          <a:srcRect/>
          <a:stretch/>
        </p:blipFill>
        <p:spPr>
          <a:xfrm>
            <a:off x="6438390" y="1955667"/>
            <a:ext cx="5291156" cy="1146159"/>
          </a:xfrm>
          <a:prstGeom prst="rect">
            <a:avLst/>
          </a:prstGeom>
          <a:noFill/>
          <a:ln w="9525" cap="flat" cmpd="sng">
            <a:solidFill>
              <a:schemeClr val="dk1"/>
            </a:solidFill>
            <a:prstDash val="solid"/>
            <a:round/>
            <a:headEnd type="none" w="sm" len="sm"/>
            <a:tailEnd type="none" w="sm" len="sm"/>
          </a:ln>
        </p:spPr>
      </p:pic>
      <p:pic>
        <p:nvPicPr>
          <p:cNvPr id="191" name="Google Shape;191;p4"/>
          <p:cNvPicPr preferRelativeResize="0"/>
          <p:nvPr/>
        </p:nvPicPr>
        <p:blipFill rotWithShape="1">
          <a:blip r:embed="rId4">
            <a:alphaModFix/>
          </a:blip>
          <a:srcRect/>
          <a:stretch/>
        </p:blipFill>
        <p:spPr>
          <a:xfrm>
            <a:off x="429611" y="1961235"/>
            <a:ext cx="5135615" cy="1146159"/>
          </a:xfrm>
          <a:prstGeom prst="rect">
            <a:avLst/>
          </a:prstGeom>
          <a:noFill/>
          <a:ln w="9525" cap="flat" cmpd="sng">
            <a:solidFill>
              <a:schemeClr val="dk1"/>
            </a:solidFill>
            <a:prstDash val="solid"/>
            <a:round/>
            <a:headEnd type="none" w="sm" len="sm"/>
            <a:tailEnd type="none" w="sm" len="sm"/>
          </a:ln>
        </p:spPr>
      </p:pic>
      <p:sp>
        <p:nvSpPr>
          <p:cNvPr id="192" name="Google Shape;192;p4"/>
          <p:cNvSpPr/>
          <p:nvPr/>
        </p:nvSpPr>
        <p:spPr>
          <a:xfrm>
            <a:off x="429611" y="5618637"/>
            <a:ext cx="778296" cy="551227"/>
          </a:xfrm>
          <a:prstGeom prst="homePlate">
            <a:avLst>
              <a:gd name="adj" fmla="val 50000"/>
            </a:avLst>
          </a:prstGeom>
          <a:solidFill>
            <a:srgbClr val="4472C4"/>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Malgun Gothic"/>
              <a:ea typeface="Malgun Gothic"/>
              <a:cs typeface="Malgun Gothic"/>
              <a:sym typeface="Malgun Gothic"/>
            </a:endParaRPr>
          </a:p>
        </p:txBody>
      </p:sp>
      <p:pic>
        <p:nvPicPr>
          <p:cNvPr id="193" name="Google Shape;193;p4" descr="어둠, 달, 블랙이(가) 표시된 사진&#10;&#10;자동 생성된 설명"/>
          <p:cNvPicPr preferRelativeResize="0"/>
          <p:nvPr/>
        </p:nvPicPr>
        <p:blipFill rotWithShape="1">
          <a:blip r:embed="rId5">
            <a:alphaModFix/>
          </a:blip>
          <a:srcRect/>
          <a:stretch/>
        </p:blipFill>
        <p:spPr>
          <a:xfrm>
            <a:off x="10689172" y="6529660"/>
            <a:ext cx="1408750" cy="218894"/>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46"/>
        <p:cNvGrpSpPr/>
        <p:nvPr/>
      </p:nvGrpSpPr>
      <p:grpSpPr>
        <a:xfrm>
          <a:off x="0" y="0"/>
          <a:ext cx="0" cy="0"/>
          <a:chOff x="0" y="0"/>
          <a:chExt cx="0" cy="0"/>
        </a:xfrm>
      </p:grpSpPr>
      <p:sp>
        <p:nvSpPr>
          <p:cNvPr id="947" name="Google Shape;947;p62"/>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948" name="Google Shape;948;p62"/>
          <p:cNvGrpSpPr/>
          <p:nvPr/>
        </p:nvGrpSpPr>
        <p:grpSpPr>
          <a:xfrm>
            <a:off x="10027920" y="-3"/>
            <a:ext cx="2164081" cy="781115"/>
            <a:chOff x="9919316" y="4585314"/>
            <a:chExt cx="2272685" cy="1136343"/>
          </a:xfrm>
        </p:grpSpPr>
        <p:sp>
          <p:nvSpPr>
            <p:cNvPr id="949" name="Google Shape;949;p62"/>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950" name="Google Shape;950;p62"/>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951" name="Google Shape;951;p62"/>
          <p:cNvSpPr txBox="1"/>
          <p:nvPr/>
        </p:nvSpPr>
        <p:spPr>
          <a:xfrm>
            <a:off x="93305" y="867747"/>
            <a:ext cx="3694923"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서울 자치구별 전세가격 예측</a:t>
            </a:r>
            <a:endParaRPr sz="1400" b="0" i="0" u="none" strike="noStrike" cap="none">
              <a:solidFill>
                <a:srgbClr val="000000"/>
              </a:solidFill>
              <a:latin typeface="Arial"/>
              <a:ea typeface="Arial"/>
              <a:cs typeface="Arial"/>
              <a:sym typeface="Arial"/>
            </a:endParaRPr>
          </a:p>
        </p:txBody>
      </p:sp>
      <p:pic>
        <p:nvPicPr>
          <p:cNvPr id="952" name="Google Shape;952;p62"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56"/>
        <p:cNvGrpSpPr/>
        <p:nvPr/>
      </p:nvGrpSpPr>
      <p:grpSpPr>
        <a:xfrm>
          <a:off x="0" y="0"/>
          <a:ext cx="0" cy="0"/>
          <a:chOff x="0" y="0"/>
          <a:chExt cx="0" cy="0"/>
        </a:xfrm>
      </p:grpSpPr>
      <p:sp>
        <p:nvSpPr>
          <p:cNvPr id="957" name="Google Shape;957;p63"/>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958" name="Google Shape;958;p63"/>
          <p:cNvGrpSpPr/>
          <p:nvPr/>
        </p:nvGrpSpPr>
        <p:grpSpPr>
          <a:xfrm>
            <a:off x="10027920" y="-3"/>
            <a:ext cx="2164081" cy="781115"/>
            <a:chOff x="9919316" y="4585314"/>
            <a:chExt cx="2272685" cy="1136343"/>
          </a:xfrm>
        </p:grpSpPr>
        <p:sp>
          <p:nvSpPr>
            <p:cNvPr id="959" name="Google Shape;959;p63"/>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960" name="Google Shape;960;p63"/>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961" name="Google Shape;961;p63"/>
          <p:cNvSpPr txBox="1"/>
          <p:nvPr/>
        </p:nvSpPr>
        <p:spPr>
          <a:xfrm>
            <a:off x="93305" y="867747"/>
            <a:ext cx="3694923"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Web 구축 &amp; 배포</a:t>
            </a:r>
            <a:endParaRPr sz="1400" b="0" i="0" u="none" strike="noStrike" cap="none">
              <a:solidFill>
                <a:srgbClr val="000000"/>
              </a:solidFill>
              <a:latin typeface="Arial"/>
              <a:ea typeface="Arial"/>
              <a:cs typeface="Arial"/>
              <a:sym typeface="Arial"/>
            </a:endParaRPr>
          </a:p>
        </p:txBody>
      </p:sp>
      <p:pic>
        <p:nvPicPr>
          <p:cNvPr id="962" name="Google Shape;962;p63"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66"/>
        <p:cNvGrpSpPr/>
        <p:nvPr/>
      </p:nvGrpSpPr>
      <p:grpSpPr>
        <a:xfrm>
          <a:off x="0" y="0"/>
          <a:ext cx="0" cy="0"/>
          <a:chOff x="0" y="0"/>
          <a:chExt cx="0" cy="0"/>
        </a:xfrm>
      </p:grpSpPr>
      <p:sp>
        <p:nvSpPr>
          <p:cNvPr id="967" name="Google Shape;967;p64"/>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968" name="Google Shape;968;p64"/>
          <p:cNvGrpSpPr/>
          <p:nvPr/>
        </p:nvGrpSpPr>
        <p:grpSpPr>
          <a:xfrm>
            <a:off x="10027920" y="-3"/>
            <a:ext cx="2164081" cy="781115"/>
            <a:chOff x="9919316" y="4585314"/>
            <a:chExt cx="2272685" cy="1136343"/>
          </a:xfrm>
        </p:grpSpPr>
        <p:sp>
          <p:nvSpPr>
            <p:cNvPr id="969" name="Google Shape;969;p64"/>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970" name="Google Shape;970;p64"/>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grpSp>
        <p:nvGrpSpPr>
          <p:cNvPr id="971" name="Google Shape;971;p64"/>
          <p:cNvGrpSpPr/>
          <p:nvPr/>
        </p:nvGrpSpPr>
        <p:grpSpPr>
          <a:xfrm>
            <a:off x="167953" y="1096342"/>
            <a:ext cx="11784559" cy="5619315"/>
            <a:chOff x="842865" y="1096342"/>
            <a:chExt cx="10506270" cy="4995534"/>
          </a:xfrm>
        </p:grpSpPr>
        <p:sp>
          <p:nvSpPr>
            <p:cNvPr id="972" name="Google Shape;972;p64"/>
            <p:cNvSpPr/>
            <p:nvPr/>
          </p:nvSpPr>
          <p:spPr>
            <a:xfrm rot="-5400000">
              <a:off x="1154975" y="2110154"/>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nvGrpSpPr>
            <p:cNvPr id="973" name="Google Shape;973;p64"/>
            <p:cNvGrpSpPr/>
            <p:nvPr/>
          </p:nvGrpSpPr>
          <p:grpSpPr>
            <a:xfrm>
              <a:off x="1028776" y="2592867"/>
              <a:ext cx="1779034" cy="1632534"/>
              <a:chOff x="2168084" y="3125971"/>
              <a:chExt cx="1323542" cy="1523891"/>
            </a:xfrm>
          </p:grpSpPr>
          <p:sp>
            <p:nvSpPr>
              <p:cNvPr id="974" name="Google Shape;974;p64"/>
              <p:cNvSpPr/>
              <p:nvPr/>
            </p:nvSpPr>
            <p:spPr>
              <a:xfrm rot="-5400000">
                <a:off x="2067909" y="3226145"/>
                <a:ext cx="1523891" cy="1323542"/>
              </a:xfrm>
              <a:prstGeom prst="hexagon">
                <a:avLst>
                  <a:gd name="adj" fmla="val 27991"/>
                  <a:gd name="vf" fmla="val 115470"/>
                </a:avLst>
              </a:prstGeom>
              <a:no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975" name="Google Shape;975;p64"/>
              <p:cNvSpPr/>
              <p:nvPr/>
            </p:nvSpPr>
            <p:spPr>
              <a:xfrm>
                <a:off x="2231547" y="3551452"/>
                <a:ext cx="1196611" cy="766175"/>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01. 프로젝트</a:t>
                </a:r>
                <a:endParaRPr sz="18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개요</a:t>
                </a:r>
                <a:endParaRPr sz="1800" b="1" i="0" u="none" strike="noStrike" cap="none">
                  <a:solidFill>
                    <a:srgbClr val="1B328F"/>
                  </a:solidFill>
                  <a:latin typeface="Malgun Gothic"/>
                  <a:ea typeface="Malgun Gothic"/>
                  <a:cs typeface="Malgun Gothic"/>
                  <a:sym typeface="Malgun Gothic"/>
                </a:endParaRPr>
              </a:p>
            </p:txBody>
          </p:sp>
        </p:grpSp>
        <p:grpSp>
          <p:nvGrpSpPr>
            <p:cNvPr id="976" name="Google Shape;976;p64"/>
            <p:cNvGrpSpPr/>
            <p:nvPr/>
          </p:nvGrpSpPr>
          <p:grpSpPr>
            <a:xfrm>
              <a:off x="3087347" y="2592868"/>
              <a:ext cx="1831372" cy="1632534"/>
              <a:chOff x="2151012" y="3125971"/>
              <a:chExt cx="1362479" cy="1523891"/>
            </a:xfrm>
          </p:grpSpPr>
          <p:sp>
            <p:nvSpPr>
              <p:cNvPr id="977" name="Google Shape;977;p64"/>
              <p:cNvSpPr/>
              <p:nvPr/>
            </p:nvSpPr>
            <p:spPr>
              <a:xfrm rot="-5400000">
                <a:off x="2067909" y="3226145"/>
                <a:ext cx="1523891" cy="1323542"/>
              </a:xfrm>
              <a:prstGeom prst="hexagon">
                <a:avLst>
                  <a:gd name="adj" fmla="val 27991"/>
                  <a:gd name="vf" fmla="val 115470"/>
                </a:avLst>
              </a:prstGeom>
              <a:solidFill>
                <a:schemeClr val="lt1"/>
              </a:solidFill>
              <a:ln w="12700" cap="flat" cmpd="sng">
                <a:solidFill>
                  <a:srgbClr val="21486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978" name="Google Shape;978;p64"/>
              <p:cNvSpPr/>
              <p:nvPr/>
            </p:nvSpPr>
            <p:spPr>
              <a:xfrm>
                <a:off x="2151012" y="3551451"/>
                <a:ext cx="1362479" cy="766175"/>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02. 프로젝트</a:t>
                </a:r>
                <a:endParaRPr sz="18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수행 과정</a:t>
                </a:r>
                <a:endParaRPr sz="1800" b="1" i="0" u="none" strike="noStrike" cap="none">
                  <a:solidFill>
                    <a:srgbClr val="1B328F"/>
                  </a:solidFill>
                  <a:latin typeface="Malgun Gothic"/>
                  <a:ea typeface="Malgun Gothic"/>
                  <a:cs typeface="Malgun Gothic"/>
                  <a:sym typeface="Malgun Gothic"/>
                </a:endParaRPr>
              </a:p>
            </p:txBody>
          </p:sp>
        </p:grpSp>
        <p:sp>
          <p:nvSpPr>
            <p:cNvPr id="979" name="Google Shape;979;p64"/>
            <p:cNvSpPr/>
            <p:nvPr/>
          </p:nvSpPr>
          <p:spPr>
            <a:xfrm rot="5400000">
              <a:off x="3236494" y="2592068"/>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980" name="Google Shape;980;p64"/>
            <p:cNvSpPr/>
            <p:nvPr/>
          </p:nvSpPr>
          <p:spPr>
            <a:xfrm rot="-5400000">
              <a:off x="5326279" y="2110154"/>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981" name="Google Shape;981;p64"/>
            <p:cNvSpPr/>
            <p:nvPr/>
          </p:nvSpPr>
          <p:spPr>
            <a:xfrm rot="-5400000">
              <a:off x="5273333" y="2519617"/>
              <a:ext cx="1632534" cy="1779034"/>
            </a:xfrm>
            <a:prstGeom prst="hexagon">
              <a:avLst>
                <a:gd name="adj" fmla="val 27991"/>
                <a:gd name="vf" fmla="val 115470"/>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nvGrpSpPr>
            <p:cNvPr id="982" name="Google Shape;982;p64"/>
            <p:cNvGrpSpPr/>
            <p:nvPr/>
          </p:nvGrpSpPr>
          <p:grpSpPr>
            <a:xfrm>
              <a:off x="7281596" y="2592868"/>
              <a:ext cx="1779034" cy="1632534"/>
              <a:chOff x="2168084" y="3125971"/>
              <a:chExt cx="1323542" cy="1523891"/>
            </a:xfrm>
          </p:grpSpPr>
          <p:sp>
            <p:nvSpPr>
              <p:cNvPr id="983" name="Google Shape;983;p64"/>
              <p:cNvSpPr/>
              <p:nvPr/>
            </p:nvSpPr>
            <p:spPr>
              <a:xfrm rot="-5400000">
                <a:off x="2067909" y="3226145"/>
                <a:ext cx="1523891" cy="1323542"/>
              </a:xfrm>
              <a:prstGeom prst="hexagon">
                <a:avLst>
                  <a:gd name="adj" fmla="val 27991"/>
                  <a:gd name="vf" fmla="val 115470"/>
                </a:avLst>
              </a:prstGeom>
              <a:solidFill>
                <a:srgbClr val="4472C4"/>
              </a:solidFill>
              <a:ln w="12700" cap="flat" cmpd="sng">
                <a:solidFill>
                  <a:srgbClr val="21486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984" name="Google Shape;984;p64"/>
              <p:cNvSpPr/>
              <p:nvPr/>
            </p:nvSpPr>
            <p:spPr>
              <a:xfrm>
                <a:off x="2231548" y="3703252"/>
                <a:ext cx="1196611" cy="421381"/>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chemeClr val="lt1"/>
                    </a:solidFill>
                    <a:latin typeface="Malgun Gothic"/>
                    <a:ea typeface="Malgun Gothic"/>
                    <a:cs typeface="Malgun Gothic"/>
                    <a:sym typeface="Malgun Gothic"/>
                  </a:rPr>
                  <a:t>04. 최종 결론</a:t>
                </a:r>
                <a:endParaRPr sz="1800" b="1" i="0" u="none" strike="noStrike" cap="none">
                  <a:solidFill>
                    <a:schemeClr val="lt1"/>
                  </a:solidFill>
                  <a:latin typeface="Malgun Gothic"/>
                  <a:ea typeface="Malgun Gothic"/>
                  <a:cs typeface="Malgun Gothic"/>
                  <a:sym typeface="Malgun Gothic"/>
                </a:endParaRPr>
              </a:p>
            </p:txBody>
          </p:sp>
        </p:grpSp>
        <p:sp>
          <p:nvSpPr>
            <p:cNvPr id="985" name="Google Shape;985;p64"/>
            <p:cNvSpPr/>
            <p:nvPr/>
          </p:nvSpPr>
          <p:spPr>
            <a:xfrm rot="5400000">
              <a:off x="7407799" y="2592068"/>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986" name="Google Shape;986;p64"/>
            <p:cNvSpPr/>
            <p:nvPr/>
          </p:nvSpPr>
          <p:spPr>
            <a:xfrm rot="-5400000">
              <a:off x="9510387" y="2110154"/>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987" name="Google Shape;987;p64"/>
            <p:cNvSpPr/>
            <p:nvPr/>
          </p:nvSpPr>
          <p:spPr>
            <a:xfrm rot="-5400000">
              <a:off x="9457437" y="2519618"/>
              <a:ext cx="1632534" cy="1779033"/>
            </a:xfrm>
            <a:prstGeom prst="hexagon">
              <a:avLst>
                <a:gd name="adj" fmla="val 27991"/>
                <a:gd name="vf" fmla="val 115470"/>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988" name="Google Shape;988;p64"/>
            <p:cNvSpPr/>
            <p:nvPr/>
          </p:nvSpPr>
          <p:spPr>
            <a:xfrm>
              <a:off x="877530" y="4530932"/>
              <a:ext cx="2081520" cy="1067048"/>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프로젝트 조직(구성원 및 역할)</a:t>
              </a:r>
              <a:endParaRPr sz="1400" b="0" i="0" u="none" strike="noStrike" cap="none">
                <a:solidFill>
                  <a:srgbClr val="000000"/>
                </a:solidFill>
                <a:latin typeface="Arial"/>
                <a:ea typeface="Arial"/>
                <a:cs typeface="Arial"/>
                <a:sym typeface="Arial"/>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주제 선정 배경</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프로젝트 수행 방향</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프로젝트 추진 일정</a:t>
              </a:r>
              <a:endParaRPr sz="1400" b="0" i="0" u="none" strike="noStrike" cap="none">
                <a:solidFill>
                  <a:srgbClr val="000000"/>
                </a:solidFill>
                <a:latin typeface="Arial"/>
                <a:ea typeface="Arial"/>
                <a:cs typeface="Arial"/>
                <a:sym typeface="Arial"/>
              </a:endParaRPr>
            </a:p>
          </p:txBody>
        </p:sp>
        <p:sp>
          <p:nvSpPr>
            <p:cNvPr id="989" name="Google Shape;989;p64"/>
            <p:cNvSpPr/>
            <p:nvPr/>
          </p:nvSpPr>
          <p:spPr>
            <a:xfrm rot="5400000">
              <a:off x="3777849" y="132774"/>
              <a:ext cx="444880" cy="4163994"/>
            </a:xfrm>
            <a:prstGeom prst="leftBracket">
              <a:avLst>
                <a:gd name="adj" fmla="val 0"/>
              </a:avLst>
            </a:prstGeom>
            <a:noFill/>
            <a:ln w="9525"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Malgun Gothic"/>
                <a:ea typeface="Malgun Gothic"/>
                <a:cs typeface="Malgun Gothic"/>
                <a:sym typeface="Malgun Gothic"/>
              </a:endParaRPr>
            </a:p>
          </p:txBody>
        </p:sp>
        <p:sp>
          <p:nvSpPr>
            <p:cNvPr id="990" name="Google Shape;990;p64"/>
            <p:cNvSpPr/>
            <p:nvPr/>
          </p:nvSpPr>
          <p:spPr>
            <a:xfrm rot="5400000">
              <a:off x="7941843" y="132774"/>
              <a:ext cx="444880" cy="4163994"/>
            </a:xfrm>
            <a:prstGeom prst="leftBracket">
              <a:avLst>
                <a:gd name="adj" fmla="val 0"/>
              </a:avLst>
            </a:prstGeom>
            <a:noFill/>
            <a:ln w="9525"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Malgun Gothic"/>
                <a:ea typeface="Malgun Gothic"/>
                <a:cs typeface="Malgun Gothic"/>
                <a:sym typeface="Malgun Gothic"/>
              </a:endParaRPr>
            </a:p>
          </p:txBody>
        </p:sp>
        <p:sp>
          <p:nvSpPr>
            <p:cNvPr id="991" name="Google Shape;991;p64"/>
            <p:cNvSpPr/>
            <p:nvPr/>
          </p:nvSpPr>
          <p:spPr>
            <a:xfrm>
              <a:off x="4804019" y="1096342"/>
              <a:ext cx="2564632" cy="578498"/>
            </a:xfrm>
            <a:prstGeom prst="roundRect">
              <a:avLst>
                <a:gd name="adj" fmla="val 50000"/>
              </a:avLst>
            </a:prstGeom>
            <a:solidFill>
              <a:srgbClr val="1B328F"/>
            </a:solidFill>
            <a:ln w="9525" cap="flat" cmpd="sng">
              <a:solidFill>
                <a:srgbClr val="2574D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ko-KR" sz="2400" b="1" i="0" u="none" strike="noStrike" cap="none">
                  <a:solidFill>
                    <a:srgbClr val="FFFFFF"/>
                  </a:solidFill>
                  <a:latin typeface="Malgun Gothic"/>
                  <a:ea typeface="Malgun Gothic"/>
                  <a:cs typeface="Malgun Gothic"/>
                  <a:sym typeface="Malgun Gothic"/>
                </a:rPr>
                <a:t>INDEX</a:t>
              </a:r>
              <a:endParaRPr sz="2400" b="1" i="0" u="none" strike="noStrike" cap="none">
                <a:solidFill>
                  <a:srgbClr val="FFFFFF"/>
                </a:solidFill>
                <a:latin typeface="Malgun Gothic"/>
                <a:ea typeface="Malgun Gothic"/>
                <a:cs typeface="Malgun Gothic"/>
                <a:sym typeface="Malgun Gothic"/>
              </a:endParaRPr>
            </a:p>
          </p:txBody>
        </p:sp>
        <p:cxnSp>
          <p:nvCxnSpPr>
            <p:cNvPr id="992" name="Google Shape;992;p64"/>
            <p:cNvCxnSpPr/>
            <p:nvPr/>
          </p:nvCxnSpPr>
          <p:spPr>
            <a:xfrm>
              <a:off x="6082285" y="1606665"/>
              <a:ext cx="0" cy="385666"/>
            </a:xfrm>
            <a:prstGeom prst="straightConnector1">
              <a:avLst/>
            </a:prstGeom>
            <a:noFill/>
            <a:ln w="9525" cap="flat" cmpd="sng">
              <a:solidFill>
                <a:srgbClr val="214867"/>
              </a:solidFill>
              <a:prstDash val="solid"/>
              <a:miter lim="800000"/>
              <a:headEnd type="none" w="sm" len="sm"/>
              <a:tailEnd type="none" w="sm" len="sm"/>
            </a:ln>
          </p:spPr>
        </p:cxnSp>
        <p:sp>
          <p:nvSpPr>
            <p:cNvPr id="993" name="Google Shape;993;p64"/>
            <p:cNvSpPr/>
            <p:nvPr/>
          </p:nvSpPr>
          <p:spPr>
            <a:xfrm>
              <a:off x="5176832" y="3020521"/>
              <a:ext cx="1831372" cy="820798"/>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03. 프로젝트</a:t>
              </a:r>
              <a:endParaRPr sz="18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수행 결과</a:t>
              </a:r>
              <a:endParaRPr sz="1400" b="0" i="0" u="none" strike="noStrike" cap="none">
                <a:solidFill>
                  <a:srgbClr val="000000"/>
                </a:solidFill>
                <a:latin typeface="Arial"/>
                <a:ea typeface="Arial"/>
                <a:cs typeface="Arial"/>
                <a:sym typeface="Arial"/>
              </a:endParaRPr>
            </a:p>
          </p:txBody>
        </p:sp>
        <p:sp>
          <p:nvSpPr>
            <p:cNvPr id="994" name="Google Shape;994;p64"/>
            <p:cNvSpPr/>
            <p:nvPr/>
          </p:nvSpPr>
          <p:spPr>
            <a:xfrm>
              <a:off x="3057317" y="4532327"/>
              <a:ext cx="1884989" cy="1559549"/>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데이터 수집</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데이터 전처리</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EDA</a:t>
              </a:r>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통계 분석</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변수 설정</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분석 모델 설정</a:t>
              </a:r>
              <a:endParaRPr sz="1200" b="0" i="0" u="none" strike="noStrike" cap="none">
                <a:solidFill>
                  <a:srgbClr val="1B328F"/>
                </a:solidFill>
                <a:latin typeface="Malgun Gothic"/>
                <a:ea typeface="Malgun Gothic"/>
                <a:cs typeface="Malgun Gothic"/>
                <a:sym typeface="Malgun Gothic"/>
              </a:endParaRPr>
            </a:p>
          </p:txBody>
        </p:sp>
        <p:sp>
          <p:nvSpPr>
            <p:cNvPr id="995" name="Google Shape;995;p64"/>
            <p:cNvSpPr/>
            <p:nvPr/>
          </p:nvSpPr>
          <p:spPr>
            <a:xfrm>
              <a:off x="5075241" y="4532327"/>
              <a:ext cx="2081520" cy="820798"/>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성능 평가</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서울 자치구별 전세가격 예측 Web 구축 &amp; 배포</a:t>
              </a:r>
              <a:endParaRPr sz="1400" b="0" i="0" u="none" strike="noStrike" cap="none">
                <a:solidFill>
                  <a:srgbClr val="000000"/>
                </a:solidFill>
                <a:latin typeface="Arial"/>
                <a:ea typeface="Arial"/>
                <a:cs typeface="Arial"/>
                <a:sym typeface="Arial"/>
              </a:endParaRPr>
            </a:p>
          </p:txBody>
        </p:sp>
        <p:sp>
          <p:nvSpPr>
            <p:cNvPr id="996" name="Google Shape;996;p64"/>
            <p:cNvSpPr/>
            <p:nvPr/>
          </p:nvSpPr>
          <p:spPr>
            <a:xfrm>
              <a:off x="7334612" y="4538316"/>
              <a:ext cx="1672999" cy="574548"/>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1" i="0" u="none" strike="noStrike" cap="none">
                  <a:solidFill>
                    <a:srgbClr val="1B328F"/>
                  </a:solidFill>
                  <a:latin typeface="Malgun Gothic"/>
                  <a:ea typeface="Malgun Gothic"/>
                  <a:cs typeface="Malgun Gothic"/>
                  <a:sym typeface="Malgun Gothic"/>
                </a:rPr>
                <a:t>기대 효과</a:t>
              </a:r>
              <a:endParaRPr sz="12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1" i="0" u="none" strike="noStrike" cap="none">
                  <a:solidFill>
                    <a:srgbClr val="1B328F"/>
                  </a:solidFill>
                  <a:latin typeface="Malgun Gothic"/>
                  <a:ea typeface="Malgun Gothic"/>
                  <a:cs typeface="Malgun Gothic"/>
                  <a:sym typeface="Malgun Gothic"/>
                </a:rPr>
                <a:t>한계점</a:t>
              </a:r>
              <a:endParaRPr sz="1200" b="1" i="0" u="none" strike="noStrike" cap="none">
                <a:solidFill>
                  <a:srgbClr val="1B328F"/>
                </a:solidFill>
                <a:latin typeface="Malgun Gothic"/>
                <a:ea typeface="Malgun Gothic"/>
                <a:cs typeface="Malgun Gothic"/>
                <a:sym typeface="Malgun Gothic"/>
              </a:endParaRPr>
            </a:p>
          </p:txBody>
        </p:sp>
        <p:sp>
          <p:nvSpPr>
            <p:cNvPr id="997" name="Google Shape;997;p64"/>
            <p:cNvSpPr/>
            <p:nvPr/>
          </p:nvSpPr>
          <p:spPr>
            <a:xfrm>
              <a:off x="9232943" y="4538316"/>
              <a:ext cx="2081520" cy="1075294"/>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데이터 정의서</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참고문헌</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출처</a:t>
              </a:r>
              <a:endParaRPr sz="1400" b="0" i="0" u="none" strike="noStrike" cap="none">
                <a:solidFill>
                  <a:srgbClr val="000000"/>
                </a:solidFill>
                <a:latin typeface="Arial"/>
                <a:ea typeface="Arial"/>
                <a:cs typeface="Arial"/>
                <a:sym typeface="Arial"/>
              </a:endParaRPr>
            </a:p>
          </p:txBody>
        </p:sp>
      </p:grpSp>
      <p:pic>
        <p:nvPicPr>
          <p:cNvPr id="998" name="Google Shape;998;p64"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
        <p:nvSpPr>
          <p:cNvPr id="999" name="Google Shape;999;p64"/>
          <p:cNvSpPr/>
          <p:nvPr/>
        </p:nvSpPr>
        <p:spPr>
          <a:xfrm>
            <a:off x="9846865" y="3473450"/>
            <a:ext cx="1804116" cy="507791"/>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05. Document</a:t>
            </a:r>
            <a:endParaRPr sz="1800" b="1" i="0" u="none" strike="noStrike" cap="none">
              <a:solidFill>
                <a:srgbClr val="1B328F"/>
              </a:solidFill>
              <a:latin typeface="Malgun Gothic"/>
              <a:ea typeface="Malgun Gothic"/>
              <a:cs typeface="Malgun Gothic"/>
              <a:sym typeface="Malgun Gothic"/>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003"/>
        <p:cNvGrpSpPr/>
        <p:nvPr/>
      </p:nvGrpSpPr>
      <p:grpSpPr>
        <a:xfrm>
          <a:off x="0" y="0"/>
          <a:ext cx="0" cy="0"/>
          <a:chOff x="0" y="0"/>
          <a:chExt cx="0" cy="0"/>
        </a:xfrm>
      </p:grpSpPr>
      <p:sp>
        <p:nvSpPr>
          <p:cNvPr id="1004" name="Google Shape;1004;p65"/>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1005" name="Google Shape;1005;p65"/>
          <p:cNvGrpSpPr/>
          <p:nvPr/>
        </p:nvGrpSpPr>
        <p:grpSpPr>
          <a:xfrm>
            <a:off x="10027920" y="-3"/>
            <a:ext cx="2164081" cy="781115"/>
            <a:chOff x="9919316" y="4585314"/>
            <a:chExt cx="2272685" cy="1136343"/>
          </a:xfrm>
        </p:grpSpPr>
        <p:sp>
          <p:nvSpPr>
            <p:cNvPr id="1006" name="Google Shape;1006;p65"/>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007" name="Google Shape;1007;p65"/>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1008" name="Google Shape;1008;p65"/>
          <p:cNvSpPr txBox="1"/>
          <p:nvPr/>
        </p:nvSpPr>
        <p:spPr>
          <a:xfrm>
            <a:off x="93305" y="867747"/>
            <a:ext cx="3694923"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기대 효과</a:t>
            </a:r>
            <a:endParaRPr sz="1400" b="0" i="0" u="none" strike="noStrike" cap="none">
              <a:solidFill>
                <a:srgbClr val="000000"/>
              </a:solidFill>
              <a:latin typeface="Arial"/>
              <a:ea typeface="Arial"/>
              <a:cs typeface="Arial"/>
              <a:sym typeface="Arial"/>
            </a:endParaRPr>
          </a:p>
        </p:txBody>
      </p:sp>
      <p:pic>
        <p:nvPicPr>
          <p:cNvPr id="1009" name="Google Shape;1009;p65"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13"/>
        <p:cNvGrpSpPr/>
        <p:nvPr/>
      </p:nvGrpSpPr>
      <p:grpSpPr>
        <a:xfrm>
          <a:off x="0" y="0"/>
          <a:ext cx="0" cy="0"/>
          <a:chOff x="0" y="0"/>
          <a:chExt cx="0" cy="0"/>
        </a:xfrm>
      </p:grpSpPr>
      <p:sp>
        <p:nvSpPr>
          <p:cNvPr id="1014" name="Google Shape;1014;p66"/>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1015" name="Google Shape;1015;p66"/>
          <p:cNvGrpSpPr/>
          <p:nvPr/>
        </p:nvGrpSpPr>
        <p:grpSpPr>
          <a:xfrm>
            <a:off x="10027920" y="-3"/>
            <a:ext cx="2164081" cy="781115"/>
            <a:chOff x="9919316" y="4585314"/>
            <a:chExt cx="2272685" cy="1136343"/>
          </a:xfrm>
        </p:grpSpPr>
        <p:sp>
          <p:nvSpPr>
            <p:cNvPr id="1016" name="Google Shape;1016;p66"/>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017" name="Google Shape;1017;p66"/>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1018" name="Google Shape;1018;p66"/>
          <p:cNvSpPr txBox="1"/>
          <p:nvPr/>
        </p:nvSpPr>
        <p:spPr>
          <a:xfrm>
            <a:off x="93305" y="867747"/>
            <a:ext cx="3694923"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한계점</a:t>
            </a:r>
            <a:endParaRPr sz="1400" b="0" i="0" u="none" strike="noStrike" cap="none">
              <a:solidFill>
                <a:srgbClr val="000000"/>
              </a:solidFill>
              <a:latin typeface="Arial"/>
              <a:ea typeface="Arial"/>
              <a:cs typeface="Arial"/>
              <a:sym typeface="Arial"/>
            </a:endParaRPr>
          </a:p>
        </p:txBody>
      </p:sp>
      <p:pic>
        <p:nvPicPr>
          <p:cNvPr id="1019" name="Google Shape;1019;p66"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67"/>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1025" name="Google Shape;1025;p67"/>
          <p:cNvGrpSpPr/>
          <p:nvPr/>
        </p:nvGrpSpPr>
        <p:grpSpPr>
          <a:xfrm>
            <a:off x="10027920" y="-3"/>
            <a:ext cx="2164081" cy="781115"/>
            <a:chOff x="9919316" y="4585314"/>
            <a:chExt cx="2272685" cy="1136343"/>
          </a:xfrm>
        </p:grpSpPr>
        <p:sp>
          <p:nvSpPr>
            <p:cNvPr id="1026" name="Google Shape;1026;p67"/>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027" name="Google Shape;1027;p67"/>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grpSp>
        <p:nvGrpSpPr>
          <p:cNvPr id="1028" name="Google Shape;1028;p67"/>
          <p:cNvGrpSpPr/>
          <p:nvPr/>
        </p:nvGrpSpPr>
        <p:grpSpPr>
          <a:xfrm>
            <a:off x="167953" y="1096342"/>
            <a:ext cx="11784559" cy="5619315"/>
            <a:chOff x="842865" y="1096342"/>
            <a:chExt cx="10506270" cy="4995533"/>
          </a:xfrm>
        </p:grpSpPr>
        <p:sp>
          <p:nvSpPr>
            <p:cNvPr id="1029" name="Google Shape;1029;p67"/>
            <p:cNvSpPr/>
            <p:nvPr/>
          </p:nvSpPr>
          <p:spPr>
            <a:xfrm rot="-5400000">
              <a:off x="1154975" y="2110154"/>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nvGrpSpPr>
            <p:cNvPr id="1030" name="Google Shape;1030;p67"/>
            <p:cNvGrpSpPr/>
            <p:nvPr/>
          </p:nvGrpSpPr>
          <p:grpSpPr>
            <a:xfrm>
              <a:off x="1028776" y="2592867"/>
              <a:ext cx="1779034" cy="1632534"/>
              <a:chOff x="2168084" y="3125971"/>
              <a:chExt cx="1323542" cy="1523891"/>
            </a:xfrm>
          </p:grpSpPr>
          <p:sp>
            <p:nvSpPr>
              <p:cNvPr id="1031" name="Google Shape;1031;p67"/>
              <p:cNvSpPr/>
              <p:nvPr/>
            </p:nvSpPr>
            <p:spPr>
              <a:xfrm rot="-5400000">
                <a:off x="2067909" y="3226145"/>
                <a:ext cx="1523891" cy="1323542"/>
              </a:xfrm>
              <a:prstGeom prst="hexagon">
                <a:avLst>
                  <a:gd name="adj" fmla="val 27991"/>
                  <a:gd name="vf" fmla="val 115470"/>
                </a:avLst>
              </a:prstGeom>
              <a:no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032" name="Google Shape;1032;p67"/>
              <p:cNvSpPr/>
              <p:nvPr/>
            </p:nvSpPr>
            <p:spPr>
              <a:xfrm>
                <a:off x="2231547" y="3551452"/>
                <a:ext cx="1196611" cy="766175"/>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01. 프로젝트</a:t>
                </a:r>
                <a:endParaRPr sz="18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개요</a:t>
                </a:r>
                <a:endParaRPr sz="1800" b="1" i="0" u="none" strike="noStrike" cap="none">
                  <a:solidFill>
                    <a:srgbClr val="1B328F"/>
                  </a:solidFill>
                  <a:latin typeface="Malgun Gothic"/>
                  <a:ea typeface="Malgun Gothic"/>
                  <a:cs typeface="Malgun Gothic"/>
                  <a:sym typeface="Malgun Gothic"/>
                </a:endParaRPr>
              </a:p>
            </p:txBody>
          </p:sp>
        </p:grpSp>
        <p:grpSp>
          <p:nvGrpSpPr>
            <p:cNvPr id="1033" name="Google Shape;1033;p67"/>
            <p:cNvGrpSpPr/>
            <p:nvPr/>
          </p:nvGrpSpPr>
          <p:grpSpPr>
            <a:xfrm>
              <a:off x="3087347" y="2592868"/>
              <a:ext cx="1831372" cy="1632534"/>
              <a:chOff x="2151012" y="3125971"/>
              <a:chExt cx="1362479" cy="1523891"/>
            </a:xfrm>
          </p:grpSpPr>
          <p:sp>
            <p:nvSpPr>
              <p:cNvPr id="1034" name="Google Shape;1034;p67"/>
              <p:cNvSpPr/>
              <p:nvPr/>
            </p:nvSpPr>
            <p:spPr>
              <a:xfrm rot="-5400000">
                <a:off x="2067909" y="3226145"/>
                <a:ext cx="1523891" cy="1323542"/>
              </a:xfrm>
              <a:prstGeom prst="hexagon">
                <a:avLst>
                  <a:gd name="adj" fmla="val 27991"/>
                  <a:gd name="vf" fmla="val 115470"/>
                </a:avLst>
              </a:prstGeom>
              <a:solidFill>
                <a:schemeClr val="lt1"/>
              </a:solidFill>
              <a:ln w="12700" cap="flat" cmpd="sng">
                <a:solidFill>
                  <a:srgbClr val="21486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035" name="Google Shape;1035;p67"/>
              <p:cNvSpPr/>
              <p:nvPr/>
            </p:nvSpPr>
            <p:spPr>
              <a:xfrm>
                <a:off x="2151012" y="3551451"/>
                <a:ext cx="1362479" cy="766175"/>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02. 프로젝트</a:t>
                </a:r>
                <a:endParaRPr sz="18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수행 과정</a:t>
                </a:r>
                <a:endParaRPr sz="1800" b="1" i="0" u="none" strike="noStrike" cap="none">
                  <a:solidFill>
                    <a:srgbClr val="1B328F"/>
                  </a:solidFill>
                  <a:latin typeface="Malgun Gothic"/>
                  <a:ea typeface="Malgun Gothic"/>
                  <a:cs typeface="Malgun Gothic"/>
                  <a:sym typeface="Malgun Gothic"/>
                </a:endParaRPr>
              </a:p>
            </p:txBody>
          </p:sp>
        </p:grpSp>
        <p:sp>
          <p:nvSpPr>
            <p:cNvPr id="1036" name="Google Shape;1036;p67"/>
            <p:cNvSpPr/>
            <p:nvPr/>
          </p:nvSpPr>
          <p:spPr>
            <a:xfrm rot="5400000">
              <a:off x="3236494" y="2592068"/>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037" name="Google Shape;1037;p67"/>
            <p:cNvSpPr/>
            <p:nvPr/>
          </p:nvSpPr>
          <p:spPr>
            <a:xfrm rot="-5400000">
              <a:off x="5326279" y="2110154"/>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038" name="Google Shape;1038;p67"/>
            <p:cNvSpPr/>
            <p:nvPr/>
          </p:nvSpPr>
          <p:spPr>
            <a:xfrm rot="-5400000">
              <a:off x="5273333" y="2519617"/>
              <a:ext cx="1632534" cy="1779034"/>
            </a:xfrm>
            <a:prstGeom prst="hexagon">
              <a:avLst>
                <a:gd name="adj" fmla="val 27991"/>
                <a:gd name="vf" fmla="val 115470"/>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nvGrpSpPr>
            <p:cNvPr id="1039" name="Google Shape;1039;p67"/>
            <p:cNvGrpSpPr/>
            <p:nvPr/>
          </p:nvGrpSpPr>
          <p:grpSpPr>
            <a:xfrm>
              <a:off x="7281596" y="2592867"/>
              <a:ext cx="1779034" cy="1632534"/>
              <a:chOff x="2168084" y="3125971"/>
              <a:chExt cx="1323542" cy="1523891"/>
            </a:xfrm>
          </p:grpSpPr>
          <p:sp>
            <p:nvSpPr>
              <p:cNvPr id="1040" name="Google Shape;1040;p67"/>
              <p:cNvSpPr/>
              <p:nvPr/>
            </p:nvSpPr>
            <p:spPr>
              <a:xfrm rot="-5400000">
                <a:off x="2067909" y="3226145"/>
                <a:ext cx="1523891" cy="1323542"/>
              </a:xfrm>
              <a:prstGeom prst="hexagon">
                <a:avLst>
                  <a:gd name="adj" fmla="val 27991"/>
                  <a:gd name="vf" fmla="val 115470"/>
                </a:avLst>
              </a:prstGeom>
              <a:noFill/>
              <a:ln w="12700" cap="flat" cmpd="sng">
                <a:solidFill>
                  <a:srgbClr val="21486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041" name="Google Shape;1041;p67"/>
              <p:cNvSpPr/>
              <p:nvPr/>
            </p:nvSpPr>
            <p:spPr>
              <a:xfrm>
                <a:off x="2231548" y="3703252"/>
                <a:ext cx="1196611" cy="376986"/>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04. 최종 결론</a:t>
                </a:r>
                <a:endParaRPr sz="1800" b="1" i="0" u="none" strike="noStrike" cap="none">
                  <a:solidFill>
                    <a:srgbClr val="1B328F"/>
                  </a:solidFill>
                  <a:latin typeface="Malgun Gothic"/>
                  <a:ea typeface="Malgun Gothic"/>
                  <a:cs typeface="Malgun Gothic"/>
                  <a:sym typeface="Malgun Gothic"/>
                </a:endParaRPr>
              </a:p>
            </p:txBody>
          </p:sp>
        </p:grpSp>
        <p:sp>
          <p:nvSpPr>
            <p:cNvPr id="1042" name="Google Shape;1042;p67"/>
            <p:cNvSpPr/>
            <p:nvPr/>
          </p:nvSpPr>
          <p:spPr>
            <a:xfrm rot="5400000">
              <a:off x="7407799" y="2592068"/>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043" name="Google Shape;1043;p67"/>
            <p:cNvSpPr/>
            <p:nvPr/>
          </p:nvSpPr>
          <p:spPr>
            <a:xfrm rot="-5400000">
              <a:off x="9510387" y="2110154"/>
              <a:ext cx="1526637" cy="2150858"/>
            </a:xfrm>
            <a:custGeom>
              <a:avLst/>
              <a:gdLst/>
              <a:ahLst/>
              <a:cxnLst/>
              <a:rect l="l" t="t" r="r" b="b"/>
              <a:pathLst>
                <a:path w="1425041" h="1600166" extrusionOk="0">
                  <a:moveTo>
                    <a:pt x="1425041" y="800083"/>
                  </a:moveTo>
                  <a:lnTo>
                    <a:pt x="977139" y="1600166"/>
                  </a:lnTo>
                  <a:lnTo>
                    <a:pt x="30554" y="1600166"/>
                  </a:lnTo>
                  <a:lnTo>
                    <a:pt x="0" y="1545587"/>
                  </a:lnTo>
                  <a:lnTo>
                    <a:pt x="57864" y="1545587"/>
                  </a:lnTo>
                  <a:lnTo>
                    <a:pt x="58713" y="1547104"/>
                  </a:lnTo>
                  <a:lnTo>
                    <a:pt x="948982" y="1547104"/>
                  </a:lnTo>
                  <a:lnTo>
                    <a:pt x="1370237" y="794621"/>
                  </a:lnTo>
                  <a:lnTo>
                    <a:pt x="948982" y="42137"/>
                  </a:lnTo>
                  <a:lnTo>
                    <a:pt x="105144" y="42137"/>
                  </a:lnTo>
                  <a:lnTo>
                    <a:pt x="105144" y="40787"/>
                  </a:lnTo>
                  <a:lnTo>
                    <a:pt x="7721" y="40787"/>
                  </a:lnTo>
                  <a:lnTo>
                    <a:pt x="30554" y="0"/>
                  </a:lnTo>
                  <a:lnTo>
                    <a:pt x="977139" y="0"/>
                  </a:lnTo>
                  <a:close/>
                </a:path>
              </a:pathLst>
            </a:custGeom>
            <a:solidFill>
              <a:srgbClr val="30559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044" name="Google Shape;1044;p67"/>
            <p:cNvSpPr/>
            <p:nvPr/>
          </p:nvSpPr>
          <p:spPr>
            <a:xfrm rot="-5400000">
              <a:off x="9457437" y="2519618"/>
              <a:ext cx="1632534" cy="1779033"/>
            </a:xfrm>
            <a:prstGeom prst="hexagon">
              <a:avLst>
                <a:gd name="adj" fmla="val 27991"/>
                <a:gd name="vf" fmla="val 115470"/>
              </a:avLst>
            </a:prstGeom>
            <a:solidFill>
              <a:srgbClr val="4472C4"/>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045" name="Google Shape;1045;p67"/>
            <p:cNvSpPr/>
            <p:nvPr/>
          </p:nvSpPr>
          <p:spPr>
            <a:xfrm>
              <a:off x="877530" y="4530932"/>
              <a:ext cx="2081520" cy="1067048"/>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프로젝트 조직(구성원 및 역할)</a:t>
              </a:r>
              <a:endParaRPr sz="1400" b="0" i="0" u="none" strike="noStrike" cap="none">
                <a:solidFill>
                  <a:srgbClr val="000000"/>
                </a:solidFill>
                <a:latin typeface="Arial"/>
                <a:ea typeface="Arial"/>
                <a:cs typeface="Arial"/>
                <a:sym typeface="Arial"/>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주제 선정 배경</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프로젝트 수행 방향</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프로젝트 추진 일정</a:t>
              </a:r>
              <a:endParaRPr sz="1400" b="0" i="0" u="none" strike="noStrike" cap="none">
                <a:solidFill>
                  <a:srgbClr val="000000"/>
                </a:solidFill>
                <a:latin typeface="Arial"/>
                <a:ea typeface="Arial"/>
                <a:cs typeface="Arial"/>
                <a:sym typeface="Arial"/>
              </a:endParaRPr>
            </a:p>
          </p:txBody>
        </p:sp>
        <p:sp>
          <p:nvSpPr>
            <p:cNvPr id="1046" name="Google Shape;1046;p67"/>
            <p:cNvSpPr/>
            <p:nvPr/>
          </p:nvSpPr>
          <p:spPr>
            <a:xfrm rot="5400000">
              <a:off x="3777849" y="132774"/>
              <a:ext cx="444880" cy="4163994"/>
            </a:xfrm>
            <a:prstGeom prst="leftBracket">
              <a:avLst>
                <a:gd name="adj" fmla="val 0"/>
              </a:avLst>
            </a:prstGeom>
            <a:noFill/>
            <a:ln w="9525"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Malgun Gothic"/>
                <a:ea typeface="Malgun Gothic"/>
                <a:cs typeface="Malgun Gothic"/>
                <a:sym typeface="Malgun Gothic"/>
              </a:endParaRPr>
            </a:p>
          </p:txBody>
        </p:sp>
        <p:sp>
          <p:nvSpPr>
            <p:cNvPr id="1047" name="Google Shape;1047;p67"/>
            <p:cNvSpPr/>
            <p:nvPr/>
          </p:nvSpPr>
          <p:spPr>
            <a:xfrm rot="5400000">
              <a:off x="7941843" y="132774"/>
              <a:ext cx="444880" cy="4163994"/>
            </a:xfrm>
            <a:prstGeom prst="leftBracket">
              <a:avLst>
                <a:gd name="adj" fmla="val 0"/>
              </a:avLst>
            </a:prstGeom>
            <a:noFill/>
            <a:ln w="9525"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Malgun Gothic"/>
                <a:ea typeface="Malgun Gothic"/>
                <a:cs typeface="Malgun Gothic"/>
                <a:sym typeface="Malgun Gothic"/>
              </a:endParaRPr>
            </a:p>
          </p:txBody>
        </p:sp>
        <p:sp>
          <p:nvSpPr>
            <p:cNvPr id="1048" name="Google Shape;1048;p67"/>
            <p:cNvSpPr/>
            <p:nvPr/>
          </p:nvSpPr>
          <p:spPr>
            <a:xfrm>
              <a:off x="4804019" y="1096342"/>
              <a:ext cx="2564632" cy="578498"/>
            </a:xfrm>
            <a:prstGeom prst="roundRect">
              <a:avLst>
                <a:gd name="adj" fmla="val 50000"/>
              </a:avLst>
            </a:prstGeom>
            <a:solidFill>
              <a:srgbClr val="1B328F"/>
            </a:solidFill>
            <a:ln w="9525" cap="flat" cmpd="sng">
              <a:solidFill>
                <a:srgbClr val="2574D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ko-KR" sz="2400" b="1" i="0" u="none" strike="noStrike" cap="none">
                  <a:solidFill>
                    <a:srgbClr val="FFFFFF"/>
                  </a:solidFill>
                  <a:latin typeface="Malgun Gothic"/>
                  <a:ea typeface="Malgun Gothic"/>
                  <a:cs typeface="Malgun Gothic"/>
                  <a:sym typeface="Malgun Gothic"/>
                </a:rPr>
                <a:t>INDEX</a:t>
              </a:r>
              <a:endParaRPr sz="2400" b="1" i="0" u="none" strike="noStrike" cap="none">
                <a:solidFill>
                  <a:srgbClr val="FFFFFF"/>
                </a:solidFill>
                <a:latin typeface="Malgun Gothic"/>
                <a:ea typeface="Malgun Gothic"/>
                <a:cs typeface="Malgun Gothic"/>
                <a:sym typeface="Malgun Gothic"/>
              </a:endParaRPr>
            </a:p>
          </p:txBody>
        </p:sp>
        <p:cxnSp>
          <p:nvCxnSpPr>
            <p:cNvPr id="1049" name="Google Shape;1049;p67"/>
            <p:cNvCxnSpPr/>
            <p:nvPr/>
          </p:nvCxnSpPr>
          <p:spPr>
            <a:xfrm>
              <a:off x="6082285" y="1606665"/>
              <a:ext cx="0" cy="385666"/>
            </a:xfrm>
            <a:prstGeom prst="straightConnector1">
              <a:avLst/>
            </a:prstGeom>
            <a:noFill/>
            <a:ln w="9525" cap="flat" cmpd="sng">
              <a:solidFill>
                <a:srgbClr val="214867"/>
              </a:solidFill>
              <a:prstDash val="solid"/>
              <a:miter lim="800000"/>
              <a:headEnd type="none" w="sm" len="sm"/>
              <a:tailEnd type="none" w="sm" len="sm"/>
            </a:ln>
          </p:spPr>
        </p:cxnSp>
        <p:sp>
          <p:nvSpPr>
            <p:cNvPr id="1050" name="Google Shape;1050;p67"/>
            <p:cNvSpPr/>
            <p:nvPr/>
          </p:nvSpPr>
          <p:spPr>
            <a:xfrm>
              <a:off x="5176832" y="3020521"/>
              <a:ext cx="1831372" cy="820798"/>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03. 프로젝트</a:t>
              </a:r>
              <a:endParaRPr sz="18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rgbClr val="1B328F"/>
                  </a:solidFill>
                  <a:latin typeface="Malgun Gothic"/>
                  <a:ea typeface="Malgun Gothic"/>
                  <a:cs typeface="Malgun Gothic"/>
                  <a:sym typeface="Malgun Gothic"/>
                </a:rPr>
                <a:t>수행 결과</a:t>
              </a:r>
              <a:endParaRPr sz="1400" b="0" i="0" u="none" strike="noStrike" cap="none">
                <a:solidFill>
                  <a:srgbClr val="000000"/>
                </a:solidFill>
                <a:latin typeface="Arial"/>
                <a:ea typeface="Arial"/>
                <a:cs typeface="Arial"/>
                <a:sym typeface="Arial"/>
              </a:endParaRPr>
            </a:p>
          </p:txBody>
        </p:sp>
        <p:sp>
          <p:nvSpPr>
            <p:cNvPr id="1051" name="Google Shape;1051;p67"/>
            <p:cNvSpPr/>
            <p:nvPr/>
          </p:nvSpPr>
          <p:spPr>
            <a:xfrm>
              <a:off x="3057317" y="4532327"/>
              <a:ext cx="1884989" cy="1559548"/>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데이터 수집</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데이터 전처리</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EDA</a:t>
              </a:r>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통계 분석</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변수 설정</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분석 모델 설정</a:t>
              </a:r>
              <a:endParaRPr sz="1200" b="0" i="0" u="none" strike="noStrike" cap="none">
                <a:solidFill>
                  <a:srgbClr val="1B328F"/>
                </a:solidFill>
                <a:latin typeface="Malgun Gothic"/>
                <a:ea typeface="Malgun Gothic"/>
                <a:cs typeface="Malgun Gothic"/>
                <a:sym typeface="Malgun Gothic"/>
              </a:endParaRPr>
            </a:p>
          </p:txBody>
        </p:sp>
        <p:sp>
          <p:nvSpPr>
            <p:cNvPr id="1052" name="Google Shape;1052;p67"/>
            <p:cNvSpPr/>
            <p:nvPr/>
          </p:nvSpPr>
          <p:spPr>
            <a:xfrm>
              <a:off x="5075241" y="4532327"/>
              <a:ext cx="2081520" cy="820798"/>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성능 평가</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서울 자치구별 전세가격 예측 Web 구축 &amp; 배포</a:t>
              </a:r>
              <a:endParaRPr sz="1400" b="0" i="0" u="none" strike="noStrike" cap="none">
                <a:solidFill>
                  <a:srgbClr val="000000"/>
                </a:solidFill>
                <a:latin typeface="Arial"/>
                <a:ea typeface="Arial"/>
                <a:cs typeface="Arial"/>
                <a:sym typeface="Arial"/>
              </a:endParaRPr>
            </a:p>
          </p:txBody>
        </p:sp>
        <p:sp>
          <p:nvSpPr>
            <p:cNvPr id="1053" name="Google Shape;1053;p67"/>
            <p:cNvSpPr/>
            <p:nvPr/>
          </p:nvSpPr>
          <p:spPr>
            <a:xfrm>
              <a:off x="7334612" y="4538316"/>
              <a:ext cx="1672999" cy="574548"/>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기대 효과</a:t>
              </a:r>
              <a:endParaRPr sz="1200" b="0"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0" i="0" u="none" strike="noStrike" cap="none">
                  <a:solidFill>
                    <a:srgbClr val="1B328F"/>
                  </a:solidFill>
                  <a:latin typeface="Malgun Gothic"/>
                  <a:ea typeface="Malgun Gothic"/>
                  <a:cs typeface="Malgun Gothic"/>
                  <a:sym typeface="Malgun Gothic"/>
                </a:rPr>
                <a:t>한계점</a:t>
              </a:r>
              <a:endParaRPr sz="1200" b="0" i="0" u="none" strike="noStrike" cap="none">
                <a:solidFill>
                  <a:srgbClr val="1B328F"/>
                </a:solidFill>
                <a:latin typeface="Malgun Gothic"/>
                <a:ea typeface="Malgun Gothic"/>
                <a:cs typeface="Malgun Gothic"/>
                <a:sym typeface="Malgun Gothic"/>
              </a:endParaRPr>
            </a:p>
          </p:txBody>
        </p:sp>
        <p:sp>
          <p:nvSpPr>
            <p:cNvPr id="1054" name="Google Shape;1054;p67"/>
            <p:cNvSpPr/>
            <p:nvPr/>
          </p:nvSpPr>
          <p:spPr>
            <a:xfrm>
              <a:off x="9232943" y="4538316"/>
              <a:ext cx="2081520" cy="820798"/>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200"/>
                <a:buFont typeface="Arial"/>
                <a:buNone/>
              </a:pPr>
              <a:r>
                <a:rPr lang="ko-KR" sz="1200" b="1" i="0" u="none" strike="noStrike" cap="none">
                  <a:solidFill>
                    <a:srgbClr val="1B328F"/>
                  </a:solidFill>
                  <a:latin typeface="Malgun Gothic"/>
                  <a:ea typeface="Malgun Gothic"/>
                  <a:cs typeface="Malgun Gothic"/>
                  <a:sym typeface="Malgun Gothic"/>
                </a:rPr>
                <a:t>데이터 정의서</a:t>
              </a:r>
              <a:endParaRPr sz="12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1" i="0" u="none" strike="noStrike" cap="none">
                  <a:solidFill>
                    <a:srgbClr val="1B328F"/>
                  </a:solidFill>
                  <a:latin typeface="Malgun Gothic"/>
                  <a:ea typeface="Malgun Gothic"/>
                  <a:cs typeface="Malgun Gothic"/>
                  <a:sym typeface="Malgun Gothic"/>
                </a:rPr>
                <a:t>참고문헌</a:t>
              </a:r>
              <a:endParaRPr sz="1200" b="1" i="0" u="none" strike="noStrike" cap="none">
                <a:solidFill>
                  <a:srgbClr val="1B328F"/>
                </a:solidFill>
                <a:latin typeface="Malgun Gothic"/>
                <a:ea typeface="Malgun Gothic"/>
                <a:cs typeface="Malgun Gothic"/>
                <a:sym typeface="Malgun Gothic"/>
              </a:endParaRPr>
            </a:p>
            <a:p>
              <a:pPr marL="0" marR="0" lvl="0" indent="0" algn="ctr" rtl="0">
                <a:lnSpc>
                  <a:spcPct val="150000"/>
                </a:lnSpc>
                <a:spcBef>
                  <a:spcPts val="0"/>
                </a:spcBef>
                <a:spcAft>
                  <a:spcPts val="0"/>
                </a:spcAft>
                <a:buClr>
                  <a:srgbClr val="000000"/>
                </a:buClr>
                <a:buSzPts val="1200"/>
                <a:buFont typeface="Arial"/>
                <a:buNone/>
              </a:pPr>
              <a:r>
                <a:rPr lang="ko-KR" sz="1200" b="1" i="0" u="none" strike="noStrike" cap="none">
                  <a:solidFill>
                    <a:srgbClr val="1B328F"/>
                  </a:solidFill>
                  <a:latin typeface="Malgun Gothic"/>
                  <a:ea typeface="Malgun Gothic"/>
                  <a:cs typeface="Malgun Gothic"/>
                  <a:sym typeface="Malgun Gothic"/>
                </a:rPr>
                <a:t>출처</a:t>
              </a:r>
              <a:endParaRPr sz="1400" b="1" i="0" u="none" strike="noStrike" cap="none">
                <a:solidFill>
                  <a:srgbClr val="000000"/>
                </a:solidFill>
                <a:latin typeface="Arial"/>
                <a:ea typeface="Arial"/>
                <a:cs typeface="Arial"/>
                <a:sym typeface="Arial"/>
              </a:endParaRPr>
            </a:p>
          </p:txBody>
        </p:sp>
      </p:grpSp>
      <p:pic>
        <p:nvPicPr>
          <p:cNvPr id="1055" name="Google Shape;1055;p67"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
        <p:nvSpPr>
          <p:cNvPr id="1056" name="Google Shape;1056;p67"/>
          <p:cNvSpPr/>
          <p:nvPr/>
        </p:nvSpPr>
        <p:spPr>
          <a:xfrm>
            <a:off x="9846865" y="3473450"/>
            <a:ext cx="1804116" cy="507791"/>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800"/>
              <a:buFont typeface="Arial"/>
              <a:buNone/>
            </a:pPr>
            <a:r>
              <a:rPr lang="ko-KR" sz="1800" b="1" i="0" u="none" strike="noStrike" cap="none">
                <a:solidFill>
                  <a:schemeClr val="lt1"/>
                </a:solidFill>
                <a:latin typeface="Malgun Gothic"/>
                <a:ea typeface="Malgun Gothic"/>
                <a:cs typeface="Malgun Gothic"/>
                <a:sym typeface="Malgun Gothic"/>
              </a:rPr>
              <a:t>05. Document</a:t>
            </a:r>
            <a:endParaRPr sz="1800" b="1" i="0" u="none" strike="noStrike" cap="none">
              <a:solidFill>
                <a:schemeClr val="lt1"/>
              </a:solidFill>
              <a:latin typeface="Malgun Gothic"/>
              <a:ea typeface="Malgun Gothic"/>
              <a:cs typeface="Malgun Gothic"/>
              <a:sym typeface="Malgun Gothic"/>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060"/>
        <p:cNvGrpSpPr/>
        <p:nvPr/>
      </p:nvGrpSpPr>
      <p:grpSpPr>
        <a:xfrm>
          <a:off x="0" y="0"/>
          <a:ext cx="0" cy="0"/>
          <a:chOff x="0" y="0"/>
          <a:chExt cx="0" cy="0"/>
        </a:xfrm>
      </p:grpSpPr>
      <p:sp>
        <p:nvSpPr>
          <p:cNvPr id="1061" name="Google Shape;1061;p68"/>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1062" name="Google Shape;1062;p68"/>
          <p:cNvGrpSpPr/>
          <p:nvPr/>
        </p:nvGrpSpPr>
        <p:grpSpPr>
          <a:xfrm>
            <a:off x="10028449" y="-319"/>
            <a:ext cx="2164203" cy="781125"/>
            <a:chOff x="9919316" y="4585257"/>
            <a:chExt cx="2272685" cy="1136457"/>
          </a:xfrm>
        </p:grpSpPr>
        <p:sp>
          <p:nvSpPr>
            <p:cNvPr id="1063" name="Google Shape;1063;p68"/>
            <p:cNvSpPr/>
            <p:nvPr/>
          </p:nvSpPr>
          <p:spPr>
            <a:xfrm rot="5400000">
              <a:off x="11055601" y="4585314"/>
              <a:ext cx="1136400" cy="1136400"/>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67" b="0" i="0" u="none" strike="noStrike" cap="none">
                <a:solidFill>
                  <a:srgbClr val="FFFFFF"/>
                </a:solidFill>
                <a:latin typeface="Malgun Gothic"/>
                <a:ea typeface="Malgun Gothic"/>
                <a:cs typeface="Malgun Gothic"/>
                <a:sym typeface="Malgun Gothic"/>
              </a:endParaRPr>
            </a:p>
          </p:txBody>
        </p:sp>
        <p:sp>
          <p:nvSpPr>
            <p:cNvPr id="1064" name="Google Shape;1064;p68"/>
            <p:cNvSpPr/>
            <p:nvPr/>
          </p:nvSpPr>
          <p:spPr>
            <a:xfrm rot="-5400000">
              <a:off x="9919316" y="4585257"/>
              <a:ext cx="1136400" cy="1136400"/>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67" b="0" i="0" u="none" strike="noStrike" cap="none">
                <a:solidFill>
                  <a:srgbClr val="FFFFFF"/>
                </a:solidFill>
                <a:latin typeface="Malgun Gothic"/>
                <a:ea typeface="Malgun Gothic"/>
                <a:cs typeface="Malgun Gothic"/>
                <a:sym typeface="Malgun Gothic"/>
              </a:endParaRPr>
            </a:p>
          </p:txBody>
        </p:sp>
      </p:grpSp>
      <p:sp>
        <p:nvSpPr>
          <p:cNvPr id="1065" name="Google Shape;1065;p68"/>
          <p:cNvSpPr txBox="1"/>
          <p:nvPr/>
        </p:nvSpPr>
        <p:spPr>
          <a:xfrm>
            <a:off x="112916" y="6477793"/>
            <a:ext cx="2835200" cy="289334"/>
          </a:xfrm>
          <a:prstGeom prst="rect">
            <a:avLst/>
          </a:prstGeom>
          <a:noFill/>
          <a:ln>
            <a:noFill/>
          </a:ln>
        </p:spPr>
        <p:txBody>
          <a:bodyPr spcFirstLastPara="1" wrap="square" lIns="91425" tIns="45700" rIns="91425" bIns="45700" anchor="t" anchorCtr="0">
            <a:spAutoFit/>
          </a:bodyPr>
          <a:lstStyle/>
          <a:p>
            <a:pPr marL="0" marR="0" lvl="0" indent="0" algn="ctr" rtl="0">
              <a:lnSpc>
                <a:spcPct val="120000"/>
              </a:lnSpc>
              <a:spcBef>
                <a:spcPts val="0"/>
              </a:spcBef>
              <a:spcAft>
                <a:spcPts val="0"/>
              </a:spcAft>
              <a:buNone/>
            </a:pPr>
            <a:r>
              <a:rPr lang="ko-KR" sz="1067" b="0" i="0" u="none" strike="noStrike" cap="none">
                <a:solidFill>
                  <a:schemeClr val="dk1"/>
                </a:solidFill>
                <a:latin typeface="Malgun Gothic"/>
                <a:ea typeface="Malgun Gothic"/>
                <a:cs typeface="Malgun Gothic"/>
                <a:sym typeface="Malgun Gothic"/>
              </a:rPr>
              <a:t>데이터 분석 &amp; 엔지니어 취업캠프 28회차</a:t>
            </a:r>
            <a:endParaRPr sz="1067" b="0" i="0" u="none" strike="noStrike" cap="none">
              <a:solidFill>
                <a:schemeClr val="dk1"/>
              </a:solidFill>
              <a:latin typeface="Malgun Gothic"/>
              <a:ea typeface="Malgun Gothic"/>
              <a:cs typeface="Malgun Gothic"/>
              <a:sym typeface="Malgun Gothic"/>
            </a:endParaRPr>
          </a:p>
        </p:txBody>
      </p:sp>
      <p:graphicFrame>
        <p:nvGraphicFramePr>
          <p:cNvPr id="1066" name="Google Shape;1066;p68"/>
          <p:cNvGraphicFramePr/>
          <p:nvPr/>
        </p:nvGraphicFramePr>
        <p:xfrm>
          <a:off x="331788" y="1391902"/>
          <a:ext cx="11528450" cy="4800375"/>
        </p:xfrm>
        <a:graphic>
          <a:graphicData uri="http://schemas.openxmlformats.org/drawingml/2006/table">
            <a:tbl>
              <a:tblPr>
                <a:noFill/>
                <a:tableStyleId>{E7191028-2CD1-4925-942E-C43D4D18BA3F}</a:tableStyleId>
              </a:tblPr>
              <a:tblGrid>
                <a:gridCol w="829075">
                  <a:extLst>
                    <a:ext uri="{9D8B030D-6E8A-4147-A177-3AD203B41FA5}">
                      <a16:colId xmlns:a16="http://schemas.microsoft.com/office/drawing/2014/main" val="20000"/>
                    </a:ext>
                  </a:extLst>
                </a:gridCol>
                <a:gridCol w="3159025">
                  <a:extLst>
                    <a:ext uri="{9D8B030D-6E8A-4147-A177-3AD203B41FA5}">
                      <a16:colId xmlns:a16="http://schemas.microsoft.com/office/drawing/2014/main" val="20001"/>
                    </a:ext>
                  </a:extLst>
                </a:gridCol>
                <a:gridCol w="3351925">
                  <a:extLst>
                    <a:ext uri="{9D8B030D-6E8A-4147-A177-3AD203B41FA5}">
                      <a16:colId xmlns:a16="http://schemas.microsoft.com/office/drawing/2014/main" val="20002"/>
                    </a:ext>
                  </a:extLst>
                </a:gridCol>
                <a:gridCol w="1207525">
                  <a:extLst>
                    <a:ext uri="{9D8B030D-6E8A-4147-A177-3AD203B41FA5}">
                      <a16:colId xmlns:a16="http://schemas.microsoft.com/office/drawing/2014/main" val="20003"/>
                    </a:ext>
                  </a:extLst>
                </a:gridCol>
                <a:gridCol w="2980900">
                  <a:extLst>
                    <a:ext uri="{9D8B030D-6E8A-4147-A177-3AD203B41FA5}">
                      <a16:colId xmlns:a16="http://schemas.microsoft.com/office/drawing/2014/main" val="20004"/>
                    </a:ext>
                  </a:extLst>
                </a:gridCol>
              </a:tblGrid>
              <a:tr h="533375">
                <a:tc>
                  <a:txBody>
                    <a:bodyPr/>
                    <a:lstStyle/>
                    <a:p>
                      <a:pPr marL="0" marR="0" lvl="0" indent="0" algn="ctr" rtl="0">
                        <a:lnSpc>
                          <a:spcPct val="100000"/>
                        </a:lnSpc>
                        <a:spcBef>
                          <a:spcPts val="0"/>
                        </a:spcBef>
                        <a:spcAft>
                          <a:spcPts val="0"/>
                        </a:spcAft>
                        <a:buClr>
                          <a:srgbClr val="000000"/>
                        </a:buClr>
                        <a:buSzPts val="1900"/>
                        <a:buFont typeface="Arial"/>
                        <a:buNone/>
                      </a:pPr>
                      <a:r>
                        <a:rPr lang="ko-KR" sz="1900" u="none" strike="noStrike" cap="none">
                          <a:solidFill>
                            <a:schemeClr val="lt1"/>
                          </a:solidFill>
                        </a:rPr>
                        <a:t>Num</a:t>
                      </a:r>
                      <a:endParaRPr sz="1900" u="none" strike="noStrike" cap="none">
                        <a:solidFill>
                          <a:schemeClr val="lt1"/>
                        </a:solidFill>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B328F"/>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ko-KR" sz="1900" u="none" strike="noStrike" cap="none">
                          <a:solidFill>
                            <a:schemeClr val="lt1"/>
                          </a:solidFill>
                        </a:rPr>
                        <a:t>Column Name</a:t>
                      </a:r>
                      <a:endParaRPr sz="1900" u="none" strike="noStrike" cap="none">
                        <a:solidFill>
                          <a:schemeClr val="lt1"/>
                        </a:solidFill>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B328F"/>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ko-KR" sz="1900" u="none" strike="noStrike" cap="none">
                          <a:solidFill>
                            <a:schemeClr val="lt1"/>
                          </a:solidFill>
                        </a:rPr>
                        <a:t>Column Name(KOR)</a:t>
                      </a:r>
                      <a:endParaRPr sz="1900" u="none" strike="noStrike" cap="none">
                        <a:solidFill>
                          <a:schemeClr val="lt1"/>
                        </a:solidFill>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B328F"/>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ko-KR" sz="1900" u="none" strike="noStrike" cap="none">
                          <a:solidFill>
                            <a:schemeClr val="lt1"/>
                          </a:solidFill>
                        </a:rPr>
                        <a:t>Dtype</a:t>
                      </a:r>
                      <a:endParaRPr sz="1900" u="none" strike="noStrike" cap="none">
                        <a:solidFill>
                          <a:schemeClr val="lt1"/>
                        </a:solidFill>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B328F"/>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ko-KR" sz="1900" u="none" strike="noStrike" cap="none">
                          <a:solidFill>
                            <a:schemeClr val="lt1"/>
                          </a:solidFill>
                        </a:rPr>
                        <a:t>etc</a:t>
                      </a:r>
                      <a:endParaRPr sz="1900" u="none" strike="noStrike" cap="none">
                        <a:solidFill>
                          <a:schemeClr val="lt1"/>
                        </a:solidFill>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B328F"/>
                    </a:solidFill>
                  </a:tcPr>
                </a:tc>
                <a:extLst>
                  <a:ext uri="{0D108BD9-81ED-4DB2-BD59-A6C34878D82A}">
                    <a16:rowId xmlns:a16="http://schemas.microsoft.com/office/drawing/2014/main" val="10000"/>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1</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Year</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년</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extLst>
                  <a:ext uri="{0D108BD9-81ED-4DB2-BD59-A6C34878D82A}">
                    <a16:rowId xmlns:a16="http://schemas.microsoft.com/office/drawing/2014/main" val="10001"/>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2</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Month</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월</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extLst>
                  <a:ext uri="{0D108BD9-81ED-4DB2-BD59-A6C34878D82A}">
                    <a16:rowId xmlns:a16="http://schemas.microsoft.com/office/drawing/2014/main" val="10002"/>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3</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Region_Code</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extLst>
                  <a:ext uri="{0D108BD9-81ED-4DB2-BD59-A6C34878D82A}">
                    <a16:rowId xmlns:a16="http://schemas.microsoft.com/office/drawing/2014/main" val="10003"/>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4</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Region_Name</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500"/>
                        <a:buFont typeface="Arial"/>
                        <a:buNone/>
                      </a:pPr>
                      <a:endParaRPr sz="15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extLst>
                  <a:ext uri="{0D108BD9-81ED-4DB2-BD59-A6C34878D82A}">
                    <a16:rowId xmlns:a16="http://schemas.microsoft.com/office/drawing/2014/main" val="10004"/>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5</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KA_Code</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extLst>
                  <a:ext uri="{0D108BD9-81ED-4DB2-BD59-A6C34878D82A}">
                    <a16:rowId xmlns:a16="http://schemas.microsoft.com/office/drawing/2014/main" val="10005"/>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6</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KA_Name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extLst>
                  <a:ext uri="{0D108BD9-81ED-4DB2-BD59-A6C34878D82A}">
                    <a16:rowId xmlns:a16="http://schemas.microsoft.com/office/drawing/2014/main" val="10006"/>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7</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LNA_Code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extLst>
                  <a:ext uri="{0D108BD9-81ED-4DB2-BD59-A6C34878D82A}">
                    <a16:rowId xmlns:a16="http://schemas.microsoft.com/office/drawing/2014/main" val="10007"/>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8</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LNA_Name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extLst>
                  <a:ext uri="{0D108BD9-81ED-4DB2-BD59-A6C34878D82A}">
                    <a16:rowId xmlns:a16="http://schemas.microsoft.com/office/drawing/2014/main" val="10008"/>
                  </a:ext>
                </a:extLst>
              </a:tr>
            </a:tbl>
          </a:graphicData>
        </a:graphic>
      </p:graphicFrame>
      <p:sp>
        <p:nvSpPr>
          <p:cNvPr id="1067" name="Google Shape;1067;p68"/>
          <p:cNvSpPr txBox="1"/>
          <p:nvPr/>
        </p:nvSpPr>
        <p:spPr>
          <a:xfrm>
            <a:off x="93307" y="867747"/>
            <a:ext cx="3079200" cy="37961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867" b="1" i="0" u="none" strike="noStrike" cap="none">
                <a:solidFill>
                  <a:schemeClr val="dk1"/>
                </a:solidFill>
                <a:latin typeface="Malgun Gothic"/>
                <a:ea typeface="Malgun Gothic"/>
                <a:cs typeface="Malgun Gothic"/>
                <a:sym typeface="Malgun Gothic"/>
              </a:rPr>
              <a:t>[데이터 정의서]</a:t>
            </a:r>
            <a:endParaRPr sz="1467" b="0" i="0" u="none" strike="noStrike" cap="none">
              <a:solidFill>
                <a:srgbClr val="000000"/>
              </a:solidFill>
              <a:latin typeface="Arial"/>
              <a:ea typeface="Arial"/>
              <a:cs typeface="Arial"/>
              <a:sym typeface="Aria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071"/>
        <p:cNvGrpSpPr/>
        <p:nvPr/>
      </p:nvGrpSpPr>
      <p:grpSpPr>
        <a:xfrm>
          <a:off x="0" y="0"/>
          <a:ext cx="0" cy="0"/>
          <a:chOff x="0" y="0"/>
          <a:chExt cx="0" cy="0"/>
        </a:xfrm>
      </p:grpSpPr>
      <p:sp>
        <p:nvSpPr>
          <p:cNvPr id="1072" name="Google Shape;1072;p69"/>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1073" name="Google Shape;1073;p69"/>
          <p:cNvGrpSpPr/>
          <p:nvPr/>
        </p:nvGrpSpPr>
        <p:grpSpPr>
          <a:xfrm>
            <a:off x="10028449" y="-319"/>
            <a:ext cx="2164203" cy="781125"/>
            <a:chOff x="9919316" y="4585257"/>
            <a:chExt cx="2272685" cy="1136457"/>
          </a:xfrm>
        </p:grpSpPr>
        <p:sp>
          <p:nvSpPr>
            <p:cNvPr id="1074" name="Google Shape;1074;p69"/>
            <p:cNvSpPr/>
            <p:nvPr/>
          </p:nvSpPr>
          <p:spPr>
            <a:xfrm rot="5400000">
              <a:off x="11055601" y="4585314"/>
              <a:ext cx="1136400" cy="1136400"/>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67" b="0" i="0" u="none" strike="noStrike" cap="none">
                <a:solidFill>
                  <a:srgbClr val="FFFFFF"/>
                </a:solidFill>
                <a:latin typeface="Malgun Gothic"/>
                <a:ea typeface="Malgun Gothic"/>
                <a:cs typeface="Malgun Gothic"/>
                <a:sym typeface="Malgun Gothic"/>
              </a:endParaRPr>
            </a:p>
          </p:txBody>
        </p:sp>
        <p:sp>
          <p:nvSpPr>
            <p:cNvPr id="1075" name="Google Shape;1075;p69"/>
            <p:cNvSpPr/>
            <p:nvPr/>
          </p:nvSpPr>
          <p:spPr>
            <a:xfrm rot="-5400000">
              <a:off x="9919316" y="4585257"/>
              <a:ext cx="1136400" cy="1136400"/>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67" b="0" i="0" u="none" strike="noStrike" cap="none">
                <a:solidFill>
                  <a:srgbClr val="FFFFFF"/>
                </a:solidFill>
                <a:latin typeface="Malgun Gothic"/>
                <a:ea typeface="Malgun Gothic"/>
                <a:cs typeface="Malgun Gothic"/>
                <a:sym typeface="Malgun Gothic"/>
              </a:endParaRPr>
            </a:p>
          </p:txBody>
        </p:sp>
      </p:grpSp>
      <p:sp>
        <p:nvSpPr>
          <p:cNvPr id="1076" name="Google Shape;1076;p69"/>
          <p:cNvSpPr txBox="1"/>
          <p:nvPr/>
        </p:nvSpPr>
        <p:spPr>
          <a:xfrm>
            <a:off x="112916" y="6477793"/>
            <a:ext cx="2835200" cy="289334"/>
          </a:xfrm>
          <a:prstGeom prst="rect">
            <a:avLst/>
          </a:prstGeom>
          <a:noFill/>
          <a:ln>
            <a:noFill/>
          </a:ln>
        </p:spPr>
        <p:txBody>
          <a:bodyPr spcFirstLastPara="1" wrap="square" lIns="91425" tIns="45700" rIns="91425" bIns="45700" anchor="t" anchorCtr="0">
            <a:spAutoFit/>
          </a:bodyPr>
          <a:lstStyle/>
          <a:p>
            <a:pPr marL="0" marR="0" lvl="0" indent="0" algn="ctr" rtl="0">
              <a:lnSpc>
                <a:spcPct val="120000"/>
              </a:lnSpc>
              <a:spcBef>
                <a:spcPts val="0"/>
              </a:spcBef>
              <a:spcAft>
                <a:spcPts val="0"/>
              </a:spcAft>
              <a:buNone/>
            </a:pPr>
            <a:r>
              <a:rPr lang="ko-KR" sz="1067" b="0" i="0" u="none" strike="noStrike" cap="none">
                <a:solidFill>
                  <a:schemeClr val="dk1"/>
                </a:solidFill>
                <a:latin typeface="Malgun Gothic"/>
                <a:ea typeface="Malgun Gothic"/>
                <a:cs typeface="Malgun Gothic"/>
                <a:sym typeface="Malgun Gothic"/>
              </a:rPr>
              <a:t>데이터 분석 &amp; 엔지니어 취업캠프 28회차</a:t>
            </a:r>
            <a:endParaRPr sz="1067" b="0" i="0" u="none" strike="noStrike" cap="none">
              <a:solidFill>
                <a:schemeClr val="dk1"/>
              </a:solidFill>
              <a:latin typeface="Malgun Gothic"/>
              <a:ea typeface="Malgun Gothic"/>
              <a:cs typeface="Malgun Gothic"/>
              <a:sym typeface="Malgun Gothic"/>
            </a:endParaRPr>
          </a:p>
        </p:txBody>
      </p:sp>
      <p:graphicFrame>
        <p:nvGraphicFramePr>
          <p:cNvPr id="1077" name="Google Shape;1077;p69"/>
          <p:cNvGraphicFramePr/>
          <p:nvPr/>
        </p:nvGraphicFramePr>
        <p:xfrm>
          <a:off x="331788" y="1391902"/>
          <a:ext cx="11528450" cy="4800375"/>
        </p:xfrm>
        <a:graphic>
          <a:graphicData uri="http://schemas.openxmlformats.org/drawingml/2006/table">
            <a:tbl>
              <a:tblPr>
                <a:noFill/>
                <a:tableStyleId>{E7191028-2CD1-4925-942E-C43D4D18BA3F}</a:tableStyleId>
              </a:tblPr>
              <a:tblGrid>
                <a:gridCol w="829075">
                  <a:extLst>
                    <a:ext uri="{9D8B030D-6E8A-4147-A177-3AD203B41FA5}">
                      <a16:colId xmlns:a16="http://schemas.microsoft.com/office/drawing/2014/main" val="20000"/>
                    </a:ext>
                  </a:extLst>
                </a:gridCol>
                <a:gridCol w="3159025">
                  <a:extLst>
                    <a:ext uri="{9D8B030D-6E8A-4147-A177-3AD203B41FA5}">
                      <a16:colId xmlns:a16="http://schemas.microsoft.com/office/drawing/2014/main" val="20001"/>
                    </a:ext>
                  </a:extLst>
                </a:gridCol>
                <a:gridCol w="3351925">
                  <a:extLst>
                    <a:ext uri="{9D8B030D-6E8A-4147-A177-3AD203B41FA5}">
                      <a16:colId xmlns:a16="http://schemas.microsoft.com/office/drawing/2014/main" val="20002"/>
                    </a:ext>
                  </a:extLst>
                </a:gridCol>
                <a:gridCol w="1207525">
                  <a:extLst>
                    <a:ext uri="{9D8B030D-6E8A-4147-A177-3AD203B41FA5}">
                      <a16:colId xmlns:a16="http://schemas.microsoft.com/office/drawing/2014/main" val="20003"/>
                    </a:ext>
                  </a:extLst>
                </a:gridCol>
                <a:gridCol w="2980900">
                  <a:extLst>
                    <a:ext uri="{9D8B030D-6E8A-4147-A177-3AD203B41FA5}">
                      <a16:colId xmlns:a16="http://schemas.microsoft.com/office/drawing/2014/main" val="20004"/>
                    </a:ext>
                  </a:extLst>
                </a:gridCol>
              </a:tblGrid>
              <a:tr h="533375">
                <a:tc>
                  <a:txBody>
                    <a:bodyPr/>
                    <a:lstStyle/>
                    <a:p>
                      <a:pPr marL="0" marR="0" lvl="0" indent="0" algn="ctr" rtl="0">
                        <a:lnSpc>
                          <a:spcPct val="100000"/>
                        </a:lnSpc>
                        <a:spcBef>
                          <a:spcPts val="0"/>
                        </a:spcBef>
                        <a:spcAft>
                          <a:spcPts val="0"/>
                        </a:spcAft>
                        <a:buClr>
                          <a:srgbClr val="000000"/>
                        </a:buClr>
                        <a:buSzPts val="1900"/>
                        <a:buFont typeface="Arial"/>
                        <a:buNone/>
                      </a:pPr>
                      <a:r>
                        <a:rPr lang="ko-KR" sz="1900" u="none" strike="noStrike" cap="none">
                          <a:solidFill>
                            <a:schemeClr val="lt1"/>
                          </a:solidFill>
                        </a:rPr>
                        <a:t>Num</a:t>
                      </a:r>
                      <a:endParaRPr sz="1900" u="none" strike="noStrike" cap="none">
                        <a:solidFill>
                          <a:schemeClr val="lt1"/>
                        </a:solidFill>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B328F"/>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ko-KR" sz="1900" u="none" strike="noStrike" cap="none">
                          <a:solidFill>
                            <a:schemeClr val="lt1"/>
                          </a:solidFill>
                        </a:rPr>
                        <a:t>Column Name</a:t>
                      </a:r>
                      <a:endParaRPr sz="1900" u="none" strike="noStrike" cap="none">
                        <a:solidFill>
                          <a:schemeClr val="lt1"/>
                        </a:solidFill>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B328F"/>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ko-KR" sz="1900" u="none" strike="noStrike" cap="none">
                          <a:solidFill>
                            <a:schemeClr val="lt1"/>
                          </a:solidFill>
                        </a:rPr>
                        <a:t>Column Name(KOR)</a:t>
                      </a:r>
                      <a:endParaRPr sz="1900" u="none" strike="noStrike" cap="none">
                        <a:solidFill>
                          <a:schemeClr val="lt1"/>
                        </a:solidFill>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B328F"/>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ko-KR" sz="1900" u="none" strike="noStrike" cap="none">
                          <a:solidFill>
                            <a:schemeClr val="lt1"/>
                          </a:solidFill>
                        </a:rPr>
                        <a:t>Dtype</a:t>
                      </a:r>
                      <a:endParaRPr sz="1900" u="none" strike="noStrike" cap="none">
                        <a:solidFill>
                          <a:schemeClr val="lt1"/>
                        </a:solidFill>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B328F"/>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ko-KR" sz="1900" u="none" strike="noStrike" cap="none">
                          <a:solidFill>
                            <a:schemeClr val="lt1"/>
                          </a:solidFill>
                        </a:rPr>
                        <a:t>etc</a:t>
                      </a:r>
                      <a:endParaRPr sz="1900" u="none" strike="noStrike" cap="none">
                        <a:solidFill>
                          <a:schemeClr val="lt1"/>
                        </a:solidFill>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B328F"/>
                    </a:solidFill>
                  </a:tcPr>
                </a:tc>
                <a:extLst>
                  <a:ext uri="{0D108BD9-81ED-4DB2-BD59-A6C34878D82A}">
                    <a16:rowId xmlns:a16="http://schemas.microsoft.com/office/drawing/2014/main" val="10000"/>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9</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Main_num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extLst>
                  <a:ext uri="{0D108BD9-81ED-4DB2-BD59-A6C34878D82A}">
                    <a16:rowId xmlns:a16="http://schemas.microsoft.com/office/drawing/2014/main" val="10001"/>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10</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Sub_num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extLst>
                  <a:ext uri="{0D108BD9-81ED-4DB2-BD59-A6C34878D82A}">
                    <a16:rowId xmlns:a16="http://schemas.microsoft.com/office/drawing/2014/main" val="10002"/>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11</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Floor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extLst>
                  <a:ext uri="{0D108BD9-81ED-4DB2-BD59-A6C34878D82A}">
                    <a16:rowId xmlns:a16="http://schemas.microsoft.com/office/drawing/2014/main" val="10003"/>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12</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Building_Age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500"/>
                        <a:buFont typeface="Arial"/>
                        <a:buNone/>
                      </a:pPr>
                      <a:endParaRPr sz="15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extLst>
                  <a:ext uri="{0D108BD9-81ED-4DB2-BD59-A6C34878D82A}">
                    <a16:rowId xmlns:a16="http://schemas.microsoft.com/office/drawing/2014/main" val="10004"/>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13</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Building_Use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extLst>
                  <a:ext uri="{0D108BD9-81ED-4DB2-BD59-A6C34878D82A}">
                    <a16:rowId xmlns:a16="http://schemas.microsoft.com/office/drawing/2014/main" val="10005"/>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14</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JS_Price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extLst>
                  <a:ext uri="{0D108BD9-81ED-4DB2-BD59-A6C34878D82A}">
                    <a16:rowId xmlns:a16="http://schemas.microsoft.com/office/drawing/2014/main" val="10006"/>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15</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JS_BA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extLst>
                  <a:ext uri="{0D108BD9-81ED-4DB2-BD59-A6C34878D82A}">
                    <a16:rowId xmlns:a16="http://schemas.microsoft.com/office/drawing/2014/main" val="10007"/>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16</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JS_PPA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float64</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extLst>
                  <a:ext uri="{0D108BD9-81ED-4DB2-BD59-A6C34878D82A}">
                    <a16:rowId xmlns:a16="http://schemas.microsoft.com/office/drawing/2014/main" val="10008"/>
                  </a:ext>
                </a:extLst>
              </a:tr>
            </a:tbl>
          </a:graphicData>
        </a:graphic>
      </p:graphicFrame>
      <p:sp>
        <p:nvSpPr>
          <p:cNvPr id="1078" name="Google Shape;1078;p69"/>
          <p:cNvSpPr txBox="1"/>
          <p:nvPr/>
        </p:nvSpPr>
        <p:spPr>
          <a:xfrm>
            <a:off x="93307" y="867747"/>
            <a:ext cx="3079200" cy="37961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867" b="1" i="0" u="none" strike="noStrike" cap="none">
                <a:solidFill>
                  <a:schemeClr val="dk1"/>
                </a:solidFill>
                <a:latin typeface="Malgun Gothic"/>
                <a:ea typeface="Malgun Gothic"/>
                <a:cs typeface="Malgun Gothic"/>
                <a:sym typeface="Malgun Gothic"/>
              </a:rPr>
              <a:t>[데이터 정의서]</a:t>
            </a:r>
            <a:endParaRPr sz="1467" b="0" i="0" u="none" strike="noStrike" cap="none">
              <a:solidFill>
                <a:srgbClr val="000000"/>
              </a:solidFill>
              <a:latin typeface="Arial"/>
              <a:ea typeface="Arial"/>
              <a:cs typeface="Arial"/>
              <a:sym typeface="Aria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082"/>
        <p:cNvGrpSpPr/>
        <p:nvPr/>
      </p:nvGrpSpPr>
      <p:grpSpPr>
        <a:xfrm>
          <a:off x="0" y="0"/>
          <a:ext cx="0" cy="0"/>
          <a:chOff x="0" y="0"/>
          <a:chExt cx="0" cy="0"/>
        </a:xfrm>
      </p:grpSpPr>
      <p:sp>
        <p:nvSpPr>
          <p:cNvPr id="1083" name="Google Shape;1083;p70"/>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1084" name="Google Shape;1084;p70"/>
          <p:cNvGrpSpPr/>
          <p:nvPr/>
        </p:nvGrpSpPr>
        <p:grpSpPr>
          <a:xfrm>
            <a:off x="10028449" y="-319"/>
            <a:ext cx="2164203" cy="781125"/>
            <a:chOff x="9919316" y="4585257"/>
            <a:chExt cx="2272685" cy="1136457"/>
          </a:xfrm>
        </p:grpSpPr>
        <p:sp>
          <p:nvSpPr>
            <p:cNvPr id="1085" name="Google Shape;1085;p70"/>
            <p:cNvSpPr/>
            <p:nvPr/>
          </p:nvSpPr>
          <p:spPr>
            <a:xfrm rot="5400000">
              <a:off x="11055601" y="4585314"/>
              <a:ext cx="1136400" cy="1136400"/>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67" b="0" i="0" u="none" strike="noStrike" cap="none">
                <a:solidFill>
                  <a:srgbClr val="FFFFFF"/>
                </a:solidFill>
                <a:latin typeface="Malgun Gothic"/>
                <a:ea typeface="Malgun Gothic"/>
                <a:cs typeface="Malgun Gothic"/>
                <a:sym typeface="Malgun Gothic"/>
              </a:endParaRPr>
            </a:p>
          </p:txBody>
        </p:sp>
        <p:sp>
          <p:nvSpPr>
            <p:cNvPr id="1086" name="Google Shape;1086;p70"/>
            <p:cNvSpPr/>
            <p:nvPr/>
          </p:nvSpPr>
          <p:spPr>
            <a:xfrm rot="-5400000">
              <a:off x="9919316" y="4585257"/>
              <a:ext cx="1136400" cy="1136400"/>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67" b="0" i="0" u="none" strike="noStrike" cap="none">
                <a:solidFill>
                  <a:srgbClr val="FFFFFF"/>
                </a:solidFill>
                <a:latin typeface="Malgun Gothic"/>
                <a:ea typeface="Malgun Gothic"/>
                <a:cs typeface="Malgun Gothic"/>
                <a:sym typeface="Malgun Gothic"/>
              </a:endParaRPr>
            </a:p>
          </p:txBody>
        </p:sp>
      </p:grpSp>
      <p:sp>
        <p:nvSpPr>
          <p:cNvPr id="1087" name="Google Shape;1087;p70"/>
          <p:cNvSpPr txBox="1"/>
          <p:nvPr/>
        </p:nvSpPr>
        <p:spPr>
          <a:xfrm>
            <a:off x="112916" y="6477793"/>
            <a:ext cx="2835200" cy="289334"/>
          </a:xfrm>
          <a:prstGeom prst="rect">
            <a:avLst/>
          </a:prstGeom>
          <a:noFill/>
          <a:ln>
            <a:noFill/>
          </a:ln>
        </p:spPr>
        <p:txBody>
          <a:bodyPr spcFirstLastPara="1" wrap="square" lIns="91425" tIns="45700" rIns="91425" bIns="45700" anchor="t" anchorCtr="0">
            <a:spAutoFit/>
          </a:bodyPr>
          <a:lstStyle/>
          <a:p>
            <a:pPr marL="0" marR="0" lvl="0" indent="0" algn="ctr" rtl="0">
              <a:lnSpc>
                <a:spcPct val="120000"/>
              </a:lnSpc>
              <a:spcBef>
                <a:spcPts val="0"/>
              </a:spcBef>
              <a:spcAft>
                <a:spcPts val="0"/>
              </a:spcAft>
              <a:buNone/>
            </a:pPr>
            <a:r>
              <a:rPr lang="ko-KR" sz="1067" b="0" i="0" u="none" strike="noStrike" cap="none">
                <a:solidFill>
                  <a:schemeClr val="dk1"/>
                </a:solidFill>
                <a:latin typeface="Malgun Gothic"/>
                <a:ea typeface="Malgun Gothic"/>
                <a:cs typeface="Malgun Gothic"/>
                <a:sym typeface="Malgun Gothic"/>
              </a:rPr>
              <a:t>데이터 분석 &amp; 엔지니어 취업캠프 28회차</a:t>
            </a:r>
            <a:endParaRPr sz="1067" b="0" i="0" u="none" strike="noStrike" cap="none">
              <a:solidFill>
                <a:schemeClr val="dk1"/>
              </a:solidFill>
              <a:latin typeface="Malgun Gothic"/>
              <a:ea typeface="Malgun Gothic"/>
              <a:cs typeface="Malgun Gothic"/>
              <a:sym typeface="Malgun Gothic"/>
            </a:endParaRPr>
          </a:p>
        </p:txBody>
      </p:sp>
      <p:graphicFrame>
        <p:nvGraphicFramePr>
          <p:cNvPr id="1088" name="Google Shape;1088;p70"/>
          <p:cNvGraphicFramePr/>
          <p:nvPr/>
        </p:nvGraphicFramePr>
        <p:xfrm>
          <a:off x="331788" y="1391902"/>
          <a:ext cx="11528450" cy="4800375"/>
        </p:xfrm>
        <a:graphic>
          <a:graphicData uri="http://schemas.openxmlformats.org/drawingml/2006/table">
            <a:tbl>
              <a:tblPr>
                <a:noFill/>
                <a:tableStyleId>{E7191028-2CD1-4925-942E-C43D4D18BA3F}</a:tableStyleId>
              </a:tblPr>
              <a:tblGrid>
                <a:gridCol w="829075">
                  <a:extLst>
                    <a:ext uri="{9D8B030D-6E8A-4147-A177-3AD203B41FA5}">
                      <a16:colId xmlns:a16="http://schemas.microsoft.com/office/drawing/2014/main" val="20000"/>
                    </a:ext>
                  </a:extLst>
                </a:gridCol>
                <a:gridCol w="3159025">
                  <a:extLst>
                    <a:ext uri="{9D8B030D-6E8A-4147-A177-3AD203B41FA5}">
                      <a16:colId xmlns:a16="http://schemas.microsoft.com/office/drawing/2014/main" val="20001"/>
                    </a:ext>
                  </a:extLst>
                </a:gridCol>
                <a:gridCol w="3351925">
                  <a:extLst>
                    <a:ext uri="{9D8B030D-6E8A-4147-A177-3AD203B41FA5}">
                      <a16:colId xmlns:a16="http://schemas.microsoft.com/office/drawing/2014/main" val="20002"/>
                    </a:ext>
                  </a:extLst>
                </a:gridCol>
                <a:gridCol w="1207525">
                  <a:extLst>
                    <a:ext uri="{9D8B030D-6E8A-4147-A177-3AD203B41FA5}">
                      <a16:colId xmlns:a16="http://schemas.microsoft.com/office/drawing/2014/main" val="20003"/>
                    </a:ext>
                  </a:extLst>
                </a:gridCol>
                <a:gridCol w="2980900">
                  <a:extLst>
                    <a:ext uri="{9D8B030D-6E8A-4147-A177-3AD203B41FA5}">
                      <a16:colId xmlns:a16="http://schemas.microsoft.com/office/drawing/2014/main" val="20004"/>
                    </a:ext>
                  </a:extLst>
                </a:gridCol>
              </a:tblGrid>
              <a:tr h="533375">
                <a:tc>
                  <a:txBody>
                    <a:bodyPr/>
                    <a:lstStyle/>
                    <a:p>
                      <a:pPr marL="0" marR="0" lvl="0" indent="0" algn="ctr" rtl="0">
                        <a:lnSpc>
                          <a:spcPct val="100000"/>
                        </a:lnSpc>
                        <a:spcBef>
                          <a:spcPts val="0"/>
                        </a:spcBef>
                        <a:spcAft>
                          <a:spcPts val="0"/>
                        </a:spcAft>
                        <a:buClr>
                          <a:srgbClr val="000000"/>
                        </a:buClr>
                        <a:buSzPts val="1900"/>
                        <a:buFont typeface="Arial"/>
                        <a:buNone/>
                      </a:pPr>
                      <a:r>
                        <a:rPr lang="ko-KR" sz="1900" u="none" strike="noStrike" cap="none">
                          <a:solidFill>
                            <a:schemeClr val="lt1"/>
                          </a:solidFill>
                        </a:rPr>
                        <a:t>Num</a:t>
                      </a:r>
                      <a:endParaRPr sz="1900" u="none" strike="noStrike" cap="none">
                        <a:solidFill>
                          <a:schemeClr val="lt1"/>
                        </a:solidFill>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B328F"/>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ko-KR" sz="1900" u="none" strike="noStrike" cap="none">
                          <a:solidFill>
                            <a:schemeClr val="lt1"/>
                          </a:solidFill>
                        </a:rPr>
                        <a:t>Column Name</a:t>
                      </a:r>
                      <a:endParaRPr sz="1900" u="none" strike="noStrike" cap="none">
                        <a:solidFill>
                          <a:schemeClr val="lt1"/>
                        </a:solidFill>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B328F"/>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ko-KR" sz="1900" u="none" strike="noStrike" cap="none">
                          <a:solidFill>
                            <a:schemeClr val="lt1"/>
                          </a:solidFill>
                        </a:rPr>
                        <a:t>Column Name(KOR)</a:t>
                      </a:r>
                      <a:endParaRPr sz="1900" u="none" strike="noStrike" cap="none">
                        <a:solidFill>
                          <a:schemeClr val="lt1"/>
                        </a:solidFill>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B328F"/>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ko-KR" sz="1900" u="none" strike="noStrike" cap="none">
                          <a:solidFill>
                            <a:schemeClr val="lt1"/>
                          </a:solidFill>
                        </a:rPr>
                        <a:t>Dtype</a:t>
                      </a:r>
                      <a:endParaRPr sz="1900" u="none" strike="noStrike" cap="none">
                        <a:solidFill>
                          <a:schemeClr val="lt1"/>
                        </a:solidFill>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B328F"/>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ko-KR" sz="1900" u="none" strike="noStrike" cap="none">
                          <a:solidFill>
                            <a:schemeClr val="lt1"/>
                          </a:solidFill>
                        </a:rPr>
                        <a:t>etc</a:t>
                      </a:r>
                      <a:endParaRPr sz="1900" u="none" strike="noStrike" cap="none">
                        <a:solidFill>
                          <a:schemeClr val="lt1"/>
                        </a:solidFill>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B328F"/>
                    </a:solidFill>
                  </a:tcPr>
                </a:tc>
                <a:extLst>
                  <a:ext uri="{0D108BD9-81ED-4DB2-BD59-A6C34878D82A}">
                    <a16:rowId xmlns:a16="http://schemas.microsoft.com/office/drawing/2014/main" val="10000"/>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17</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JS_PPP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float64</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extLst>
                  <a:ext uri="{0D108BD9-81ED-4DB2-BD59-A6C34878D82A}">
                    <a16:rowId xmlns:a16="http://schemas.microsoft.com/office/drawing/2014/main" val="10001"/>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18</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address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extLst>
                  <a:ext uri="{0D108BD9-81ED-4DB2-BD59-A6C34878D82A}">
                    <a16:rowId xmlns:a16="http://schemas.microsoft.com/office/drawing/2014/main" val="10002"/>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19</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Num_hb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float64</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extLst>
                  <a:ext uri="{0D108BD9-81ED-4DB2-BD59-A6C34878D82A}">
                    <a16:rowId xmlns:a16="http://schemas.microsoft.com/office/drawing/2014/main" val="10003"/>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20</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Population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500"/>
                        <a:buFont typeface="Arial"/>
                        <a:buNone/>
                      </a:pPr>
                      <a:endParaRPr sz="15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extLst>
                  <a:ext uri="{0D108BD9-81ED-4DB2-BD59-A6C34878D82A}">
                    <a16:rowId xmlns:a16="http://schemas.microsoft.com/office/drawing/2014/main" val="10004"/>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21</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IR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float64</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extLst>
                  <a:ext uri="{0D108BD9-81ED-4DB2-BD59-A6C34878D82A}">
                    <a16:rowId xmlns:a16="http://schemas.microsoft.com/office/drawing/2014/main" val="10005"/>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22</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UR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float64</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extLst>
                  <a:ext uri="{0D108BD9-81ED-4DB2-BD59-A6C34878D82A}">
                    <a16:rowId xmlns:a16="http://schemas.microsoft.com/office/drawing/2014/main" val="10006"/>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23</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LC_index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float64</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extLst>
                  <a:ext uri="{0D108BD9-81ED-4DB2-BD59-A6C34878D82A}">
                    <a16:rowId xmlns:a16="http://schemas.microsoft.com/office/drawing/2014/main" val="10007"/>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24</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CA_index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float64</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extLst>
                  <a:ext uri="{0D108BD9-81ED-4DB2-BD59-A6C34878D82A}">
                    <a16:rowId xmlns:a16="http://schemas.microsoft.com/office/drawing/2014/main" val="10008"/>
                  </a:ext>
                </a:extLst>
              </a:tr>
            </a:tbl>
          </a:graphicData>
        </a:graphic>
      </p:graphicFrame>
      <p:sp>
        <p:nvSpPr>
          <p:cNvPr id="1089" name="Google Shape;1089;p70"/>
          <p:cNvSpPr txBox="1"/>
          <p:nvPr/>
        </p:nvSpPr>
        <p:spPr>
          <a:xfrm>
            <a:off x="93307" y="867747"/>
            <a:ext cx="3079200" cy="37961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867" b="1" i="0" u="none" strike="noStrike" cap="none">
                <a:solidFill>
                  <a:schemeClr val="dk1"/>
                </a:solidFill>
                <a:latin typeface="Malgun Gothic"/>
                <a:ea typeface="Malgun Gothic"/>
                <a:cs typeface="Malgun Gothic"/>
                <a:sym typeface="Malgun Gothic"/>
              </a:rPr>
              <a:t>[데이터 정의서]</a:t>
            </a:r>
            <a:endParaRPr sz="1467" b="0" i="0" u="none" strike="noStrike" cap="none">
              <a:solidFill>
                <a:srgbClr val="000000"/>
              </a:solidFill>
              <a:latin typeface="Arial"/>
              <a:ea typeface="Arial"/>
              <a:cs typeface="Arial"/>
              <a:sym typeface="Aria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093"/>
        <p:cNvGrpSpPr/>
        <p:nvPr/>
      </p:nvGrpSpPr>
      <p:grpSpPr>
        <a:xfrm>
          <a:off x="0" y="0"/>
          <a:ext cx="0" cy="0"/>
          <a:chOff x="0" y="0"/>
          <a:chExt cx="0" cy="0"/>
        </a:xfrm>
      </p:grpSpPr>
      <p:sp>
        <p:nvSpPr>
          <p:cNvPr id="1094" name="Google Shape;1094;p71"/>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1095" name="Google Shape;1095;p71"/>
          <p:cNvGrpSpPr/>
          <p:nvPr/>
        </p:nvGrpSpPr>
        <p:grpSpPr>
          <a:xfrm>
            <a:off x="10028449" y="-319"/>
            <a:ext cx="2164203" cy="781125"/>
            <a:chOff x="9919316" y="4585257"/>
            <a:chExt cx="2272685" cy="1136457"/>
          </a:xfrm>
        </p:grpSpPr>
        <p:sp>
          <p:nvSpPr>
            <p:cNvPr id="1096" name="Google Shape;1096;p71"/>
            <p:cNvSpPr/>
            <p:nvPr/>
          </p:nvSpPr>
          <p:spPr>
            <a:xfrm rot="5400000">
              <a:off x="11055601" y="4585314"/>
              <a:ext cx="1136400" cy="1136400"/>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67" b="0" i="0" u="none" strike="noStrike" cap="none">
                <a:solidFill>
                  <a:srgbClr val="FFFFFF"/>
                </a:solidFill>
                <a:latin typeface="Malgun Gothic"/>
                <a:ea typeface="Malgun Gothic"/>
                <a:cs typeface="Malgun Gothic"/>
                <a:sym typeface="Malgun Gothic"/>
              </a:endParaRPr>
            </a:p>
          </p:txBody>
        </p:sp>
        <p:sp>
          <p:nvSpPr>
            <p:cNvPr id="1097" name="Google Shape;1097;p71"/>
            <p:cNvSpPr/>
            <p:nvPr/>
          </p:nvSpPr>
          <p:spPr>
            <a:xfrm rot="-5400000">
              <a:off x="9919316" y="4585257"/>
              <a:ext cx="1136400" cy="1136400"/>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67" b="0" i="0" u="none" strike="noStrike" cap="none">
                <a:solidFill>
                  <a:srgbClr val="FFFFFF"/>
                </a:solidFill>
                <a:latin typeface="Malgun Gothic"/>
                <a:ea typeface="Malgun Gothic"/>
                <a:cs typeface="Malgun Gothic"/>
                <a:sym typeface="Malgun Gothic"/>
              </a:endParaRPr>
            </a:p>
          </p:txBody>
        </p:sp>
      </p:grpSp>
      <p:sp>
        <p:nvSpPr>
          <p:cNvPr id="1098" name="Google Shape;1098;p71"/>
          <p:cNvSpPr txBox="1"/>
          <p:nvPr/>
        </p:nvSpPr>
        <p:spPr>
          <a:xfrm>
            <a:off x="112916" y="6477793"/>
            <a:ext cx="2835200" cy="289334"/>
          </a:xfrm>
          <a:prstGeom prst="rect">
            <a:avLst/>
          </a:prstGeom>
          <a:noFill/>
          <a:ln>
            <a:noFill/>
          </a:ln>
        </p:spPr>
        <p:txBody>
          <a:bodyPr spcFirstLastPara="1" wrap="square" lIns="91425" tIns="45700" rIns="91425" bIns="45700" anchor="t" anchorCtr="0">
            <a:spAutoFit/>
          </a:bodyPr>
          <a:lstStyle/>
          <a:p>
            <a:pPr marL="0" marR="0" lvl="0" indent="0" algn="ctr" rtl="0">
              <a:lnSpc>
                <a:spcPct val="120000"/>
              </a:lnSpc>
              <a:spcBef>
                <a:spcPts val="0"/>
              </a:spcBef>
              <a:spcAft>
                <a:spcPts val="0"/>
              </a:spcAft>
              <a:buNone/>
            </a:pPr>
            <a:r>
              <a:rPr lang="ko-KR" sz="1067" b="0" i="0" u="none" strike="noStrike" cap="none">
                <a:solidFill>
                  <a:schemeClr val="dk1"/>
                </a:solidFill>
                <a:latin typeface="Malgun Gothic"/>
                <a:ea typeface="Malgun Gothic"/>
                <a:cs typeface="Malgun Gothic"/>
                <a:sym typeface="Malgun Gothic"/>
              </a:rPr>
              <a:t>데이터 분석 &amp; 엔지니어 취업캠프 28회차</a:t>
            </a:r>
            <a:endParaRPr sz="1067" b="0" i="0" u="none" strike="noStrike" cap="none">
              <a:solidFill>
                <a:schemeClr val="dk1"/>
              </a:solidFill>
              <a:latin typeface="Malgun Gothic"/>
              <a:ea typeface="Malgun Gothic"/>
              <a:cs typeface="Malgun Gothic"/>
              <a:sym typeface="Malgun Gothic"/>
            </a:endParaRPr>
          </a:p>
        </p:txBody>
      </p:sp>
      <p:graphicFrame>
        <p:nvGraphicFramePr>
          <p:cNvPr id="1099" name="Google Shape;1099;p71"/>
          <p:cNvGraphicFramePr/>
          <p:nvPr/>
        </p:nvGraphicFramePr>
        <p:xfrm>
          <a:off x="331788" y="1391902"/>
          <a:ext cx="11528450" cy="4937520"/>
        </p:xfrm>
        <a:graphic>
          <a:graphicData uri="http://schemas.openxmlformats.org/drawingml/2006/table">
            <a:tbl>
              <a:tblPr>
                <a:noFill/>
                <a:tableStyleId>{E7191028-2CD1-4925-942E-C43D4D18BA3F}</a:tableStyleId>
              </a:tblPr>
              <a:tblGrid>
                <a:gridCol w="829075">
                  <a:extLst>
                    <a:ext uri="{9D8B030D-6E8A-4147-A177-3AD203B41FA5}">
                      <a16:colId xmlns:a16="http://schemas.microsoft.com/office/drawing/2014/main" val="20000"/>
                    </a:ext>
                  </a:extLst>
                </a:gridCol>
                <a:gridCol w="3159025">
                  <a:extLst>
                    <a:ext uri="{9D8B030D-6E8A-4147-A177-3AD203B41FA5}">
                      <a16:colId xmlns:a16="http://schemas.microsoft.com/office/drawing/2014/main" val="20001"/>
                    </a:ext>
                  </a:extLst>
                </a:gridCol>
                <a:gridCol w="3351925">
                  <a:extLst>
                    <a:ext uri="{9D8B030D-6E8A-4147-A177-3AD203B41FA5}">
                      <a16:colId xmlns:a16="http://schemas.microsoft.com/office/drawing/2014/main" val="20002"/>
                    </a:ext>
                  </a:extLst>
                </a:gridCol>
                <a:gridCol w="1207525">
                  <a:extLst>
                    <a:ext uri="{9D8B030D-6E8A-4147-A177-3AD203B41FA5}">
                      <a16:colId xmlns:a16="http://schemas.microsoft.com/office/drawing/2014/main" val="20003"/>
                    </a:ext>
                  </a:extLst>
                </a:gridCol>
                <a:gridCol w="2980900">
                  <a:extLst>
                    <a:ext uri="{9D8B030D-6E8A-4147-A177-3AD203B41FA5}">
                      <a16:colId xmlns:a16="http://schemas.microsoft.com/office/drawing/2014/main" val="20004"/>
                    </a:ext>
                  </a:extLst>
                </a:gridCol>
              </a:tblGrid>
              <a:tr h="533375">
                <a:tc>
                  <a:txBody>
                    <a:bodyPr/>
                    <a:lstStyle/>
                    <a:p>
                      <a:pPr marL="0" marR="0" lvl="0" indent="0" algn="ctr" rtl="0">
                        <a:lnSpc>
                          <a:spcPct val="100000"/>
                        </a:lnSpc>
                        <a:spcBef>
                          <a:spcPts val="0"/>
                        </a:spcBef>
                        <a:spcAft>
                          <a:spcPts val="0"/>
                        </a:spcAft>
                        <a:buClr>
                          <a:srgbClr val="000000"/>
                        </a:buClr>
                        <a:buSzPts val="1900"/>
                        <a:buFont typeface="Arial"/>
                        <a:buNone/>
                      </a:pPr>
                      <a:r>
                        <a:rPr lang="ko-KR" sz="1900" u="none" strike="noStrike" cap="none">
                          <a:solidFill>
                            <a:schemeClr val="lt1"/>
                          </a:solidFill>
                        </a:rPr>
                        <a:t>Num</a:t>
                      </a:r>
                      <a:endParaRPr sz="1900" u="none" strike="noStrike" cap="none">
                        <a:solidFill>
                          <a:schemeClr val="lt1"/>
                        </a:solidFill>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B328F"/>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ko-KR" sz="1900" u="none" strike="noStrike" cap="none">
                          <a:solidFill>
                            <a:schemeClr val="lt1"/>
                          </a:solidFill>
                        </a:rPr>
                        <a:t>Column Name</a:t>
                      </a:r>
                      <a:endParaRPr sz="1900" u="none" strike="noStrike" cap="none">
                        <a:solidFill>
                          <a:schemeClr val="lt1"/>
                        </a:solidFill>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B328F"/>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ko-KR" sz="1900" u="none" strike="noStrike" cap="none">
                          <a:solidFill>
                            <a:schemeClr val="lt1"/>
                          </a:solidFill>
                        </a:rPr>
                        <a:t>Column Name(KOR)</a:t>
                      </a:r>
                      <a:endParaRPr sz="1900" u="none" strike="noStrike" cap="none">
                        <a:solidFill>
                          <a:schemeClr val="lt1"/>
                        </a:solidFill>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B328F"/>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ko-KR" sz="1900" u="none" strike="noStrike" cap="none">
                          <a:solidFill>
                            <a:schemeClr val="lt1"/>
                          </a:solidFill>
                        </a:rPr>
                        <a:t>Dtype</a:t>
                      </a:r>
                      <a:endParaRPr sz="1900" u="none" strike="noStrike" cap="none">
                        <a:solidFill>
                          <a:schemeClr val="lt1"/>
                        </a:solidFill>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B328F"/>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ko-KR" sz="1900" u="none" strike="noStrike" cap="none">
                          <a:solidFill>
                            <a:schemeClr val="lt1"/>
                          </a:solidFill>
                        </a:rPr>
                        <a:t>etc</a:t>
                      </a:r>
                      <a:endParaRPr sz="1900" u="none" strike="noStrike" cap="none">
                        <a:solidFill>
                          <a:schemeClr val="lt1"/>
                        </a:solidFill>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B328F"/>
                    </a:solidFill>
                  </a:tcPr>
                </a:tc>
                <a:extLst>
                  <a:ext uri="{0D108BD9-81ED-4DB2-BD59-A6C34878D82A}">
                    <a16:rowId xmlns:a16="http://schemas.microsoft.com/office/drawing/2014/main" val="10000"/>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25</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TC_index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float64</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extLst>
                  <a:ext uri="{0D108BD9-81ED-4DB2-BD59-A6C34878D82A}">
                    <a16:rowId xmlns:a16="http://schemas.microsoft.com/office/drawing/2014/main" val="10001"/>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26</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SDT_index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float64</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extLst>
                  <a:ext uri="{0D108BD9-81ED-4DB2-BD59-A6C34878D82A}">
                    <a16:rowId xmlns:a16="http://schemas.microsoft.com/office/drawing/2014/main" val="10002"/>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27</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HSP_index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float64</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extLst>
                  <a:ext uri="{0D108BD9-81ED-4DB2-BD59-A6C34878D82A}">
                    <a16:rowId xmlns:a16="http://schemas.microsoft.com/office/drawing/2014/main" val="10003"/>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28</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Crime_Rates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float64</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500"/>
                        <a:buFont typeface="Arial"/>
                        <a:buNone/>
                      </a:pPr>
                      <a:endParaRPr sz="15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extLst>
                  <a:ext uri="{0D108BD9-81ED-4DB2-BD59-A6C34878D82A}">
                    <a16:rowId xmlns:a16="http://schemas.microsoft.com/office/drawing/2014/main" val="10004"/>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29</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latitude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float64</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extLst>
                  <a:ext uri="{0D108BD9-81ED-4DB2-BD59-A6C34878D82A}">
                    <a16:rowId xmlns:a16="http://schemas.microsoft.com/office/drawing/2014/main" val="10005"/>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30</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longitude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float64</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extLst>
                  <a:ext uri="{0D108BD9-81ED-4DB2-BD59-A6C34878D82A}">
                    <a16:rowId xmlns:a16="http://schemas.microsoft.com/office/drawing/2014/main" val="10006"/>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31</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Sell_Price_mean  </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900"/>
                        <a:buFont typeface="Arial"/>
                        <a:buNone/>
                      </a:pPr>
                      <a:r>
                        <a:rPr lang="ko-KR" sz="1900" u="none" strike="noStrike" cap="none"/>
                        <a:t>평균 매매 가격</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chemeClr val="dk1"/>
                          </a:solidFill>
                          <a:latin typeface="Arial"/>
                          <a:ea typeface="Arial"/>
                          <a:cs typeface="Arial"/>
                          <a:sym typeface="Arial"/>
                        </a:rPr>
                        <a:t>float64</a:t>
                      </a: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ko-KR" sz="1400" u="none" strike="noStrike" cap="none"/>
                        <a:t>년도별, 월별, 구별, 유형별, 주소별 평균 매매 가격</a:t>
                      </a:r>
                      <a:endParaRPr sz="14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6E7"/>
                    </a:solidFill>
                  </a:tcPr>
                </a:tc>
                <a:extLst>
                  <a:ext uri="{0D108BD9-81ED-4DB2-BD59-A6C34878D82A}">
                    <a16:rowId xmlns:a16="http://schemas.microsoft.com/office/drawing/2014/main" val="10007"/>
                  </a:ext>
                </a:extLst>
              </a:tr>
              <a:tr h="533375">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tc>
                  <a:txBody>
                    <a:bodyPr/>
                    <a:lstStyle/>
                    <a:p>
                      <a:pPr marL="0" marR="0" lvl="0" indent="0" algn="l" rtl="0">
                        <a:lnSpc>
                          <a:spcPct val="100000"/>
                        </a:lnSpc>
                        <a:spcBef>
                          <a:spcPts val="0"/>
                        </a:spcBef>
                        <a:spcAft>
                          <a:spcPts val="0"/>
                        </a:spcAft>
                        <a:buClr>
                          <a:srgbClr val="000000"/>
                        </a:buClr>
                        <a:buSzPts val="1900"/>
                        <a:buFont typeface="Arial"/>
                        <a:buNone/>
                      </a:pPr>
                      <a:endParaRPr sz="1900" u="none" strike="noStrike" cap="none"/>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8E2F3"/>
                    </a:solidFill>
                  </a:tcPr>
                </a:tc>
                <a:extLst>
                  <a:ext uri="{0D108BD9-81ED-4DB2-BD59-A6C34878D82A}">
                    <a16:rowId xmlns:a16="http://schemas.microsoft.com/office/drawing/2014/main" val="10008"/>
                  </a:ext>
                </a:extLst>
              </a:tr>
            </a:tbl>
          </a:graphicData>
        </a:graphic>
      </p:graphicFrame>
      <p:sp>
        <p:nvSpPr>
          <p:cNvPr id="1100" name="Google Shape;1100;p71"/>
          <p:cNvSpPr txBox="1"/>
          <p:nvPr/>
        </p:nvSpPr>
        <p:spPr>
          <a:xfrm>
            <a:off x="93307" y="867747"/>
            <a:ext cx="3079200" cy="37961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ko-KR" sz="1867" b="1" i="0" u="none" strike="noStrike" cap="none">
                <a:solidFill>
                  <a:schemeClr val="dk1"/>
                </a:solidFill>
                <a:latin typeface="Malgun Gothic"/>
                <a:ea typeface="Malgun Gothic"/>
                <a:cs typeface="Malgun Gothic"/>
                <a:sym typeface="Malgun Gothic"/>
              </a:rPr>
              <a:t>[데이터 정의서]</a:t>
            </a:r>
            <a:endParaRPr sz="1467" b="0" i="0" u="none" strike="noStrike" cap="non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5"/>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199" name="Google Shape;199;p5"/>
          <p:cNvGrpSpPr/>
          <p:nvPr/>
        </p:nvGrpSpPr>
        <p:grpSpPr>
          <a:xfrm>
            <a:off x="10027920" y="-3"/>
            <a:ext cx="2164081" cy="781115"/>
            <a:chOff x="9919316" y="4585314"/>
            <a:chExt cx="2272685" cy="1136343"/>
          </a:xfrm>
        </p:grpSpPr>
        <p:sp>
          <p:nvSpPr>
            <p:cNvPr id="200" name="Google Shape;200;p5"/>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201" name="Google Shape;201;p5"/>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202" name="Google Shape;202;p5"/>
          <p:cNvSpPr/>
          <p:nvPr/>
        </p:nvSpPr>
        <p:spPr>
          <a:xfrm>
            <a:off x="4360506" y="956231"/>
            <a:ext cx="3470988" cy="369332"/>
          </a:xfrm>
          <a:prstGeom prst="roundRect">
            <a:avLst>
              <a:gd name="adj" fmla="val 16667"/>
            </a:avLst>
          </a:prstGeom>
          <a:solidFill>
            <a:srgbClr val="1B328F"/>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ko-KR" sz="1800" b="0" i="0" u="none" strike="noStrike" cap="none">
                <a:solidFill>
                  <a:schemeClr val="lt1"/>
                </a:solidFill>
                <a:latin typeface="Malgun Gothic"/>
                <a:ea typeface="Malgun Gothic"/>
                <a:cs typeface="Malgun Gothic"/>
                <a:sym typeface="Malgun Gothic"/>
              </a:rPr>
              <a:t>국내</a:t>
            </a:r>
            <a:endParaRPr sz="1400" b="0" i="0" u="none" strike="noStrike" cap="none">
              <a:solidFill>
                <a:srgbClr val="000000"/>
              </a:solidFill>
              <a:latin typeface="Arial"/>
              <a:ea typeface="Arial"/>
              <a:cs typeface="Arial"/>
              <a:sym typeface="Arial"/>
            </a:endParaRPr>
          </a:p>
        </p:txBody>
      </p:sp>
      <p:sp>
        <p:nvSpPr>
          <p:cNvPr id="203" name="Google Shape;203;p5"/>
          <p:cNvSpPr/>
          <p:nvPr/>
        </p:nvSpPr>
        <p:spPr>
          <a:xfrm>
            <a:off x="650328" y="5911367"/>
            <a:ext cx="778296" cy="551227"/>
          </a:xfrm>
          <a:prstGeom prst="homePlate">
            <a:avLst>
              <a:gd name="adj" fmla="val 50000"/>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Malgun Gothic"/>
              <a:ea typeface="Malgun Gothic"/>
              <a:cs typeface="Malgun Gothic"/>
              <a:sym typeface="Malgun Gothic"/>
            </a:endParaRPr>
          </a:p>
        </p:txBody>
      </p:sp>
      <p:sp>
        <p:nvSpPr>
          <p:cNvPr id="204" name="Google Shape;204;p5"/>
          <p:cNvSpPr txBox="1"/>
          <p:nvPr/>
        </p:nvSpPr>
        <p:spPr>
          <a:xfrm>
            <a:off x="1428624" y="5771502"/>
            <a:ext cx="10975536" cy="83095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ko-KR" sz="1600" b="0" i="0" u="none" strike="noStrike" cap="none">
                <a:solidFill>
                  <a:schemeClr val="dk1"/>
                </a:solidFill>
                <a:latin typeface="Malgun Gothic"/>
                <a:ea typeface="Malgun Gothic"/>
                <a:cs typeface="Malgun Gothic"/>
                <a:sym typeface="Malgun Gothic"/>
              </a:rPr>
              <a:t>⑴ 전세사기 피해 + 전세보증금 대위변제액 급증</a:t>
            </a:r>
            <a:endParaRPr sz="1600" b="0" i="0" u="none" strike="noStrike" cap="none">
              <a:solidFill>
                <a:schemeClr val="dk1"/>
              </a:solidFill>
              <a:latin typeface="Malgun Gothic"/>
              <a:ea typeface="Malgun Gothic"/>
              <a:cs typeface="Malgun Gothic"/>
              <a:sym typeface="Malgun Gothic"/>
            </a:endParaRPr>
          </a:p>
          <a:p>
            <a:pPr marL="0" marR="0" lvl="0" indent="0" algn="l" rtl="0">
              <a:lnSpc>
                <a:spcPct val="100000"/>
              </a:lnSpc>
              <a:spcBef>
                <a:spcPts val="0"/>
              </a:spcBef>
              <a:spcAft>
                <a:spcPts val="0"/>
              </a:spcAft>
              <a:buClr>
                <a:srgbClr val="000000"/>
              </a:buClr>
              <a:buSzPts val="1600"/>
              <a:buFont typeface="Arial"/>
              <a:buNone/>
            </a:pPr>
            <a:r>
              <a:rPr lang="ko-KR" sz="1600" b="0" i="0" u="none" strike="noStrike" cap="none">
                <a:solidFill>
                  <a:schemeClr val="dk1"/>
                </a:solidFill>
                <a:latin typeface="Malgun Gothic"/>
                <a:ea typeface="Malgun Gothic"/>
                <a:cs typeface="Malgun Gothic"/>
                <a:sym typeface="Malgun Gothic"/>
              </a:rPr>
              <a:t>⑵ 전세사기 피해자가 승소하더라도 임대인이 ‘배 째라는 식’의 행태로 대응하면 마땅한 해결책이 없는 상황</a:t>
            </a:r>
            <a:endParaRPr sz="1600" b="0" i="0" u="none" strike="noStrike" cap="none">
              <a:solidFill>
                <a:schemeClr val="dk1"/>
              </a:solidFill>
              <a:latin typeface="Malgun Gothic"/>
              <a:ea typeface="Malgun Gothic"/>
              <a:cs typeface="Malgun Gothic"/>
              <a:sym typeface="Malgun Gothic"/>
            </a:endParaRPr>
          </a:p>
          <a:p>
            <a:pPr marL="0" marR="0" lvl="0" indent="0" algn="l" rtl="0">
              <a:lnSpc>
                <a:spcPct val="100000"/>
              </a:lnSpc>
              <a:spcBef>
                <a:spcPts val="0"/>
              </a:spcBef>
              <a:spcAft>
                <a:spcPts val="0"/>
              </a:spcAft>
              <a:buClr>
                <a:srgbClr val="000000"/>
              </a:buClr>
              <a:buSzPts val="1600"/>
              <a:buFont typeface="Arial"/>
              <a:buNone/>
            </a:pPr>
            <a:r>
              <a:rPr lang="ko-KR" sz="1600" b="1" i="0" u="none" strike="noStrike" cap="none">
                <a:solidFill>
                  <a:schemeClr val="dk1"/>
                </a:solidFill>
                <a:latin typeface="Malgun Gothic"/>
                <a:ea typeface="Malgun Gothic"/>
                <a:cs typeface="Malgun Gothic"/>
                <a:sym typeface="Malgun Gothic"/>
              </a:rPr>
              <a:t>→ 우선적으로 전세사기 예방이 가장 중요하다</a:t>
            </a:r>
            <a:endParaRPr sz="1600" b="0" i="0" u="none" strike="noStrike" cap="none">
              <a:solidFill>
                <a:srgbClr val="000000"/>
              </a:solidFill>
              <a:latin typeface="Arial"/>
              <a:ea typeface="Arial"/>
              <a:cs typeface="Arial"/>
              <a:sym typeface="Arial"/>
            </a:endParaRPr>
          </a:p>
        </p:txBody>
      </p:sp>
      <p:pic>
        <p:nvPicPr>
          <p:cNvPr id="205" name="Google Shape;205;p5" descr="텍스트, 스크린샷, 폰트이(가) 표시된 사진&#10;&#10;자동 생성된 설명"/>
          <p:cNvPicPr preferRelativeResize="0"/>
          <p:nvPr/>
        </p:nvPicPr>
        <p:blipFill rotWithShape="1">
          <a:blip r:embed="rId3">
            <a:alphaModFix/>
          </a:blip>
          <a:srcRect/>
          <a:stretch/>
        </p:blipFill>
        <p:spPr>
          <a:xfrm>
            <a:off x="650328" y="1640455"/>
            <a:ext cx="5249917" cy="3970864"/>
          </a:xfrm>
          <a:prstGeom prst="rect">
            <a:avLst/>
          </a:prstGeom>
          <a:noFill/>
          <a:ln w="9525" cap="flat" cmpd="sng">
            <a:solidFill>
              <a:schemeClr val="dk1"/>
            </a:solidFill>
            <a:prstDash val="solid"/>
            <a:round/>
            <a:headEnd type="none" w="sm" len="sm"/>
            <a:tailEnd type="none" w="sm" len="sm"/>
          </a:ln>
        </p:spPr>
      </p:pic>
      <p:pic>
        <p:nvPicPr>
          <p:cNvPr id="206" name="Google Shape;206;p5" descr="텍스트, 스크린샷, 폰트, 라인이(가) 표시된 사진&#10;&#10;자동 생성된 설명"/>
          <p:cNvPicPr preferRelativeResize="0"/>
          <p:nvPr/>
        </p:nvPicPr>
        <p:blipFill rotWithShape="1">
          <a:blip r:embed="rId4">
            <a:alphaModFix/>
          </a:blip>
          <a:srcRect b="56218"/>
          <a:stretch/>
        </p:blipFill>
        <p:spPr>
          <a:xfrm>
            <a:off x="6329857" y="1640455"/>
            <a:ext cx="5068616" cy="792367"/>
          </a:xfrm>
          <a:prstGeom prst="rect">
            <a:avLst/>
          </a:prstGeom>
          <a:noFill/>
          <a:ln w="9525" cap="flat" cmpd="sng">
            <a:solidFill>
              <a:schemeClr val="dk1"/>
            </a:solidFill>
            <a:prstDash val="solid"/>
            <a:round/>
            <a:headEnd type="none" w="sm" len="sm"/>
            <a:tailEnd type="none" w="sm" len="sm"/>
          </a:ln>
        </p:spPr>
      </p:pic>
      <p:pic>
        <p:nvPicPr>
          <p:cNvPr id="207" name="Google Shape;207;p5" descr="텍스트, 폰트, 영수증, 화이트이(가) 표시된 사진&#10;&#10;자동 생성된 설명"/>
          <p:cNvPicPr preferRelativeResize="0"/>
          <p:nvPr/>
        </p:nvPicPr>
        <p:blipFill rotWithShape="1">
          <a:blip r:embed="rId5">
            <a:alphaModFix/>
          </a:blip>
          <a:srcRect/>
          <a:stretch/>
        </p:blipFill>
        <p:spPr>
          <a:xfrm>
            <a:off x="6329856" y="2515868"/>
            <a:ext cx="5068614" cy="980899"/>
          </a:xfrm>
          <a:prstGeom prst="rect">
            <a:avLst/>
          </a:prstGeom>
          <a:noFill/>
          <a:ln w="9525" cap="flat" cmpd="sng">
            <a:solidFill>
              <a:schemeClr val="dk1"/>
            </a:solidFill>
            <a:prstDash val="solid"/>
            <a:round/>
            <a:headEnd type="none" w="sm" len="sm"/>
            <a:tailEnd type="none" w="sm" len="sm"/>
          </a:ln>
        </p:spPr>
      </p:pic>
      <p:pic>
        <p:nvPicPr>
          <p:cNvPr id="208" name="Google Shape;208;p5" descr="텍스트, 폰트, 스크린샷이(가) 표시된 사진&#10;&#10;자동 생성된 설명"/>
          <p:cNvPicPr preferRelativeResize="0"/>
          <p:nvPr/>
        </p:nvPicPr>
        <p:blipFill rotWithShape="1">
          <a:blip r:embed="rId6">
            <a:alphaModFix/>
          </a:blip>
          <a:srcRect/>
          <a:stretch/>
        </p:blipFill>
        <p:spPr>
          <a:xfrm>
            <a:off x="6329856" y="3579813"/>
            <a:ext cx="5068616" cy="860032"/>
          </a:xfrm>
          <a:prstGeom prst="rect">
            <a:avLst/>
          </a:prstGeom>
          <a:noFill/>
          <a:ln w="9525" cap="flat" cmpd="sng">
            <a:solidFill>
              <a:schemeClr val="dk1"/>
            </a:solidFill>
            <a:prstDash val="solid"/>
            <a:round/>
            <a:headEnd type="none" w="sm" len="sm"/>
            <a:tailEnd type="none" w="sm" len="sm"/>
          </a:ln>
        </p:spPr>
      </p:pic>
      <p:pic>
        <p:nvPicPr>
          <p:cNvPr id="209" name="Google Shape;209;p5" descr="텍스트, 폰트이(가) 표시된 사진&#10;&#10;자동 생성된 설명"/>
          <p:cNvPicPr preferRelativeResize="0"/>
          <p:nvPr/>
        </p:nvPicPr>
        <p:blipFill rotWithShape="1">
          <a:blip r:embed="rId7">
            <a:alphaModFix/>
          </a:blip>
          <a:srcRect/>
          <a:stretch/>
        </p:blipFill>
        <p:spPr>
          <a:xfrm>
            <a:off x="6329857" y="4523576"/>
            <a:ext cx="5068613" cy="832859"/>
          </a:xfrm>
          <a:prstGeom prst="rect">
            <a:avLst/>
          </a:prstGeom>
          <a:noFill/>
          <a:ln w="9525" cap="flat" cmpd="sng">
            <a:solidFill>
              <a:schemeClr val="dk1"/>
            </a:solidFill>
            <a:prstDash val="solid"/>
            <a:round/>
            <a:headEnd type="none" w="sm" len="sm"/>
            <a:tailEnd type="none" w="sm" len="sm"/>
          </a:ln>
        </p:spPr>
      </p:pic>
      <p:pic>
        <p:nvPicPr>
          <p:cNvPr id="210" name="Google Shape;210;p5"/>
          <p:cNvPicPr preferRelativeResize="0"/>
          <p:nvPr/>
        </p:nvPicPr>
        <p:blipFill rotWithShape="1">
          <a:blip r:embed="rId8">
            <a:alphaModFix/>
          </a:blip>
          <a:srcRect/>
          <a:stretch/>
        </p:blipFill>
        <p:spPr>
          <a:xfrm>
            <a:off x="6329856" y="5440166"/>
            <a:ext cx="5068614" cy="186951"/>
          </a:xfrm>
          <a:prstGeom prst="rect">
            <a:avLst/>
          </a:prstGeom>
          <a:noFill/>
          <a:ln w="9525" cap="flat" cmpd="sng">
            <a:solidFill>
              <a:schemeClr val="dk1"/>
            </a:solidFill>
            <a:prstDash val="solid"/>
            <a:round/>
            <a:headEnd type="none" w="sm" len="sm"/>
            <a:tailEnd type="none" w="sm" len="sm"/>
          </a:ln>
        </p:spPr>
      </p:pic>
      <p:sp>
        <p:nvSpPr>
          <p:cNvPr id="211" name="Google Shape;211;p5"/>
          <p:cNvSpPr txBox="1"/>
          <p:nvPr/>
        </p:nvSpPr>
        <p:spPr>
          <a:xfrm>
            <a:off x="93305" y="879571"/>
            <a:ext cx="3343577"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chemeClr val="dk1"/>
                </a:solidFill>
                <a:latin typeface="Malgun Gothic"/>
                <a:ea typeface="Malgun Gothic"/>
                <a:cs typeface="Malgun Gothic"/>
                <a:sym typeface="Malgun Gothic"/>
              </a:rPr>
              <a:t>주제 선정 배경</a:t>
            </a:r>
            <a:endParaRPr sz="1400" b="0" i="0" u="none" strike="noStrike" cap="none">
              <a:solidFill>
                <a:srgbClr val="000000"/>
              </a:solidFill>
              <a:latin typeface="Arial"/>
              <a:ea typeface="Arial"/>
              <a:cs typeface="Arial"/>
              <a:sym typeface="Arial"/>
            </a:endParaRPr>
          </a:p>
        </p:txBody>
      </p:sp>
      <p:pic>
        <p:nvPicPr>
          <p:cNvPr id="212" name="Google Shape;212;p5" descr="어둠, 달, 블랙이(가) 표시된 사진&#10;&#10;자동 생성된 설명"/>
          <p:cNvPicPr preferRelativeResize="0"/>
          <p:nvPr/>
        </p:nvPicPr>
        <p:blipFill rotWithShape="1">
          <a:blip r:embed="rId9">
            <a:alphaModFix/>
          </a:blip>
          <a:srcRect/>
          <a:stretch/>
        </p:blipFill>
        <p:spPr>
          <a:xfrm>
            <a:off x="10689172" y="6529660"/>
            <a:ext cx="1408750" cy="218894"/>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3" name="Google Shape;773;p53"/>
          <p:cNvSpPr/>
          <p:nvPr/>
        </p:nvSpPr>
        <p:spPr>
          <a:xfrm>
            <a:off x="0" y="-3"/>
            <a:ext cx="12192000" cy="781115"/>
          </a:xfrm>
          <a:prstGeom prst="rect">
            <a:avLst/>
          </a:prstGeom>
          <a:solidFill>
            <a:srgbClr val="1B328F"/>
          </a:solidFill>
          <a:ln>
            <a:noFill/>
          </a:ln>
        </p:spPr>
        <p:txBody>
          <a:bodyPr wrap="square" lIns="91424" tIns="45700" rIns="91424" bIns="45700" anchor="t" anchorCtr="0">
            <a:noAutofit/>
          </a:bodyPr>
          <a:lstStyle/>
          <a:p>
            <a:pPr marL="0" marR="0" lvl="0" indent="0" algn="l" rtl="0">
              <a:lnSpc>
                <a:spcPct val="150000"/>
              </a:lnSpc>
              <a:spcBef>
                <a:spcPts val="0"/>
              </a:spcBef>
              <a:spcAft>
                <a:spcPts val="0"/>
              </a:spcAft>
              <a:buClr>
                <a:srgbClr val="000000"/>
              </a:buClr>
              <a:buSzPct val="25000"/>
              <a:buFont typeface="Arial"/>
              <a:buNone/>
              <a:defRPr/>
            </a:pPr>
            <a:r>
              <a:rPr lang="ko-KR" sz="2400" b="1" i="0" u="none" strike="noStrike" cap="none">
                <a:solidFill>
                  <a:srgbClr val="FFFFFF"/>
                </a:solidFill>
                <a:latin typeface="Arial"/>
                <a:ea typeface="Arial"/>
                <a:cs typeface="Arial"/>
                <a:sym typeface="Arial"/>
              </a:rPr>
              <a:t> 부동산 전세가격 예측·전세가율 분석</a:t>
            </a:r>
          </a:p>
          <a:p>
            <a:pPr marL="0" marR="0" lvl="0" indent="0" algn="ctr" rtl="0">
              <a:lnSpc>
                <a:spcPct val="100000"/>
              </a:lnSpc>
              <a:spcBef>
                <a:spcPts val="0"/>
              </a:spcBef>
              <a:spcAft>
                <a:spcPts val="0"/>
              </a:spcAft>
              <a:buClr>
                <a:srgbClr val="000000"/>
              </a:buClr>
              <a:buSzPct val="25000"/>
              <a:buFont typeface="Arial"/>
              <a:buNone/>
              <a:defRPr/>
            </a:pPr>
            <a:endParaRPr sz="900" b="0" i="0" u="none" strike="noStrike" cap="none">
              <a:solidFill>
                <a:srgbClr val="FFFFFF"/>
              </a:solidFill>
              <a:latin typeface="맑은 고딕"/>
              <a:ea typeface="맑은 고딕"/>
              <a:cs typeface="맑은 고딕"/>
              <a:sym typeface="맑은 고딕"/>
            </a:endParaRPr>
          </a:p>
        </p:txBody>
      </p:sp>
      <p:grpSp>
        <p:nvGrpSpPr>
          <p:cNvPr id="774" name="Google Shape;774;p53"/>
          <p:cNvGrpSpPr/>
          <p:nvPr/>
        </p:nvGrpSpPr>
        <p:grpSpPr>
          <a:xfrm>
            <a:off x="10027920" y="-3"/>
            <a:ext cx="2164081" cy="781115"/>
            <a:chOff x="9919316" y="4585314"/>
            <a:chExt cx="2272685" cy="1136343"/>
          </a:xfrm>
        </p:grpSpPr>
        <p:sp>
          <p:nvSpPr>
            <p:cNvPr id="775" name="Google Shape;775;p53"/>
            <p:cNvSpPr/>
            <p:nvPr/>
          </p:nvSpPr>
          <p:spPr>
            <a:xfrm rot="5400000">
              <a:off x="11055659" y="4585314"/>
              <a:ext cx="1136342" cy="1136342"/>
            </a:xfrm>
            <a:prstGeom prst="rtTriangle">
              <a:avLst/>
            </a:prstGeom>
            <a:solidFill>
              <a:schemeClr val="lt1"/>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sp>
          <p:nvSpPr>
            <p:cNvPr id="776" name="Google Shape;776;p53"/>
            <p:cNvSpPr/>
            <p:nvPr/>
          </p:nvSpPr>
          <p:spPr>
            <a:xfrm rot="16200000">
              <a:off x="9919316" y="4585315"/>
              <a:ext cx="1136342" cy="1136342"/>
            </a:xfrm>
            <a:prstGeom prst="rtTriangle">
              <a:avLst/>
            </a:prstGeom>
            <a:solidFill>
              <a:srgbClr val="00B0F0"/>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grpSp>
      <p:sp>
        <p:nvSpPr>
          <p:cNvPr id="777" name="Google Shape;777;p53"/>
          <p:cNvSpPr txBox="1"/>
          <p:nvPr/>
        </p:nvSpPr>
        <p:spPr>
          <a:xfrm>
            <a:off x="93305" y="867747"/>
            <a:ext cx="3694923" cy="369291"/>
          </a:xfrm>
          <a:prstGeom prst="rect">
            <a:avLst/>
          </a:prstGeom>
          <a:noFill/>
          <a:ln>
            <a:noFill/>
          </a:ln>
        </p:spPr>
        <p:txBody>
          <a:bodyPr wrap="square" lIns="91424" tIns="45700" rIns="91424" bIns="45700" anchor="t" anchorCtr="0">
            <a:spAutoFit/>
          </a:bodyPr>
          <a:lstStyle/>
          <a:p>
            <a:pPr marL="0" marR="0" lvl="0" indent="0" algn="l" rtl="0">
              <a:lnSpc>
                <a:spcPct val="100000"/>
              </a:lnSpc>
              <a:spcBef>
                <a:spcPts val="0"/>
              </a:spcBef>
              <a:spcAft>
                <a:spcPts val="0"/>
              </a:spcAft>
              <a:buClr>
                <a:srgbClr val="000000"/>
              </a:buClr>
              <a:buSzPct val="25000"/>
              <a:buFont typeface="Arial"/>
              <a:buNone/>
              <a:defRPr/>
            </a:pPr>
            <a:r>
              <a:rPr lang="ko-KR" altLang="en-US" sz="1800" b="1" i="0" u="none" strike="noStrike" cap="none" dirty="0">
                <a:solidFill>
                  <a:srgbClr val="000000"/>
                </a:solidFill>
                <a:latin typeface="맑은 고딕"/>
                <a:ea typeface="맑은 고딕"/>
                <a:cs typeface="맑은 고딕"/>
                <a:sym typeface="맑은 고딕"/>
              </a:rPr>
              <a:t>모형의 성능</a:t>
            </a:r>
            <a:endParaRPr sz="1400" b="0" i="0" u="none" strike="noStrike" cap="none" dirty="0">
              <a:solidFill>
                <a:srgbClr val="000000"/>
              </a:solidFill>
              <a:latin typeface="Arial"/>
              <a:ea typeface="Arial"/>
              <a:cs typeface="Arial"/>
              <a:sym typeface="Arial"/>
            </a:endParaRPr>
          </a:p>
        </p:txBody>
      </p:sp>
      <p:pic>
        <p:nvPicPr>
          <p:cNvPr id="778" name="Google Shape;778;p53" descr="어둠, 달, 블랙이(가) 표시된 사진  자동 생성된 설명"/>
          <p:cNvPicPr/>
          <p:nvPr/>
        </p:nvPicPr>
        <p:blipFill rotWithShape="1">
          <a:blip r:embed="rId3">
            <a:alphaModFix/>
          </a:blip>
          <a:srcRect/>
          <a:stretch>
            <a:fillRect/>
          </a:stretch>
        </p:blipFill>
        <p:spPr>
          <a:xfrm>
            <a:off x="10689172" y="6529660"/>
            <a:ext cx="1408750" cy="218894"/>
          </a:xfrm>
          <a:prstGeom prst="rect">
            <a:avLst/>
          </a:prstGeom>
          <a:noFill/>
          <a:ln>
            <a:noFill/>
          </a:ln>
        </p:spPr>
      </p:pic>
      <p:graphicFrame>
        <p:nvGraphicFramePr>
          <p:cNvPr id="782" name="표 781"/>
          <p:cNvGraphicFramePr>
            <a:graphicFrameLocks noGrp="1"/>
          </p:cNvGraphicFramePr>
          <p:nvPr/>
        </p:nvGraphicFramePr>
        <p:xfrm>
          <a:off x="1479135" y="1572738"/>
          <a:ext cx="9210037" cy="890905"/>
        </p:xfrm>
        <a:graphic>
          <a:graphicData uri="http://schemas.openxmlformats.org/drawingml/2006/table">
            <a:tbl>
              <a:tblPr firstRow="1" bandRow="1">
                <a:tableStyleId>{01A66EDD-3DAB-4C5B-A090-DC80EC1FD486}</a:tableStyleId>
              </a:tblPr>
              <a:tblGrid>
                <a:gridCol w="2302869">
                  <a:extLst>
                    <a:ext uri="{9D8B030D-6E8A-4147-A177-3AD203B41FA5}">
                      <a16:colId xmlns:a16="http://schemas.microsoft.com/office/drawing/2014/main" val="20000"/>
                    </a:ext>
                  </a:extLst>
                </a:gridCol>
                <a:gridCol w="2302869">
                  <a:extLst>
                    <a:ext uri="{9D8B030D-6E8A-4147-A177-3AD203B41FA5}">
                      <a16:colId xmlns:a16="http://schemas.microsoft.com/office/drawing/2014/main" val="20001"/>
                    </a:ext>
                  </a:extLst>
                </a:gridCol>
                <a:gridCol w="2302869">
                  <a:extLst>
                    <a:ext uri="{9D8B030D-6E8A-4147-A177-3AD203B41FA5}">
                      <a16:colId xmlns:a16="http://schemas.microsoft.com/office/drawing/2014/main" val="20002"/>
                    </a:ext>
                  </a:extLst>
                </a:gridCol>
                <a:gridCol w="2301430">
                  <a:extLst>
                    <a:ext uri="{9D8B030D-6E8A-4147-A177-3AD203B41FA5}">
                      <a16:colId xmlns:a16="http://schemas.microsoft.com/office/drawing/2014/main" val="20003"/>
                    </a:ext>
                  </a:extLst>
                </a:gridCol>
              </a:tblGrid>
              <a:tr h="520065">
                <a:tc>
                  <a:txBody>
                    <a:bodyPr/>
                    <a:lstStyle/>
                    <a:p>
                      <a:pPr>
                        <a:defRPr/>
                      </a:pPr>
                      <a:r>
                        <a:rPr lang="ko-KR" altLang="en-US" dirty="0"/>
                        <a:t>평가지표</a:t>
                      </a:r>
                    </a:p>
                  </a:txBody>
                  <a:tcPr anchor="ctr"/>
                </a:tc>
                <a:tc>
                  <a:txBody>
                    <a:bodyPr/>
                    <a:lstStyle/>
                    <a:p>
                      <a:pPr>
                        <a:defRPr/>
                      </a:pPr>
                      <a:r>
                        <a:rPr lang="ko-KR" altLang="en-US"/>
                        <a:t>정확도</a:t>
                      </a:r>
                    </a:p>
                  </a:txBody>
                  <a:tcPr anchor="ctr"/>
                </a:tc>
                <a:tc>
                  <a:txBody>
                    <a:bodyPr/>
                    <a:lstStyle/>
                    <a:p>
                      <a:pPr>
                        <a:defRPr/>
                      </a:pPr>
                      <a:r>
                        <a:rPr lang="en-US" altLang="ko-KR"/>
                        <a:t>F1-score</a:t>
                      </a:r>
                    </a:p>
                  </a:txBody>
                  <a:tcPr anchor="ctr"/>
                </a:tc>
                <a:tc>
                  <a:txBody>
                    <a:bodyPr/>
                    <a:lstStyle/>
                    <a:p>
                      <a:pPr>
                        <a:defRPr/>
                      </a:pPr>
                      <a:r>
                        <a:rPr lang="en-US" altLang="ko-KR" dirty="0"/>
                        <a:t>McFadden's Pseudo R^2</a:t>
                      </a:r>
                    </a:p>
                  </a:txBody>
                  <a:tcPr anchor="ctr"/>
                </a:tc>
                <a:extLst>
                  <a:ext uri="{0D108BD9-81ED-4DB2-BD59-A6C34878D82A}">
                    <a16:rowId xmlns:a16="http://schemas.microsoft.com/office/drawing/2014/main" val="10000"/>
                  </a:ext>
                </a:extLst>
              </a:tr>
              <a:tr h="370840">
                <a:tc>
                  <a:txBody>
                    <a:bodyPr/>
                    <a:lstStyle/>
                    <a:p>
                      <a:pPr>
                        <a:defRPr/>
                      </a:pPr>
                      <a:r>
                        <a:rPr lang="ko-KR" altLang="en-US"/>
                        <a:t>지수</a:t>
                      </a:r>
                    </a:p>
                  </a:txBody>
                  <a:tcPr anchor="ctr"/>
                </a:tc>
                <a:tc>
                  <a:txBody>
                    <a:bodyPr/>
                    <a:lstStyle/>
                    <a:p>
                      <a:pPr>
                        <a:defRPr/>
                      </a:pPr>
                      <a:r>
                        <a:rPr lang="en-US" altLang="ko-KR" dirty="0"/>
                        <a:t>0.63075</a:t>
                      </a:r>
                    </a:p>
                  </a:txBody>
                  <a:tcPr anchor="ctr"/>
                </a:tc>
                <a:tc>
                  <a:txBody>
                    <a:bodyPr/>
                    <a:lstStyle/>
                    <a:p>
                      <a:pPr>
                        <a:defRPr/>
                      </a:pPr>
                      <a:r>
                        <a:rPr lang="en-US" altLang="ko-KR" dirty="0"/>
                        <a:t>0.56866</a:t>
                      </a:r>
                    </a:p>
                  </a:txBody>
                  <a:tcPr anchor="ctr"/>
                </a:tc>
                <a:tc>
                  <a:txBody>
                    <a:bodyPr/>
                    <a:lstStyle/>
                    <a:p>
                      <a:pPr>
                        <a:defRPr/>
                      </a:pPr>
                      <a:r>
                        <a:rPr lang="en-US" altLang="ko-KR" dirty="0"/>
                        <a:t>0.37286</a:t>
                      </a:r>
                    </a:p>
                  </a:txBody>
                  <a:tcPr anchor="ctr"/>
                </a:tc>
                <a:extLst>
                  <a:ext uri="{0D108BD9-81ED-4DB2-BD59-A6C34878D82A}">
                    <a16:rowId xmlns:a16="http://schemas.microsoft.com/office/drawing/2014/main" val="10001"/>
                  </a:ext>
                </a:extLst>
              </a:tr>
            </a:tbl>
          </a:graphicData>
        </a:graphic>
      </p:graphicFrame>
      <p:sp>
        <p:nvSpPr>
          <p:cNvPr id="3" name="TextBox 2">
            <a:extLst>
              <a:ext uri="{FF2B5EF4-FFF2-40B4-BE49-F238E27FC236}">
                <a16:creationId xmlns:a16="http://schemas.microsoft.com/office/drawing/2014/main" id="{72C51536-FA4B-834D-7567-F2D8FDA8377F}"/>
              </a:ext>
            </a:extLst>
          </p:cNvPr>
          <p:cNvSpPr txBox="1"/>
          <p:nvPr/>
        </p:nvSpPr>
        <p:spPr>
          <a:xfrm>
            <a:off x="1469235" y="1191976"/>
            <a:ext cx="4020063" cy="307777"/>
          </a:xfrm>
          <a:prstGeom prst="rect">
            <a:avLst/>
          </a:prstGeom>
        </p:spPr>
        <p:txBody>
          <a:bodyPr wrap="square" rtlCol="0">
            <a:spAutoFit/>
          </a:bodyPr>
          <a:lstStyle/>
          <a:p>
            <a:r>
              <a:rPr lang="ko-KR" altLang="en-US" sz="1400" spc="-100" dirty="0">
                <a:latin typeface="+mn-ea"/>
                <a:cs typeface="Malgun Gothic Semilight"/>
              </a:rPr>
              <a:t>⇒ 아파트 데이터</a:t>
            </a:r>
            <a:r>
              <a:rPr lang="ko-KR" altLang="en-US" spc="-100" dirty="0">
                <a:latin typeface="+mn-ea"/>
                <a:cs typeface="Malgun Gothic Semilight"/>
              </a:rPr>
              <a:t>에 대한 </a:t>
            </a:r>
            <a:r>
              <a:rPr lang="ko-KR" altLang="en-US" dirty="0"/>
              <a:t>정확도</a:t>
            </a:r>
            <a:r>
              <a:rPr lang="en-US" altLang="ko-KR" dirty="0"/>
              <a:t>, F1-score, R^2</a:t>
            </a:r>
          </a:p>
        </p:txBody>
      </p:sp>
      <p:graphicFrame>
        <p:nvGraphicFramePr>
          <p:cNvPr id="4" name="표 3">
            <a:extLst>
              <a:ext uri="{FF2B5EF4-FFF2-40B4-BE49-F238E27FC236}">
                <a16:creationId xmlns:a16="http://schemas.microsoft.com/office/drawing/2014/main" id="{F7573D1B-22BD-CE19-A420-70A972039A28}"/>
              </a:ext>
            </a:extLst>
          </p:cNvPr>
          <p:cNvGraphicFramePr>
            <a:graphicFrameLocks noGrp="1"/>
          </p:cNvGraphicFramePr>
          <p:nvPr/>
        </p:nvGraphicFramePr>
        <p:xfrm>
          <a:off x="1469235" y="2983547"/>
          <a:ext cx="9210037" cy="890905"/>
        </p:xfrm>
        <a:graphic>
          <a:graphicData uri="http://schemas.openxmlformats.org/drawingml/2006/table">
            <a:tbl>
              <a:tblPr firstRow="1" bandRow="1">
                <a:tableStyleId>{01A66EDD-3DAB-4C5B-A090-DC80EC1FD486}</a:tableStyleId>
              </a:tblPr>
              <a:tblGrid>
                <a:gridCol w="2302869">
                  <a:extLst>
                    <a:ext uri="{9D8B030D-6E8A-4147-A177-3AD203B41FA5}">
                      <a16:colId xmlns:a16="http://schemas.microsoft.com/office/drawing/2014/main" val="20000"/>
                    </a:ext>
                  </a:extLst>
                </a:gridCol>
                <a:gridCol w="2302869">
                  <a:extLst>
                    <a:ext uri="{9D8B030D-6E8A-4147-A177-3AD203B41FA5}">
                      <a16:colId xmlns:a16="http://schemas.microsoft.com/office/drawing/2014/main" val="20001"/>
                    </a:ext>
                  </a:extLst>
                </a:gridCol>
                <a:gridCol w="2302869">
                  <a:extLst>
                    <a:ext uri="{9D8B030D-6E8A-4147-A177-3AD203B41FA5}">
                      <a16:colId xmlns:a16="http://schemas.microsoft.com/office/drawing/2014/main" val="20002"/>
                    </a:ext>
                  </a:extLst>
                </a:gridCol>
                <a:gridCol w="2301430">
                  <a:extLst>
                    <a:ext uri="{9D8B030D-6E8A-4147-A177-3AD203B41FA5}">
                      <a16:colId xmlns:a16="http://schemas.microsoft.com/office/drawing/2014/main" val="20003"/>
                    </a:ext>
                  </a:extLst>
                </a:gridCol>
              </a:tblGrid>
              <a:tr h="520065">
                <a:tc>
                  <a:txBody>
                    <a:bodyPr/>
                    <a:lstStyle/>
                    <a:p>
                      <a:pPr>
                        <a:defRPr/>
                      </a:pPr>
                      <a:r>
                        <a:rPr lang="ko-KR" altLang="en-US" dirty="0"/>
                        <a:t>평가지표</a:t>
                      </a:r>
                    </a:p>
                  </a:txBody>
                  <a:tcPr anchor="ctr"/>
                </a:tc>
                <a:tc>
                  <a:txBody>
                    <a:bodyPr/>
                    <a:lstStyle/>
                    <a:p>
                      <a:pPr>
                        <a:defRPr/>
                      </a:pPr>
                      <a:r>
                        <a:rPr lang="ko-KR" altLang="en-US"/>
                        <a:t>정확도</a:t>
                      </a:r>
                    </a:p>
                  </a:txBody>
                  <a:tcPr anchor="ctr"/>
                </a:tc>
                <a:tc>
                  <a:txBody>
                    <a:bodyPr/>
                    <a:lstStyle/>
                    <a:p>
                      <a:pPr>
                        <a:defRPr/>
                      </a:pPr>
                      <a:r>
                        <a:rPr lang="en-US" altLang="ko-KR"/>
                        <a:t>F1-score</a:t>
                      </a:r>
                    </a:p>
                  </a:txBody>
                  <a:tcPr anchor="ctr"/>
                </a:tc>
                <a:tc>
                  <a:txBody>
                    <a:bodyPr/>
                    <a:lstStyle/>
                    <a:p>
                      <a:pPr>
                        <a:defRPr/>
                      </a:pPr>
                      <a:r>
                        <a:rPr lang="en-US" altLang="ko-KR" dirty="0"/>
                        <a:t>McFadden's Pseudo R^2</a:t>
                      </a:r>
                    </a:p>
                  </a:txBody>
                  <a:tcPr anchor="ctr"/>
                </a:tc>
                <a:extLst>
                  <a:ext uri="{0D108BD9-81ED-4DB2-BD59-A6C34878D82A}">
                    <a16:rowId xmlns:a16="http://schemas.microsoft.com/office/drawing/2014/main" val="10000"/>
                  </a:ext>
                </a:extLst>
              </a:tr>
              <a:tr h="370840">
                <a:tc>
                  <a:txBody>
                    <a:bodyPr/>
                    <a:lstStyle/>
                    <a:p>
                      <a:pPr>
                        <a:defRPr/>
                      </a:pPr>
                      <a:r>
                        <a:rPr lang="ko-KR" altLang="en-US"/>
                        <a:t>지수</a:t>
                      </a:r>
                    </a:p>
                  </a:txBody>
                  <a:tcPr anchor="ctr"/>
                </a:tc>
                <a:tc>
                  <a:txBody>
                    <a:bodyPr/>
                    <a:lstStyle/>
                    <a:p>
                      <a:pPr>
                        <a:defRPr/>
                      </a:pPr>
                      <a:r>
                        <a:rPr lang="en-US" altLang="ko-KR" dirty="0"/>
                        <a:t>0.39132</a:t>
                      </a:r>
                    </a:p>
                  </a:txBody>
                  <a:tcPr anchor="ctr"/>
                </a:tc>
                <a:tc>
                  <a:txBody>
                    <a:bodyPr/>
                    <a:lstStyle/>
                    <a:p>
                      <a:pPr>
                        <a:defRPr/>
                      </a:pPr>
                      <a:r>
                        <a:rPr lang="en-US" altLang="ko-KR" dirty="0"/>
                        <a:t>0.38637</a:t>
                      </a:r>
                    </a:p>
                  </a:txBody>
                  <a:tcPr anchor="ctr"/>
                </a:tc>
                <a:tc>
                  <a:txBody>
                    <a:bodyPr/>
                    <a:lstStyle/>
                    <a:p>
                      <a:pPr>
                        <a:defRPr/>
                      </a:pPr>
                      <a:r>
                        <a:rPr lang="en-US" altLang="ko-KR" dirty="0"/>
                        <a:t>0.14111</a:t>
                      </a:r>
                    </a:p>
                  </a:txBody>
                  <a:tcPr anchor="ctr"/>
                </a:tc>
                <a:extLst>
                  <a:ext uri="{0D108BD9-81ED-4DB2-BD59-A6C34878D82A}">
                    <a16:rowId xmlns:a16="http://schemas.microsoft.com/office/drawing/2014/main" val="10001"/>
                  </a:ext>
                </a:extLst>
              </a:tr>
            </a:tbl>
          </a:graphicData>
        </a:graphic>
      </p:graphicFrame>
      <p:sp>
        <p:nvSpPr>
          <p:cNvPr id="5" name="TextBox 4">
            <a:extLst>
              <a:ext uri="{FF2B5EF4-FFF2-40B4-BE49-F238E27FC236}">
                <a16:creationId xmlns:a16="http://schemas.microsoft.com/office/drawing/2014/main" id="{53380B86-0552-9BA2-60A6-57A44DD2F9FE}"/>
              </a:ext>
            </a:extLst>
          </p:cNvPr>
          <p:cNvSpPr txBox="1"/>
          <p:nvPr/>
        </p:nvSpPr>
        <p:spPr>
          <a:xfrm>
            <a:off x="1459335" y="2602785"/>
            <a:ext cx="4020063" cy="307777"/>
          </a:xfrm>
          <a:prstGeom prst="rect">
            <a:avLst/>
          </a:prstGeom>
        </p:spPr>
        <p:txBody>
          <a:bodyPr wrap="square" rtlCol="0">
            <a:spAutoFit/>
          </a:bodyPr>
          <a:lstStyle/>
          <a:p>
            <a:r>
              <a:rPr lang="ko-KR" altLang="en-US" sz="1400" spc="-100" dirty="0">
                <a:latin typeface="+mn-ea"/>
                <a:cs typeface="Malgun Gothic Semilight"/>
              </a:rPr>
              <a:t>⇒ 오피스텔 데이터</a:t>
            </a:r>
            <a:r>
              <a:rPr lang="ko-KR" altLang="en-US" spc="-100" dirty="0">
                <a:latin typeface="+mn-ea"/>
                <a:cs typeface="Malgun Gothic Semilight"/>
              </a:rPr>
              <a:t>에 대한 </a:t>
            </a:r>
            <a:r>
              <a:rPr lang="ko-KR" altLang="en-US" dirty="0"/>
              <a:t>정확도</a:t>
            </a:r>
            <a:r>
              <a:rPr lang="en-US" altLang="ko-KR" dirty="0"/>
              <a:t>, F1-score, R^2</a:t>
            </a:r>
          </a:p>
        </p:txBody>
      </p:sp>
      <p:graphicFrame>
        <p:nvGraphicFramePr>
          <p:cNvPr id="6" name="표 5">
            <a:extLst>
              <a:ext uri="{FF2B5EF4-FFF2-40B4-BE49-F238E27FC236}">
                <a16:creationId xmlns:a16="http://schemas.microsoft.com/office/drawing/2014/main" id="{F8FC578B-B959-A996-AE54-D52B119529C6}"/>
              </a:ext>
            </a:extLst>
          </p:cNvPr>
          <p:cNvGraphicFramePr>
            <a:graphicFrameLocks noGrp="1"/>
          </p:cNvGraphicFramePr>
          <p:nvPr/>
        </p:nvGraphicFramePr>
        <p:xfrm>
          <a:off x="1459335" y="4450040"/>
          <a:ext cx="9210037" cy="890905"/>
        </p:xfrm>
        <a:graphic>
          <a:graphicData uri="http://schemas.openxmlformats.org/drawingml/2006/table">
            <a:tbl>
              <a:tblPr firstRow="1" bandRow="1">
                <a:tableStyleId>{01A66EDD-3DAB-4C5B-A090-DC80EC1FD486}</a:tableStyleId>
              </a:tblPr>
              <a:tblGrid>
                <a:gridCol w="2302869">
                  <a:extLst>
                    <a:ext uri="{9D8B030D-6E8A-4147-A177-3AD203B41FA5}">
                      <a16:colId xmlns:a16="http://schemas.microsoft.com/office/drawing/2014/main" val="20000"/>
                    </a:ext>
                  </a:extLst>
                </a:gridCol>
                <a:gridCol w="2302869">
                  <a:extLst>
                    <a:ext uri="{9D8B030D-6E8A-4147-A177-3AD203B41FA5}">
                      <a16:colId xmlns:a16="http://schemas.microsoft.com/office/drawing/2014/main" val="20001"/>
                    </a:ext>
                  </a:extLst>
                </a:gridCol>
                <a:gridCol w="2302869">
                  <a:extLst>
                    <a:ext uri="{9D8B030D-6E8A-4147-A177-3AD203B41FA5}">
                      <a16:colId xmlns:a16="http://schemas.microsoft.com/office/drawing/2014/main" val="20002"/>
                    </a:ext>
                  </a:extLst>
                </a:gridCol>
                <a:gridCol w="2301430">
                  <a:extLst>
                    <a:ext uri="{9D8B030D-6E8A-4147-A177-3AD203B41FA5}">
                      <a16:colId xmlns:a16="http://schemas.microsoft.com/office/drawing/2014/main" val="20003"/>
                    </a:ext>
                  </a:extLst>
                </a:gridCol>
              </a:tblGrid>
              <a:tr h="520065">
                <a:tc>
                  <a:txBody>
                    <a:bodyPr/>
                    <a:lstStyle/>
                    <a:p>
                      <a:pPr>
                        <a:defRPr/>
                      </a:pPr>
                      <a:r>
                        <a:rPr lang="ko-KR" altLang="en-US" dirty="0"/>
                        <a:t>평가지표</a:t>
                      </a:r>
                    </a:p>
                  </a:txBody>
                  <a:tcPr anchor="ctr"/>
                </a:tc>
                <a:tc>
                  <a:txBody>
                    <a:bodyPr/>
                    <a:lstStyle/>
                    <a:p>
                      <a:pPr>
                        <a:defRPr/>
                      </a:pPr>
                      <a:r>
                        <a:rPr lang="ko-KR" altLang="en-US"/>
                        <a:t>정확도</a:t>
                      </a:r>
                    </a:p>
                  </a:txBody>
                  <a:tcPr anchor="ctr"/>
                </a:tc>
                <a:tc>
                  <a:txBody>
                    <a:bodyPr/>
                    <a:lstStyle/>
                    <a:p>
                      <a:pPr>
                        <a:defRPr/>
                      </a:pPr>
                      <a:r>
                        <a:rPr lang="en-US" altLang="ko-KR"/>
                        <a:t>F1-score</a:t>
                      </a:r>
                    </a:p>
                  </a:txBody>
                  <a:tcPr anchor="ctr"/>
                </a:tc>
                <a:tc>
                  <a:txBody>
                    <a:bodyPr/>
                    <a:lstStyle/>
                    <a:p>
                      <a:pPr>
                        <a:defRPr/>
                      </a:pPr>
                      <a:r>
                        <a:rPr lang="en-US" altLang="ko-KR" dirty="0"/>
                        <a:t>McFadden's Pseudo R^2</a:t>
                      </a:r>
                    </a:p>
                  </a:txBody>
                  <a:tcPr anchor="ctr"/>
                </a:tc>
                <a:extLst>
                  <a:ext uri="{0D108BD9-81ED-4DB2-BD59-A6C34878D82A}">
                    <a16:rowId xmlns:a16="http://schemas.microsoft.com/office/drawing/2014/main" val="10000"/>
                  </a:ext>
                </a:extLst>
              </a:tr>
              <a:tr h="370840">
                <a:tc>
                  <a:txBody>
                    <a:bodyPr/>
                    <a:lstStyle/>
                    <a:p>
                      <a:pPr>
                        <a:defRPr/>
                      </a:pPr>
                      <a:r>
                        <a:rPr lang="ko-KR" altLang="en-US"/>
                        <a:t>지수</a:t>
                      </a:r>
                    </a:p>
                  </a:txBody>
                  <a:tcPr anchor="ctr"/>
                </a:tc>
                <a:tc>
                  <a:txBody>
                    <a:bodyPr/>
                    <a:lstStyle/>
                    <a:p>
                      <a:pPr>
                        <a:defRPr/>
                      </a:pPr>
                      <a:r>
                        <a:rPr lang="en-US" altLang="ko-KR" dirty="0"/>
                        <a:t>0.68601</a:t>
                      </a:r>
                    </a:p>
                  </a:txBody>
                  <a:tcPr anchor="ctr"/>
                </a:tc>
                <a:tc>
                  <a:txBody>
                    <a:bodyPr/>
                    <a:lstStyle/>
                    <a:p>
                      <a:pPr>
                        <a:defRPr/>
                      </a:pPr>
                      <a:r>
                        <a:rPr lang="en-US" altLang="ko-KR" dirty="0"/>
                        <a:t>0.58466</a:t>
                      </a:r>
                    </a:p>
                  </a:txBody>
                  <a:tcPr anchor="ctr"/>
                </a:tc>
                <a:tc>
                  <a:txBody>
                    <a:bodyPr/>
                    <a:lstStyle/>
                    <a:p>
                      <a:pPr>
                        <a:defRPr/>
                      </a:pPr>
                      <a:r>
                        <a:rPr lang="en-US" altLang="ko-KR" dirty="0" err="1"/>
                        <a:t>NaN</a:t>
                      </a:r>
                      <a:endParaRPr lang="en-US" altLang="ko-KR" dirty="0"/>
                    </a:p>
                  </a:txBody>
                  <a:tcPr anchor="ctr"/>
                </a:tc>
                <a:extLst>
                  <a:ext uri="{0D108BD9-81ED-4DB2-BD59-A6C34878D82A}">
                    <a16:rowId xmlns:a16="http://schemas.microsoft.com/office/drawing/2014/main" val="10001"/>
                  </a:ext>
                </a:extLst>
              </a:tr>
            </a:tbl>
          </a:graphicData>
        </a:graphic>
      </p:graphicFrame>
      <p:sp>
        <p:nvSpPr>
          <p:cNvPr id="7" name="TextBox 6">
            <a:extLst>
              <a:ext uri="{FF2B5EF4-FFF2-40B4-BE49-F238E27FC236}">
                <a16:creationId xmlns:a16="http://schemas.microsoft.com/office/drawing/2014/main" id="{D2E9AC8E-C44B-D6C5-04F1-B748AA50F368}"/>
              </a:ext>
            </a:extLst>
          </p:cNvPr>
          <p:cNvSpPr txBox="1"/>
          <p:nvPr/>
        </p:nvSpPr>
        <p:spPr>
          <a:xfrm>
            <a:off x="1449435" y="4069278"/>
            <a:ext cx="4251204" cy="307777"/>
          </a:xfrm>
          <a:prstGeom prst="rect">
            <a:avLst/>
          </a:prstGeom>
        </p:spPr>
        <p:txBody>
          <a:bodyPr wrap="square" rtlCol="0">
            <a:spAutoFit/>
          </a:bodyPr>
          <a:lstStyle/>
          <a:p>
            <a:r>
              <a:rPr lang="ko-KR" altLang="en-US" sz="1400" spc="-100" dirty="0">
                <a:latin typeface="+mn-ea"/>
                <a:cs typeface="Malgun Gothic Semilight"/>
              </a:rPr>
              <a:t>⇒ </a:t>
            </a:r>
            <a:r>
              <a:rPr lang="ko-KR" altLang="en-US" spc="-100" dirty="0" err="1">
                <a:latin typeface="+mn-ea"/>
                <a:cs typeface="Malgun Gothic Semilight"/>
              </a:rPr>
              <a:t>엽립다세대</a:t>
            </a:r>
            <a:r>
              <a:rPr lang="ko-KR" altLang="en-US" spc="-100" dirty="0">
                <a:latin typeface="+mn-ea"/>
                <a:cs typeface="Malgun Gothic Semilight"/>
              </a:rPr>
              <a:t> 데이터에 대한 </a:t>
            </a:r>
            <a:r>
              <a:rPr lang="ko-KR" altLang="en-US" dirty="0"/>
              <a:t>정확도</a:t>
            </a:r>
            <a:r>
              <a:rPr lang="en-US" altLang="ko-KR" dirty="0"/>
              <a:t>, F1-score, R^2</a:t>
            </a:r>
          </a:p>
        </p:txBody>
      </p:sp>
      <p:sp>
        <p:nvSpPr>
          <p:cNvPr id="8" name="화살표: 아래쪽 7">
            <a:extLst>
              <a:ext uri="{FF2B5EF4-FFF2-40B4-BE49-F238E27FC236}">
                <a16:creationId xmlns:a16="http://schemas.microsoft.com/office/drawing/2014/main" id="{B038D0C3-5F54-EB99-BCD2-10C7E0D23EA1}"/>
              </a:ext>
            </a:extLst>
          </p:cNvPr>
          <p:cNvSpPr/>
          <p:nvPr/>
        </p:nvSpPr>
        <p:spPr>
          <a:xfrm>
            <a:off x="5908132" y="5497080"/>
            <a:ext cx="375735" cy="439253"/>
          </a:xfrm>
          <a:prstGeom prst="downArrow">
            <a:avLst/>
          </a:prstGeom>
          <a:solidFill>
            <a:schemeClr val="accent5">
              <a:lumMod val="50000"/>
            </a:schemeClr>
          </a:solidFill>
        </p:spPr>
        <p:style>
          <a:lnRef idx="2">
            <a:schemeClr val="accent1">
              <a:shade val="2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사각형: 둥근 모서리 8">
            <a:extLst>
              <a:ext uri="{FF2B5EF4-FFF2-40B4-BE49-F238E27FC236}">
                <a16:creationId xmlns:a16="http://schemas.microsoft.com/office/drawing/2014/main" id="{A6C655FE-6117-978E-977F-0FE9EC5B3915}"/>
              </a:ext>
            </a:extLst>
          </p:cNvPr>
          <p:cNvSpPr/>
          <p:nvPr/>
        </p:nvSpPr>
        <p:spPr>
          <a:xfrm>
            <a:off x="2383886" y="6135570"/>
            <a:ext cx="7360933" cy="439253"/>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defRPr/>
            </a:pPr>
            <a:r>
              <a:rPr lang="en-US" altLang="ko-KR" dirty="0" err="1"/>
              <a:t>Features_Ranking</a:t>
            </a:r>
            <a:r>
              <a:rPr lang="ko-KR" altLang="en-US" dirty="0"/>
              <a:t>의 상위 </a:t>
            </a:r>
            <a:r>
              <a:rPr lang="en-US" altLang="ko-KR" dirty="0"/>
              <a:t>10</a:t>
            </a:r>
            <a:r>
              <a:rPr lang="ko-KR" altLang="en-US" dirty="0"/>
              <a:t>가지 변수를 제외하고 만든 모델이기 때문에 낮은 성능을 보임</a:t>
            </a:r>
          </a:p>
        </p:txBody>
      </p:sp>
    </p:spTree>
    <p:extLst>
      <p:ext uri="{BB962C8B-B14F-4D97-AF65-F5344CB8AC3E}">
        <p14:creationId xmlns:p14="http://schemas.microsoft.com/office/powerpoint/2010/main" val="3431826538"/>
      </p:ext>
    </p:extLst>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6" name="Google Shape;736;p51"/>
          <p:cNvSpPr/>
          <p:nvPr/>
        </p:nvSpPr>
        <p:spPr>
          <a:xfrm>
            <a:off x="0" y="-3"/>
            <a:ext cx="12192000" cy="781115"/>
          </a:xfrm>
          <a:prstGeom prst="rect">
            <a:avLst/>
          </a:prstGeom>
          <a:solidFill>
            <a:srgbClr val="1B328F"/>
          </a:solidFill>
          <a:ln>
            <a:noFill/>
          </a:ln>
        </p:spPr>
        <p:txBody>
          <a:bodyPr wrap="square" lIns="91400" tIns="45700" rIns="91400" bIns="45700" anchor="t" anchorCtr="0">
            <a:noAutofit/>
          </a:bodyPr>
          <a:lstStyle/>
          <a:p>
            <a:pPr marL="0" marR="0" lvl="0" indent="0" algn="l" rtl="0">
              <a:lnSpc>
                <a:spcPct val="150000"/>
              </a:lnSpc>
              <a:spcBef>
                <a:spcPts val="0"/>
              </a:spcBef>
              <a:spcAft>
                <a:spcPts val="0"/>
              </a:spcAft>
              <a:buClr>
                <a:srgbClr val="000000"/>
              </a:buClr>
              <a:buSzPct val="25000"/>
              <a:buFont typeface="Arial"/>
              <a:buNone/>
              <a:defRPr/>
            </a:pPr>
            <a:r>
              <a:rPr lang="ko-KR" sz="2400" b="1" i="0" u="none" strike="noStrike" cap="none">
                <a:solidFill>
                  <a:srgbClr val="FFFFFF"/>
                </a:solidFill>
                <a:latin typeface="Arial"/>
                <a:ea typeface="Arial"/>
                <a:cs typeface="Arial"/>
                <a:sym typeface="Arial"/>
              </a:rPr>
              <a:t> 부동산 전세가격 예측·전세가율 분석</a:t>
            </a:r>
          </a:p>
          <a:p>
            <a:pPr marL="0" marR="0" lvl="0" indent="0" algn="ctr" rtl="0">
              <a:lnSpc>
                <a:spcPct val="100000"/>
              </a:lnSpc>
              <a:spcBef>
                <a:spcPts val="0"/>
              </a:spcBef>
              <a:spcAft>
                <a:spcPts val="0"/>
              </a:spcAft>
              <a:buClr>
                <a:srgbClr val="000000"/>
              </a:buClr>
              <a:buSzPct val="25000"/>
              <a:buFont typeface="Arial"/>
              <a:buNone/>
              <a:defRPr/>
            </a:pPr>
            <a:endParaRPr sz="900" b="0" i="0" u="none" strike="noStrike" cap="none">
              <a:solidFill>
                <a:srgbClr val="FFFFFF"/>
              </a:solidFill>
              <a:latin typeface="맑은 고딕"/>
              <a:ea typeface="맑은 고딕"/>
              <a:cs typeface="맑은 고딕"/>
              <a:sym typeface="맑은 고딕"/>
            </a:endParaRPr>
          </a:p>
        </p:txBody>
      </p:sp>
      <p:grpSp>
        <p:nvGrpSpPr>
          <p:cNvPr id="737" name="Google Shape;737;p51"/>
          <p:cNvGrpSpPr/>
          <p:nvPr/>
        </p:nvGrpSpPr>
        <p:grpSpPr>
          <a:xfrm>
            <a:off x="10027920" y="-3"/>
            <a:ext cx="2164081" cy="781115"/>
            <a:chOff x="9919316" y="4585314"/>
            <a:chExt cx="2272685" cy="1136343"/>
          </a:xfrm>
        </p:grpSpPr>
        <p:sp>
          <p:nvSpPr>
            <p:cNvPr id="738" name="Google Shape;738;p51"/>
            <p:cNvSpPr/>
            <p:nvPr/>
          </p:nvSpPr>
          <p:spPr>
            <a:xfrm rot="5400000">
              <a:off x="11055659" y="4585314"/>
              <a:ext cx="1136342" cy="1136342"/>
            </a:xfrm>
            <a:prstGeom prst="rtTriangle">
              <a:avLst/>
            </a:prstGeom>
            <a:solidFill>
              <a:schemeClr val="lt1"/>
            </a:solidFill>
            <a:ln>
              <a:noFill/>
            </a:ln>
          </p:spPr>
          <p:txBody>
            <a:bodyPr wrap="square" lIns="91400" tIns="45700" rIns="91400"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sp>
          <p:nvSpPr>
            <p:cNvPr id="739" name="Google Shape;739;p51"/>
            <p:cNvSpPr/>
            <p:nvPr/>
          </p:nvSpPr>
          <p:spPr>
            <a:xfrm rot="16200000">
              <a:off x="9919316" y="4585315"/>
              <a:ext cx="1136342" cy="1136342"/>
            </a:xfrm>
            <a:prstGeom prst="rtTriangle">
              <a:avLst/>
            </a:prstGeom>
            <a:solidFill>
              <a:srgbClr val="00B0F0"/>
            </a:solidFill>
            <a:ln>
              <a:noFill/>
            </a:ln>
          </p:spPr>
          <p:txBody>
            <a:bodyPr wrap="square" lIns="91400" tIns="45700" rIns="91400"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grpSp>
      <p:sp>
        <p:nvSpPr>
          <p:cNvPr id="740" name="Google Shape;740;p51"/>
          <p:cNvSpPr txBox="1"/>
          <p:nvPr/>
        </p:nvSpPr>
        <p:spPr>
          <a:xfrm>
            <a:off x="93305" y="867747"/>
            <a:ext cx="3694923" cy="369291"/>
          </a:xfrm>
          <a:prstGeom prst="rect">
            <a:avLst/>
          </a:prstGeom>
          <a:noFill/>
          <a:ln>
            <a:noFill/>
          </a:ln>
        </p:spPr>
        <p:txBody>
          <a:bodyPr wrap="square" lIns="91400" tIns="45700" rIns="91400" bIns="45700" anchor="t" anchorCtr="0">
            <a:spAutoFit/>
          </a:bodyPr>
          <a:lstStyle/>
          <a:p>
            <a:pPr marL="0" marR="0" lvl="0" indent="0" algn="l" rtl="0">
              <a:lnSpc>
                <a:spcPct val="100000"/>
              </a:lnSpc>
              <a:spcBef>
                <a:spcPts val="0"/>
              </a:spcBef>
              <a:spcAft>
                <a:spcPts val="0"/>
              </a:spcAft>
              <a:buClr>
                <a:srgbClr val="000000"/>
              </a:buClr>
              <a:buSzPct val="25000"/>
              <a:buFont typeface="Arial"/>
              <a:buNone/>
              <a:defRPr/>
            </a:pPr>
            <a:r>
              <a:rPr lang="ko-KR" altLang="en-US" sz="1800" b="1" i="0" u="none" strike="noStrike" cap="none" dirty="0" err="1">
                <a:solidFill>
                  <a:srgbClr val="000000"/>
                </a:solidFill>
                <a:latin typeface="맑은 고딕"/>
                <a:ea typeface="맑은 고딕"/>
                <a:cs typeface="맑은 고딕"/>
                <a:sym typeface="맑은 고딕"/>
              </a:rPr>
              <a:t>오즈</a:t>
            </a:r>
            <a:r>
              <a:rPr lang="ko-KR" altLang="en-US" sz="1800" b="1" dirty="0" err="1">
                <a:latin typeface="맑은 고딕"/>
                <a:ea typeface="맑은 고딕"/>
                <a:cs typeface="맑은 고딕"/>
                <a:sym typeface="맑은 고딕"/>
              </a:rPr>
              <a:t>비</a:t>
            </a:r>
            <a:endParaRPr sz="1400" b="0" i="0" u="none" strike="noStrike" cap="none" dirty="0">
              <a:solidFill>
                <a:srgbClr val="000000"/>
              </a:solidFill>
              <a:latin typeface="Arial"/>
              <a:ea typeface="Arial"/>
              <a:cs typeface="Arial"/>
              <a:sym typeface="Arial"/>
            </a:endParaRPr>
          </a:p>
        </p:txBody>
      </p:sp>
      <p:pic>
        <p:nvPicPr>
          <p:cNvPr id="741" name="Google Shape;741;p51" descr="어둠, 달, 블랙이(가) 표시된 사진  자동 생성된 설명"/>
          <p:cNvPicPr/>
          <p:nvPr/>
        </p:nvPicPr>
        <p:blipFill rotWithShape="1">
          <a:blip r:embed="rId3">
            <a:alphaModFix/>
          </a:blip>
          <a:srcRect/>
          <a:stretch>
            <a:fillRect/>
          </a:stretch>
        </p:blipFill>
        <p:spPr>
          <a:xfrm>
            <a:off x="10689172" y="6529660"/>
            <a:ext cx="1408750" cy="218894"/>
          </a:xfrm>
          <a:prstGeom prst="rect">
            <a:avLst/>
          </a:prstGeom>
          <a:noFill/>
          <a:ln>
            <a:noFill/>
          </a:ln>
        </p:spPr>
      </p:pic>
      <p:graphicFrame>
        <p:nvGraphicFramePr>
          <p:cNvPr id="742" name="Google Shape;742;p51"/>
          <p:cNvGraphicFramePr/>
          <p:nvPr/>
        </p:nvGraphicFramePr>
        <p:xfrm>
          <a:off x="8300971" y="1372663"/>
          <a:ext cx="3411618" cy="2779321"/>
        </p:xfrm>
        <a:graphic>
          <a:graphicData uri="http://schemas.openxmlformats.org/drawingml/2006/table">
            <a:tbl>
              <a:tblPr>
                <a:noFill/>
                <a:tableStyleId>{E7191028-2CD1-4925-942E-C43D4D18BA3F}</a:tableStyleId>
              </a:tblPr>
              <a:tblGrid>
                <a:gridCol w="913772">
                  <a:extLst>
                    <a:ext uri="{9D8B030D-6E8A-4147-A177-3AD203B41FA5}">
                      <a16:colId xmlns:a16="http://schemas.microsoft.com/office/drawing/2014/main" val="20000"/>
                    </a:ext>
                  </a:extLst>
                </a:gridCol>
                <a:gridCol w="573773">
                  <a:extLst>
                    <a:ext uri="{9D8B030D-6E8A-4147-A177-3AD203B41FA5}">
                      <a16:colId xmlns:a16="http://schemas.microsoft.com/office/drawing/2014/main" val="20001"/>
                    </a:ext>
                  </a:extLst>
                </a:gridCol>
                <a:gridCol w="641482">
                  <a:extLst>
                    <a:ext uri="{9D8B030D-6E8A-4147-A177-3AD203B41FA5}">
                      <a16:colId xmlns:a16="http://schemas.microsoft.com/office/drawing/2014/main" val="20002"/>
                    </a:ext>
                  </a:extLst>
                </a:gridCol>
                <a:gridCol w="600569">
                  <a:extLst>
                    <a:ext uri="{9D8B030D-6E8A-4147-A177-3AD203B41FA5}">
                      <a16:colId xmlns:a16="http://schemas.microsoft.com/office/drawing/2014/main" val="20003"/>
                    </a:ext>
                  </a:extLst>
                </a:gridCol>
                <a:gridCol w="682022">
                  <a:extLst>
                    <a:ext uri="{9D8B030D-6E8A-4147-A177-3AD203B41FA5}">
                      <a16:colId xmlns:a16="http://schemas.microsoft.com/office/drawing/2014/main" val="20004"/>
                    </a:ext>
                  </a:extLst>
                </a:gridCol>
              </a:tblGrid>
              <a:tr h="520075">
                <a:tc rowSpan="2" gridSpan="2">
                  <a:txBody>
                    <a:bodyPr/>
                    <a:lstStyle/>
                    <a:p>
                      <a:pPr marL="0" marR="0" lvl="0" indent="0" algn="ctr" rtl="0">
                        <a:lnSpc>
                          <a:spcPct val="100000"/>
                        </a:lnSpc>
                        <a:spcBef>
                          <a:spcPts val="0"/>
                        </a:spcBef>
                        <a:spcAft>
                          <a:spcPts val="0"/>
                        </a:spcAft>
                        <a:buNone/>
                        <a:defRPr/>
                      </a:pPr>
                      <a:r>
                        <a:rPr lang="ko-KR" sz="1400" u="none" strike="noStrike" cap="none" dirty="0"/>
                        <a:t>구분</a:t>
                      </a:r>
                      <a:endParaRPr dirty="0"/>
                    </a:p>
                  </a:txBody>
                  <a:tcPr marL="91450" marR="91450" marT="45725" marB="45725" anchor="ctr"/>
                </a:tc>
                <a:tc rowSpan="2" hMerge="1">
                  <a:txBody>
                    <a:bodyPr/>
                    <a:lstStyle/>
                    <a:p>
                      <a:pPr>
                        <a:defRPr/>
                      </a:pPr>
                      <a:endParaRPr lang="ko-KR" altLang="en-US"/>
                    </a:p>
                  </a:txBody>
                  <a:tcPr/>
                </a:tc>
                <a:tc gridSpan="3">
                  <a:txBody>
                    <a:bodyPr/>
                    <a:lstStyle/>
                    <a:p>
                      <a:pPr marL="0" marR="0" lvl="0" indent="0" algn="ctr" rtl="0">
                        <a:lnSpc>
                          <a:spcPct val="100000"/>
                        </a:lnSpc>
                        <a:spcBef>
                          <a:spcPts val="0"/>
                        </a:spcBef>
                        <a:spcAft>
                          <a:spcPts val="0"/>
                        </a:spcAft>
                        <a:buNone/>
                        <a:defRPr/>
                      </a:pPr>
                      <a:r>
                        <a:rPr lang="ko-KR" sz="1400" u="none" strike="noStrike" cap="none" dirty="0"/>
                        <a:t>전세가클래스(예측)</a:t>
                      </a:r>
                      <a:endParaRPr dirty="0"/>
                    </a:p>
                  </a:txBody>
                  <a:tcPr marL="91450" marR="91450" marT="45725" marB="45725" anchor="ctr">
                    <a:solidFill>
                      <a:schemeClr val="accent3">
                        <a:lumMod val="20000"/>
                        <a:lumOff val="80000"/>
                      </a:schemeClr>
                    </a:solidFill>
                  </a:tcPr>
                </a:tc>
                <a:tc hMerge="1">
                  <a:txBody>
                    <a:bodyPr/>
                    <a:lstStyle/>
                    <a:p>
                      <a:pPr>
                        <a:defRPr/>
                      </a:pPr>
                      <a:endParaRPr lang="ko-KR" altLang="en-US"/>
                    </a:p>
                  </a:txBody>
                  <a:tcPr/>
                </a:tc>
                <a:tc hMerge="1">
                  <a:txBody>
                    <a:bodyPr/>
                    <a:lstStyle/>
                    <a:p>
                      <a:pPr>
                        <a:defRPr/>
                      </a:pPr>
                      <a:endParaRPr lang="ko-KR" altLang="en-US"/>
                    </a:p>
                  </a:txBody>
                  <a:tcPr/>
                </a:tc>
                <a:extLst>
                  <a:ext uri="{0D108BD9-81ED-4DB2-BD59-A6C34878D82A}">
                    <a16:rowId xmlns:a16="http://schemas.microsoft.com/office/drawing/2014/main" val="10000"/>
                  </a:ext>
                </a:extLst>
              </a:tr>
              <a:tr h="520075">
                <a:tc gridSpan="2" vMerge="1">
                  <a:txBody>
                    <a:bodyPr/>
                    <a:lstStyle/>
                    <a:p>
                      <a:pPr>
                        <a:defRPr/>
                      </a:pPr>
                      <a:endParaRPr lang="ko-KR" altLang="en-US"/>
                    </a:p>
                  </a:txBody>
                  <a:tcPr/>
                </a:tc>
                <a:tc hMerge="1" vMerge="1">
                  <a:txBody>
                    <a:bodyPr/>
                    <a:lstStyle/>
                    <a:p>
                      <a:pPr>
                        <a:defRPr/>
                      </a:pPr>
                      <a:endParaRPr lang="ko-KR" altLang="en-US"/>
                    </a:p>
                  </a:txBody>
                  <a:tcPr/>
                </a:tc>
                <a:tc>
                  <a:txBody>
                    <a:bodyPr/>
                    <a:lstStyle/>
                    <a:p>
                      <a:pPr marL="0" marR="0" lvl="0" indent="0" algn="ctr" rtl="0">
                        <a:lnSpc>
                          <a:spcPct val="100000"/>
                        </a:lnSpc>
                        <a:spcBef>
                          <a:spcPts val="0"/>
                        </a:spcBef>
                        <a:spcAft>
                          <a:spcPts val="0"/>
                        </a:spcAft>
                        <a:buNone/>
                        <a:defRPr/>
                      </a:pPr>
                      <a:r>
                        <a:rPr lang="ko-KR" sz="1400" u="none" strike="noStrike" cap="none" dirty="0"/>
                        <a:t>YES</a:t>
                      </a:r>
                      <a:endParaRPr dirty="0"/>
                    </a:p>
                  </a:txBody>
                  <a:tcPr marL="91450" marR="91450" marT="45725" marB="45725" anchor="ctr">
                    <a:solidFill>
                      <a:schemeClr val="accent1">
                        <a:lumMod val="40000"/>
                        <a:lumOff val="60000"/>
                      </a:schemeClr>
                    </a:solidFill>
                  </a:tcPr>
                </a:tc>
                <a:tc>
                  <a:txBody>
                    <a:bodyPr/>
                    <a:lstStyle/>
                    <a:p>
                      <a:pPr marL="0" marR="0" lvl="0" indent="0" algn="ctr" rtl="0">
                        <a:lnSpc>
                          <a:spcPct val="100000"/>
                        </a:lnSpc>
                        <a:spcBef>
                          <a:spcPts val="0"/>
                        </a:spcBef>
                        <a:spcAft>
                          <a:spcPts val="0"/>
                        </a:spcAft>
                        <a:buNone/>
                        <a:defRPr/>
                      </a:pPr>
                      <a:r>
                        <a:rPr lang="ko-KR" sz="1400" u="none" strike="noStrike" cap="none" dirty="0"/>
                        <a:t>NO</a:t>
                      </a:r>
                      <a:endParaRPr dirty="0"/>
                    </a:p>
                  </a:txBody>
                  <a:tcPr marL="91450" marR="91450" marT="45725" marB="45725" anchor="ctr">
                    <a:solidFill>
                      <a:schemeClr val="accent1">
                        <a:lumMod val="40000"/>
                        <a:lumOff val="60000"/>
                      </a:schemeClr>
                    </a:solidFill>
                  </a:tcPr>
                </a:tc>
                <a:tc>
                  <a:txBody>
                    <a:bodyPr/>
                    <a:lstStyle/>
                    <a:p>
                      <a:pPr marL="0" marR="0" lvl="0" indent="0" algn="ctr" rtl="0">
                        <a:lnSpc>
                          <a:spcPct val="100000"/>
                        </a:lnSpc>
                        <a:spcBef>
                          <a:spcPts val="0"/>
                        </a:spcBef>
                        <a:spcAft>
                          <a:spcPts val="0"/>
                        </a:spcAft>
                        <a:buNone/>
                        <a:defRPr/>
                      </a:pPr>
                      <a:r>
                        <a:rPr lang="ko-KR" sz="1400" u="none" strike="noStrike" cap="none" dirty="0"/>
                        <a:t>합계</a:t>
                      </a:r>
                      <a:endParaRPr dirty="0"/>
                    </a:p>
                  </a:txBody>
                  <a:tcPr marL="91450" marR="91450" marT="45725" marB="45725" anchor="ctr"/>
                </a:tc>
                <a:extLst>
                  <a:ext uri="{0D108BD9-81ED-4DB2-BD59-A6C34878D82A}">
                    <a16:rowId xmlns:a16="http://schemas.microsoft.com/office/drawing/2014/main" val="10001"/>
                  </a:ext>
                </a:extLst>
              </a:tr>
              <a:tr h="520075">
                <a:tc rowSpan="2">
                  <a:txBody>
                    <a:bodyPr/>
                    <a:lstStyle/>
                    <a:p>
                      <a:pPr marL="0" marR="0" lvl="0" indent="0" algn="ctr" rtl="0">
                        <a:lnSpc>
                          <a:spcPct val="100000"/>
                        </a:lnSpc>
                        <a:spcBef>
                          <a:spcPts val="0"/>
                        </a:spcBef>
                        <a:spcAft>
                          <a:spcPts val="0"/>
                        </a:spcAft>
                        <a:buNone/>
                        <a:defRPr/>
                      </a:pPr>
                      <a:r>
                        <a:rPr lang="ko-KR" sz="1400" u="none" strike="noStrike" cap="none" dirty="0"/>
                        <a:t>전세가</a:t>
                      </a:r>
                      <a:endParaRPr lang="en-US" altLang="ko-KR" sz="1400" u="none" strike="noStrike" cap="none" dirty="0"/>
                    </a:p>
                    <a:p>
                      <a:pPr marL="0" marR="0" lvl="0" indent="0" algn="ctr" rtl="0">
                        <a:lnSpc>
                          <a:spcPct val="100000"/>
                        </a:lnSpc>
                        <a:spcBef>
                          <a:spcPts val="0"/>
                        </a:spcBef>
                        <a:spcAft>
                          <a:spcPts val="0"/>
                        </a:spcAft>
                        <a:buNone/>
                        <a:defRPr/>
                      </a:pPr>
                      <a:r>
                        <a:rPr lang="ko-KR" sz="1400" u="none" strike="noStrike" cap="none" dirty="0"/>
                        <a:t>클래스</a:t>
                      </a:r>
                    </a:p>
                    <a:p>
                      <a:pPr marL="0" marR="0" lvl="0" indent="0" algn="ctr" rtl="0">
                        <a:lnSpc>
                          <a:spcPct val="100000"/>
                        </a:lnSpc>
                        <a:spcBef>
                          <a:spcPts val="0"/>
                        </a:spcBef>
                        <a:spcAft>
                          <a:spcPts val="0"/>
                        </a:spcAft>
                        <a:buNone/>
                        <a:defRPr/>
                      </a:pPr>
                      <a:r>
                        <a:rPr lang="ko-KR" sz="1400" u="none" strike="noStrike" cap="none" dirty="0"/>
                        <a:t>(실제)</a:t>
                      </a:r>
                      <a:endParaRPr dirty="0"/>
                    </a:p>
                  </a:txBody>
                  <a:tcPr marL="91450" marR="91450" marT="45725" marB="45725" anchor="ctr">
                    <a:solidFill>
                      <a:schemeClr val="accent3">
                        <a:lumMod val="20000"/>
                        <a:lumOff val="80000"/>
                      </a:schemeClr>
                    </a:solidFill>
                  </a:tcPr>
                </a:tc>
                <a:tc>
                  <a:txBody>
                    <a:bodyPr/>
                    <a:lstStyle/>
                    <a:p>
                      <a:pPr marL="0" marR="0" lvl="0" indent="0" algn="ctr" rtl="0">
                        <a:lnSpc>
                          <a:spcPct val="100000"/>
                        </a:lnSpc>
                        <a:spcBef>
                          <a:spcPts val="0"/>
                        </a:spcBef>
                        <a:spcAft>
                          <a:spcPts val="0"/>
                        </a:spcAft>
                        <a:buNone/>
                        <a:defRPr/>
                      </a:pPr>
                      <a:r>
                        <a:rPr lang="ko-KR" sz="1400" u="none" strike="noStrike" cap="none" dirty="0"/>
                        <a:t>YES</a:t>
                      </a:r>
                      <a:endParaRPr dirty="0"/>
                    </a:p>
                  </a:txBody>
                  <a:tcPr marL="91450" marR="91450" marT="45725" marB="45725" anchor="ctr">
                    <a:solidFill>
                      <a:schemeClr val="accent1">
                        <a:lumMod val="40000"/>
                        <a:lumOff val="60000"/>
                      </a:schemeClr>
                    </a:solidFill>
                  </a:tcPr>
                </a:tc>
                <a:tc>
                  <a:txBody>
                    <a:bodyPr/>
                    <a:lstStyle/>
                    <a:p>
                      <a:pPr marL="0" marR="0" lvl="0" indent="0" algn="ctr" rtl="0">
                        <a:lnSpc>
                          <a:spcPct val="100000"/>
                        </a:lnSpc>
                        <a:spcBef>
                          <a:spcPts val="0"/>
                        </a:spcBef>
                        <a:spcAft>
                          <a:spcPts val="0"/>
                        </a:spcAft>
                        <a:buNone/>
                        <a:defRPr/>
                      </a:pPr>
                      <a:r>
                        <a:rPr lang="ko-KR" sz="1400" u="none" strike="noStrike" cap="none"/>
                        <a:t>A</a:t>
                      </a:r>
                      <a:endParaRPr/>
                    </a:p>
                  </a:txBody>
                  <a:tcPr marL="91450" marR="91450" marT="45725" marB="45725" anchor="ctr"/>
                </a:tc>
                <a:tc>
                  <a:txBody>
                    <a:bodyPr/>
                    <a:lstStyle/>
                    <a:p>
                      <a:pPr marL="0" marR="0" lvl="0" indent="0" algn="ctr" rtl="0">
                        <a:lnSpc>
                          <a:spcPct val="100000"/>
                        </a:lnSpc>
                        <a:spcBef>
                          <a:spcPts val="0"/>
                        </a:spcBef>
                        <a:spcAft>
                          <a:spcPts val="0"/>
                        </a:spcAft>
                        <a:buNone/>
                        <a:defRPr/>
                      </a:pPr>
                      <a:r>
                        <a:rPr lang="ko-KR" sz="1400" u="none" strike="noStrike" cap="none"/>
                        <a:t>B</a:t>
                      </a:r>
                      <a:endParaRPr/>
                    </a:p>
                  </a:txBody>
                  <a:tcPr marL="91450" marR="91450" marT="45725" marB="45725" anchor="ctr"/>
                </a:tc>
                <a:tc>
                  <a:txBody>
                    <a:bodyPr/>
                    <a:lstStyle/>
                    <a:p>
                      <a:pPr marL="0" marR="0" lvl="0" indent="0" algn="ctr" rtl="0">
                        <a:lnSpc>
                          <a:spcPct val="100000"/>
                        </a:lnSpc>
                        <a:spcBef>
                          <a:spcPts val="0"/>
                        </a:spcBef>
                        <a:spcAft>
                          <a:spcPts val="0"/>
                        </a:spcAft>
                        <a:buNone/>
                        <a:defRPr/>
                      </a:pPr>
                      <a:r>
                        <a:rPr lang="ko-KR" sz="1400" u="none" strike="noStrike" cap="none"/>
                        <a:t>A+B</a:t>
                      </a:r>
                      <a:endParaRPr/>
                    </a:p>
                  </a:txBody>
                  <a:tcPr marL="91450" marR="91450" marT="45725" marB="45725" anchor="ctr"/>
                </a:tc>
                <a:extLst>
                  <a:ext uri="{0D108BD9-81ED-4DB2-BD59-A6C34878D82A}">
                    <a16:rowId xmlns:a16="http://schemas.microsoft.com/office/drawing/2014/main" val="10002"/>
                  </a:ext>
                </a:extLst>
              </a:tr>
              <a:tr h="550798">
                <a:tc vMerge="1">
                  <a:txBody>
                    <a:bodyPr/>
                    <a:lstStyle/>
                    <a:p>
                      <a:pPr>
                        <a:defRPr/>
                      </a:pPr>
                      <a:endParaRPr lang="ko-KR" altLang="en-US"/>
                    </a:p>
                  </a:txBody>
                  <a:tcPr/>
                </a:tc>
                <a:tc>
                  <a:txBody>
                    <a:bodyPr/>
                    <a:lstStyle/>
                    <a:p>
                      <a:pPr marL="0" marR="0" lvl="0" indent="0" algn="ctr" rtl="0">
                        <a:lnSpc>
                          <a:spcPct val="100000"/>
                        </a:lnSpc>
                        <a:spcBef>
                          <a:spcPts val="0"/>
                        </a:spcBef>
                        <a:spcAft>
                          <a:spcPts val="0"/>
                        </a:spcAft>
                        <a:buNone/>
                        <a:defRPr/>
                      </a:pPr>
                      <a:r>
                        <a:rPr lang="ko-KR" sz="1400" u="none" strike="noStrike" cap="none" dirty="0"/>
                        <a:t>NO</a:t>
                      </a:r>
                      <a:endParaRPr dirty="0"/>
                    </a:p>
                  </a:txBody>
                  <a:tcPr marL="91450" marR="91450" marT="45725" marB="45725" anchor="ctr">
                    <a:solidFill>
                      <a:schemeClr val="accent1">
                        <a:lumMod val="40000"/>
                        <a:lumOff val="60000"/>
                      </a:schemeClr>
                    </a:solidFill>
                  </a:tcPr>
                </a:tc>
                <a:tc>
                  <a:txBody>
                    <a:bodyPr/>
                    <a:lstStyle/>
                    <a:p>
                      <a:pPr marL="0" marR="0" lvl="0" indent="0" algn="ctr" rtl="0">
                        <a:lnSpc>
                          <a:spcPct val="100000"/>
                        </a:lnSpc>
                        <a:spcBef>
                          <a:spcPts val="0"/>
                        </a:spcBef>
                        <a:spcAft>
                          <a:spcPts val="0"/>
                        </a:spcAft>
                        <a:buNone/>
                        <a:defRPr/>
                      </a:pPr>
                      <a:r>
                        <a:rPr lang="ko-KR" sz="1400" u="none" strike="noStrike" cap="none"/>
                        <a:t>C</a:t>
                      </a:r>
                      <a:endParaRPr/>
                    </a:p>
                  </a:txBody>
                  <a:tcPr marL="91450" marR="91450" marT="45725" marB="45725" anchor="ctr"/>
                </a:tc>
                <a:tc>
                  <a:txBody>
                    <a:bodyPr/>
                    <a:lstStyle/>
                    <a:p>
                      <a:pPr marL="0" marR="0" lvl="0" indent="0" algn="ctr" rtl="0">
                        <a:lnSpc>
                          <a:spcPct val="100000"/>
                        </a:lnSpc>
                        <a:spcBef>
                          <a:spcPts val="0"/>
                        </a:spcBef>
                        <a:spcAft>
                          <a:spcPts val="0"/>
                        </a:spcAft>
                        <a:buNone/>
                        <a:defRPr/>
                      </a:pPr>
                      <a:r>
                        <a:rPr lang="ko-KR" sz="1400" u="none" strike="noStrike" cap="none"/>
                        <a:t>D</a:t>
                      </a:r>
                      <a:endParaRPr/>
                    </a:p>
                  </a:txBody>
                  <a:tcPr marL="91450" marR="91450" marT="45725" marB="45725" anchor="ctr"/>
                </a:tc>
                <a:tc>
                  <a:txBody>
                    <a:bodyPr/>
                    <a:lstStyle/>
                    <a:p>
                      <a:pPr marL="0" marR="0" lvl="0" indent="0" algn="ctr" rtl="0">
                        <a:lnSpc>
                          <a:spcPct val="100000"/>
                        </a:lnSpc>
                        <a:spcBef>
                          <a:spcPts val="0"/>
                        </a:spcBef>
                        <a:spcAft>
                          <a:spcPts val="0"/>
                        </a:spcAft>
                        <a:buNone/>
                        <a:defRPr/>
                      </a:pPr>
                      <a:r>
                        <a:rPr lang="ko-KR" sz="1400" u="none" strike="noStrike" cap="none"/>
                        <a:t>C+D</a:t>
                      </a:r>
                      <a:endParaRPr/>
                    </a:p>
                  </a:txBody>
                  <a:tcPr marL="91450" marR="91450" marT="45725" marB="45725" anchor="ctr"/>
                </a:tc>
                <a:extLst>
                  <a:ext uri="{0D108BD9-81ED-4DB2-BD59-A6C34878D82A}">
                    <a16:rowId xmlns:a16="http://schemas.microsoft.com/office/drawing/2014/main" val="10003"/>
                  </a:ext>
                </a:extLst>
              </a:tr>
              <a:tr h="668298">
                <a:tc gridSpan="2">
                  <a:txBody>
                    <a:bodyPr/>
                    <a:lstStyle/>
                    <a:p>
                      <a:pPr marL="0" marR="0" lvl="0" indent="0" algn="ctr" rtl="0">
                        <a:lnSpc>
                          <a:spcPct val="100000"/>
                        </a:lnSpc>
                        <a:spcBef>
                          <a:spcPts val="0"/>
                        </a:spcBef>
                        <a:spcAft>
                          <a:spcPts val="0"/>
                        </a:spcAft>
                        <a:buNone/>
                        <a:defRPr/>
                      </a:pPr>
                      <a:r>
                        <a:rPr lang="ko-KR" sz="1400" u="none" strike="noStrike" cap="none"/>
                        <a:t>합계</a:t>
                      </a:r>
                      <a:endParaRPr/>
                    </a:p>
                  </a:txBody>
                  <a:tcPr marL="91450" marR="91450" marT="45725" marB="45725" anchor="ctr"/>
                </a:tc>
                <a:tc hMerge="1">
                  <a:txBody>
                    <a:bodyPr/>
                    <a:lstStyle/>
                    <a:p>
                      <a:pPr>
                        <a:defRPr/>
                      </a:pPr>
                      <a:endParaRPr lang="ko-KR" altLang="en-US"/>
                    </a:p>
                  </a:txBody>
                  <a:tcPr/>
                </a:tc>
                <a:tc>
                  <a:txBody>
                    <a:bodyPr/>
                    <a:lstStyle/>
                    <a:p>
                      <a:pPr marL="0" marR="0" lvl="0" indent="0" algn="ctr" rtl="0">
                        <a:lnSpc>
                          <a:spcPct val="100000"/>
                        </a:lnSpc>
                        <a:spcBef>
                          <a:spcPts val="0"/>
                        </a:spcBef>
                        <a:spcAft>
                          <a:spcPts val="0"/>
                        </a:spcAft>
                        <a:buNone/>
                        <a:defRPr/>
                      </a:pPr>
                      <a:r>
                        <a:rPr lang="ko-KR" sz="1400" u="none" strike="noStrike" cap="none"/>
                        <a:t>A+C</a:t>
                      </a:r>
                      <a:endParaRPr/>
                    </a:p>
                  </a:txBody>
                  <a:tcPr marL="91450" marR="91450" marT="45725" marB="45725" anchor="ctr"/>
                </a:tc>
                <a:tc>
                  <a:txBody>
                    <a:bodyPr/>
                    <a:lstStyle/>
                    <a:p>
                      <a:pPr marL="0" marR="0" lvl="0" indent="0" algn="ctr" rtl="0">
                        <a:lnSpc>
                          <a:spcPct val="100000"/>
                        </a:lnSpc>
                        <a:spcBef>
                          <a:spcPts val="0"/>
                        </a:spcBef>
                        <a:spcAft>
                          <a:spcPts val="0"/>
                        </a:spcAft>
                        <a:buNone/>
                        <a:defRPr/>
                      </a:pPr>
                      <a:r>
                        <a:rPr lang="ko-KR" sz="1400" u="none" strike="noStrike" cap="none"/>
                        <a:t>B+D</a:t>
                      </a:r>
                      <a:endParaRPr/>
                    </a:p>
                  </a:txBody>
                  <a:tcPr marL="91450" marR="91450" marT="45725" marB="45725" anchor="ctr"/>
                </a:tc>
                <a:tc>
                  <a:txBody>
                    <a:bodyPr/>
                    <a:lstStyle/>
                    <a:p>
                      <a:pPr marL="0" marR="0" lvl="0" indent="0" algn="ctr" rtl="0">
                        <a:lnSpc>
                          <a:spcPct val="100000"/>
                        </a:lnSpc>
                        <a:spcBef>
                          <a:spcPts val="0"/>
                        </a:spcBef>
                        <a:spcAft>
                          <a:spcPts val="0"/>
                        </a:spcAft>
                        <a:buNone/>
                        <a:defRPr/>
                      </a:pPr>
                      <a:r>
                        <a:rPr lang="ko-KR" sz="1400" u="none" strike="noStrike" cap="none" dirty="0"/>
                        <a:t>A+B</a:t>
                      </a:r>
                    </a:p>
                    <a:p>
                      <a:pPr marL="0" marR="0" lvl="0" indent="0" algn="ctr" rtl="0">
                        <a:lnSpc>
                          <a:spcPct val="100000"/>
                        </a:lnSpc>
                        <a:spcBef>
                          <a:spcPts val="0"/>
                        </a:spcBef>
                        <a:spcAft>
                          <a:spcPts val="0"/>
                        </a:spcAft>
                        <a:buNone/>
                        <a:defRPr/>
                      </a:pPr>
                      <a:r>
                        <a:rPr lang="ko-KR" sz="1400" u="none" strike="noStrike" cap="none" dirty="0"/>
                        <a:t>C+D</a:t>
                      </a:r>
                      <a:endParaRPr dirty="0"/>
                    </a:p>
                  </a:txBody>
                  <a:tcPr marL="91450" marR="91450" marT="45725" marB="45725" anchor="ctr"/>
                </a:tc>
                <a:extLst>
                  <a:ext uri="{0D108BD9-81ED-4DB2-BD59-A6C34878D82A}">
                    <a16:rowId xmlns:a16="http://schemas.microsoft.com/office/drawing/2014/main" val="10004"/>
                  </a:ext>
                </a:extLst>
              </a:tr>
            </a:tbl>
          </a:graphicData>
        </a:graphic>
      </p:graphicFrame>
      <p:sp>
        <p:nvSpPr>
          <p:cNvPr id="744" name="Google Shape;744;p51"/>
          <p:cNvSpPr txBox="1"/>
          <p:nvPr/>
        </p:nvSpPr>
        <p:spPr>
          <a:xfrm>
            <a:off x="323029" y="4607911"/>
            <a:ext cx="9241857" cy="1600398"/>
          </a:xfrm>
          <a:prstGeom prst="rect">
            <a:avLst/>
          </a:prstGeom>
          <a:noFill/>
          <a:ln>
            <a:noFill/>
          </a:ln>
        </p:spPr>
        <p:txBody>
          <a:bodyPr wrap="square" lIns="91424" tIns="45700" rIns="91424" bIns="45700" anchor="t" anchorCtr="0">
            <a:spAutoFit/>
          </a:bodyPr>
          <a:lstStyle/>
          <a:p>
            <a:pPr marL="285750" marR="0" lvl="0" indent="-285750" algn="l" rtl="0">
              <a:lnSpc>
                <a:spcPct val="100000"/>
              </a:lnSpc>
              <a:spcBef>
                <a:spcPts val="0"/>
              </a:spcBef>
              <a:spcAft>
                <a:spcPts val="0"/>
              </a:spcAft>
              <a:buFontTx/>
              <a:buChar char="-"/>
              <a:defRPr/>
            </a:pPr>
            <a:r>
              <a:rPr lang="ko-KR" sz="1400" b="0" i="0" u="none" strike="noStrike" cap="none" dirty="0" err="1">
                <a:solidFill>
                  <a:srgbClr val="000000"/>
                </a:solidFill>
                <a:latin typeface="Arial"/>
                <a:ea typeface="Arial"/>
                <a:cs typeface="Arial"/>
                <a:sym typeface="Arial"/>
              </a:rPr>
              <a:t>Odds</a:t>
            </a:r>
            <a:r>
              <a:rPr lang="ko-KR" sz="1400" b="0" i="0" u="none" strike="noStrike" cap="none" dirty="0">
                <a:solidFill>
                  <a:srgbClr val="000000"/>
                </a:solidFill>
                <a:latin typeface="Arial"/>
                <a:ea typeface="Arial"/>
                <a:cs typeface="Arial"/>
                <a:sym typeface="Arial"/>
              </a:rPr>
              <a:t> = 해당 사건이 발생할 확률 / 발생하지 않을 확률</a:t>
            </a:r>
            <a:endParaRPr lang="en-US" altLang="ko-KR" sz="1400" b="0" i="0" u="none" strike="noStrike" cap="none" dirty="0">
              <a:solidFill>
                <a:srgbClr val="000000"/>
              </a:solidFill>
              <a:latin typeface="Arial"/>
              <a:ea typeface="Arial"/>
              <a:cs typeface="Arial"/>
              <a:sym typeface="Arial"/>
            </a:endParaRPr>
          </a:p>
          <a:p>
            <a:pPr marR="0" lvl="0" algn="l" rtl="0">
              <a:lnSpc>
                <a:spcPct val="100000"/>
              </a:lnSpc>
              <a:spcBef>
                <a:spcPts val="0"/>
              </a:spcBef>
              <a:spcAft>
                <a:spcPts val="0"/>
              </a:spcAft>
              <a:defRPr/>
            </a:pPr>
            <a:endParaRPr lang="ko-KR" sz="1400" b="0" i="0" u="none" strike="noStrike" cap="none" dirty="0">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FontTx/>
              <a:buChar char="-"/>
              <a:defRPr/>
            </a:pPr>
            <a:r>
              <a:rPr lang="ko-KR" sz="1400" b="0" i="0" u="none" strike="noStrike" cap="none" dirty="0">
                <a:solidFill>
                  <a:srgbClr val="000000"/>
                </a:solidFill>
                <a:latin typeface="Arial"/>
                <a:ea typeface="Arial"/>
                <a:cs typeface="Arial"/>
                <a:sym typeface="Arial"/>
              </a:rPr>
              <a:t>OR&gt;1 : 사건 발생 확률이 </a:t>
            </a:r>
            <a:r>
              <a:rPr lang="ko-KR" sz="1400" b="0" i="0" u="none" strike="noStrike" cap="none" dirty="0" err="1">
                <a:solidFill>
                  <a:srgbClr val="000000"/>
                </a:solidFill>
                <a:latin typeface="Arial"/>
                <a:ea typeface="Arial"/>
                <a:cs typeface="Arial"/>
                <a:sym typeface="Arial"/>
              </a:rPr>
              <a:t>오즈비만큼</a:t>
            </a:r>
            <a:r>
              <a:rPr lang="ko-KR" sz="1400" b="0" i="0" u="none" strike="noStrike" cap="none" dirty="0">
                <a:solidFill>
                  <a:srgbClr val="000000"/>
                </a:solidFill>
                <a:latin typeface="Arial"/>
                <a:ea typeface="Arial"/>
                <a:cs typeface="Arial"/>
                <a:sym typeface="Arial"/>
              </a:rPr>
              <a:t> 더 크게 나타남</a:t>
            </a:r>
            <a:endParaRPr lang="en-US" altLang="ko-KR" sz="1400" b="0" i="0" u="none" strike="noStrike" cap="none" dirty="0">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FontTx/>
              <a:buChar char="-"/>
              <a:defRPr/>
            </a:pPr>
            <a:endParaRPr lang="ko-KR" sz="1400" b="0" i="0" u="none" strike="noStrike" cap="none" dirty="0">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FontTx/>
              <a:buChar char="-"/>
              <a:defRPr/>
            </a:pPr>
            <a:r>
              <a:rPr lang="ko-KR" sz="1400" b="0" i="0" u="none" strike="noStrike" cap="none" dirty="0">
                <a:solidFill>
                  <a:srgbClr val="000000"/>
                </a:solidFill>
                <a:latin typeface="Arial"/>
                <a:ea typeface="Arial"/>
                <a:cs typeface="Arial"/>
                <a:sym typeface="Arial"/>
              </a:rPr>
              <a:t>OR&lt;1 : 사건 발생 확률이 </a:t>
            </a:r>
            <a:r>
              <a:rPr lang="ko-KR" sz="1400" b="0" i="0" u="none" strike="noStrike" cap="none" dirty="0" err="1">
                <a:solidFill>
                  <a:srgbClr val="000000"/>
                </a:solidFill>
                <a:latin typeface="Arial"/>
                <a:ea typeface="Arial"/>
                <a:cs typeface="Arial"/>
                <a:sym typeface="Arial"/>
              </a:rPr>
              <a:t>오즈비만큼</a:t>
            </a:r>
            <a:r>
              <a:rPr lang="ko-KR" sz="1400" b="0" i="0" u="none" strike="noStrike" cap="none" dirty="0">
                <a:solidFill>
                  <a:srgbClr val="000000"/>
                </a:solidFill>
                <a:latin typeface="Arial"/>
                <a:ea typeface="Arial"/>
                <a:cs typeface="Arial"/>
                <a:sym typeface="Arial"/>
              </a:rPr>
              <a:t> 더 작게 나타남</a:t>
            </a:r>
            <a:endParaRPr lang="en-US" altLang="ko-K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defRPr/>
            </a:pPr>
            <a:endParaRPr lang="en-US" altLang="ko-KR" dirty="0"/>
          </a:p>
          <a:p>
            <a:pPr marL="285750" marR="0" lvl="0" indent="-285750" algn="l" rtl="0">
              <a:lnSpc>
                <a:spcPct val="100000"/>
              </a:lnSpc>
              <a:spcBef>
                <a:spcPts val="0"/>
              </a:spcBef>
              <a:spcAft>
                <a:spcPts val="0"/>
              </a:spcAft>
              <a:buFontTx/>
              <a:buChar char="-"/>
              <a:defRPr/>
            </a:pPr>
            <a:r>
              <a:rPr lang="ko-KR" sz="1400" b="0" i="0" u="none" strike="noStrike" cap="none" dirty="0">
                <a:solidFill>
                  <a:srgbClr val="000000"/>
                </a:solidFill>
                <a:latin typeface="Arial"/>
                <a:ea typeface="Arial"/>
                <a:cs typeface="Arial"/>
                <a:sym typeface="Arial"/>
              </a:rPr>
              <a:t>OR=1 : 1에 가까울수록 사건이 발생할 확률에 유의미한 영향을 준다고 볼 수 없다고 판단</a:t>
            </a:r>
            <a:endParaRPr lang="en-US" altLang="ko-KR" sz="1400" b="0" i="0" u="none" strike="noStrike" cap="none" dirty="0">
              <a:solidFill>
                <a:srgbClr val="000000"/>
              </a:solidFill>
              <a:latin typeface="Arial"/>
              <a:ea typeface="Arial"/>
              <a:cs typeface="Arial"/>
              <a:sym typeface="Arial"/>
            </a:endParaRPr>
          </a:p>
        </p:txBody>
      </p:sp>
      <p:sp>
        <p:nvSpPr>
          <p:cNvPr id="769" name="object 22"/>
          <p:cNvSpPr txBox="1"/>
          <p:nvPr/>
        </p:nvSpPr>
        <p:spPr>
          <a:xfrm>
            <a:off x="573767" y="2194708"/>
            <a:ext cx="3290020" cy="525785"/>
          </a:xfrm>
          <a:prstGeom prst="rect">
            <a:avLst/>
          </a:prstGeom>
        </p:spPr>
        <p:txBody>
          <a:bodyPr vert="horz" wrap="square" lIns="0" tIns="12700" rIns="0" bIns="0">
            <a:spAutoFit/>
          </a:bodyPr>
          <a:lstStyle/>
          <a:p>
            <a:pPr marL="1296035">
              <a:lnSpc>
                <a:spcPts val="1330"/>
              </a:lnSpc>
              <a:spcBef>
                <a:spcPts val="100"/>
              </a:spcBef>
              <a:defRPr/>
            </a:pPr>
            <a:r>
              <a:rPr lang="ko-KR" altLang="en-US" sz="1200" spc="-100" dirty="0">
                <a:latin typeface="맑은 고딕 Semilight"/>
                <a:cs typeface="맑은 고딕 Semilight"/>
              </a:rPr>
              <a:t>         전세가 클래스에 해당</a:t>
            </a:r>
          </a:p>
          <a:p>
            <a:pPr>
              <a:lnSpc>
                <a:spcPts val="1275"/>
              </a:lnSpc>
              <a:defRPr/>
            </a:pPr>
            <a:r>
              <a:rPr sz="1200" dirty="0">
                <a:latin typeface="Segoe UI Symbol"/>
                <a:cs typeface="Segoe UI Symbol"/>
              </a:rPr>
              <a:t>✔</a:t>
            </a:r>
            <a:r>
              <a:rPr sz="1200" spc="233" dirty="0">
                <a:latin typeface="Segoe UI Symbol"/>
                <a:cs typeface="Segoe UI Symbol"/>
              </a:rPr>
              <a:t> </a:t>
            </a:r>
            <a:r>
              <a:rPr sz="1200" spc="70" dirty="0">
                <a:latin typeface="맑은 고딕 Semilight"/>
                <a:cs typeface="맑은 고딕 Semilight"/>
              </a:rPr>
              <a:t>Odds </a:t>
            </a:r>
            <a:r>
              <a:rPr sz="1200" spc="130" dirty="0">
                <a:latin typeface="맑은 고딕 Semilight"/>
                <a:cs typeface="맑은 고딕 Semilight"/>
              </a:rPr>
              <a:t> </a:t>
            </a:r>
            <a:r>
              <a:rPr sz="1200" spc="-175" dirty="0">
                <a:latin typeface="맑은 고딕 Semilight"/>
                <a:cs typeface="맑은 고딕 Semilight"/>
              </a:rPr>
              <a:t>=</a:t>
            </a:r>
          </a:p>
          <a:p>
            <a:pPr marL="1296035">
              <a:lnSpc>
                <a:spcPts val="1330"/>
              </a:lnSpc>
              <a:spcBef>
                <a:spcPts val="100"/>
              </a:spcBef>
              <a:defRPr/>
            </a:pPr>
            <a:r>
              <a:rPr lang="ko-KR" altLang="en-US" sz="1200" spc="-100" dirty="0">
                <a:latin typeface="맑은 고딕 Semilight"/>
                <a:cs typeface="맑은 고딕 Semilight"/>
              </a:rPr>
              <a:t>전세가 클래스에 해당하지 않음</a:t>
            </a:r>
          </a:p>
        </p:txBody>
      </p:sp>
      <p:sp>
        <p:nvSpPr>
          <p:cNvPr id="772" name="object 25"/>
          <p:cNvSpPr/>
          <p:nvPr/>
        </p:nvSpPr>
        <p:spPr>
          <a:xfrm>
            <a:off x="399726" y="1931234"/>
            <a:ext cx="3869690" cy="1900554"/>
          </a:xfrm>
          <a:custGeom>
            <a:avLst/>
            <a:gdLst/>
            <a:ahLst/>
            <a:cxnLst/>
            <a:rect l="l" t="t" r="r" b="b"/>
            <a:pathLst>
              <a:path w="3869690" h="1900554">
                <a:moveTo>
                  <a:pt x="0" y="1900428"/>
                </a:moveTo>
                <a:lnTo>
                  <a:pt x="3869436" y="1900428"/>
                </a:lnTo>
                <a:lnTo>
                  <a:pt x="3869436" y="0"/>
                </a:lnTo>
                <a:lnTo>
                  <a:pt x="0" y="0"/>
                </a:lnTo>
                <a:lnTo>
                  <a:pt x="0" y="1900428"/>
                </a:lnTo>
                <a:close/>
              </a:path>
            </a:pathLst>
          </a:custGeom>
          <a:noFill/>
          <a:ln w="9525"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wrap="square" lIns="0" tIns="0" rIns="0" bIns="0"/>
          <a:lstStyle/>
          <a:p>
            <a:pPr>
              <a:defRPr/>
            </a:pPr>
            <a:endParaRPr lang="en-US" altLang="ko-KR">
              <a:ln w="9525">
                <a:solidFill>
                  <a:schemeClr val="dk1"/>
                </a:solidFill>
              </a:ln>
            </a:endParaRPr>
          </a:p>
        </p:txBody>
      </p:sp>
      <p:sp>
        <p:nvSpPr>
          <p:cNvPr id="773" name="object 26"/>
          <p:cNvSpPr txBox="1"/>
          <p:nvPr/>
        </p:nvSpPr>
        <p:spPr>
          <a:xfrm>
            <a:off x="1583875" y="3332171"/>
            <a:ext cx="323215" cy="197490"/>
          </a:xfrm>
          <a:prstGeom prst="rect">
            <a:avLst/>
          </a:prstGeom>
        </p:spPr>
        <p:txBody>
          <a:bodyPr vert="horz" wrap="square" lIns="0" tIns="12700" rIns="0" bIns="0">
            <a:spAutoFit/>
          </a:bodyPr>
          <a:lstStyle/>
          <a:p>
            <a:pPr>
              <a:lnSpc>
                <a:spcPct val="100000"/>
              </a:lnSpc>
              <a:spcBef>
                <a:spcPts val="100"/>
              </a:spcBef>
              <a:defRPr/>
            </a:pPr>
            <a:r>
              <a:rPr sz="1200" spc="-50">
                <a:latin typeface="맑은 고딕 Semilight"/>
                <a:cs typeface="맑은 고딕 Semilight"/>
              </a:rPr>
              <a:t>1</a:t>
            </a:r>
            <a:r>
              <a:rPr sz="1200" spc="-40">
                <a:latin typeface="맑은 고딕 Semilight"/>
                <a:cs typeface="맑은 고딕 Semilight"/>
              </a:rPr>
              <a:t> </a:t>
            </a:r>
            <a:r>
              <a:rPr sz="1200" spc="195">
                <a:latin typeface="맑은 고딕 Semilight"/>
                <a:cs typeface="맑은 고딕 Semilight"/>
              </a:rPr>
              <a:t>-</a:t>
            </a:r>
            <a:r>
              <a:rPr sz="1200" spc="-35">
                <a:latin typeface="맑은 고딕 Semilight"/>
                <a:cs typeface="맑은 고딕 Semilight"/>
              </a:rPr>
              <a:t> </a:t>
            </a:r>
            <a:r>
              <a:rPr sz="1200" spc="35">
                <a:latin typeface="맑은 고딕 Semilight"/>
                <a:cs typeface="맑은 고딕 Semilight"/>
              </a:rPr>
              <a:t>p</a:t>
            </a:r>
            <a:endParaRPr sz="1200">
              <a:latin typeface="맑은 고딕 Semilight"/>
              <a:cs typeface="맑은 고딕 Semilight"/>
            </a:endParaRPr>
          </a:p>
        </p:txBody>
      </p:sp>
      <p:sp>
        <p:nvSpPr>
          <p:cNvPr id="774" name="object 27"/>
          <p:cNvSpPr txBox="1"/>
          <p:nvPr/>
        </p:nvSpPr>
        <p:spPr>
          <a:xfrm>
            <a:off x="1700969" y="2979491"/>
            <a:ext cx="106680" cy="197490"/>
          </a:xfrm>
          <a:prstGeom prst="rect">
            <a:avLst/>
          </a:prstGeom>
        </p:spPr>
        <p:txBody>
          <a:bodyPr vert="horz" wrap="square" lIns="0" tIns="12700" rIns="0" bIns="0">
            <a:spAutoFit/>
          </a:bodyPr>
          <a:lstStyle/>
          <a:p>
            <a:pPr>
              <a:lnSpc>
                <a:spcPct val="100000"/>
              </a:lnSpc>
              <a:spcBef>
                <a:spcPts val="100"/>
              </a:spcBef>
              <a:defRPr/>
            </a:pPr>
            <a:r>
              <a:rPr sz="1200" spc="35">
                <a:latin typeface="맑은 고딕 Semilight"/>
                <a:cs typeface="맑은 고딕 Semilight"/>
              </a:rPr>
              <a:t>p</a:t>
            </a:r>
            <a:endParaRPr sz="1200">
              <a:latin typeface="맑은 고딕 Semilight"/>
              <a:cs typeface="맑은 고딕 Semilight"/>
            </a:endParaRPr>
          </a:p>
        </p:txBody>
      </p:sp>
      <p:sp>
        <p:nvSpPr>
          <p:cNvPr id="775" name="object 28"/>
          <p:cNvSpPr/>
          <p:nvPr/>
        </p:nvSpPr>
        <p:spPr>
          <a:xfrm>
            <a:off x="1468050" y="3283021"/>
            <a:ext cx="581025" cy="45719"/>
          </a:xfrm>
          <a:custGeom>
            <a:avLst/>
            <a:gdLst/>
            <a:ahLst/>
            <a:cxnLst/>
            <a:rect l="l" t="t" r="r" b="b"/>
            <a:pathLst>
              <a:path w="581025">
                <a:moveTo>
                  <a:pt x="0" y="0"/>
                </a:moveTo>
                <a:lnTo>
                  <a:pt x="580898" y="0"/>
                </a:lnTo>
              </a:path>
            </a:pathLst>
          </a:custGeom>
          <a:ln w="6350">
            <a:solidFill>
              <a:srgbClr val="000000"/>
            </a:solidFill>
          </a:ln>
        </p:spPr>
        <p:txBody>
          <a:bodyPr wrap="square" lIns="0" tIns="0" rIns="0" bIns="0"/>
          <a:lstStyle/>
          <a:p>
            <a:pPr>
              <a:defRPr/>
            </a:pPr>
            <a:endParaRPr lang="en-US" altLang="ko-KR"/>
          </a:p>
        </p:txBody>
      </p:sp>
      <p:sp>
        <p:nvSpPr>
          <p:cNvPr id="776" name="object 29"/>
          <p:cNvSpPr txBox="1"/>
          <p:nvPr/>
        </p:nvSpPr>
        <p:spPr>
          <a:xfrm>
            <a:off x="1286948" y="3169991"/>
            <a:ext cx="94615" cy="197490"/>
          </a:xfrm>
          <a:prstGeom prst="rect">
            <a:avLst/>
          </a:prstGeom>
        </p:spPr>
        <p:txBody>
          <a:bodyPr vert="horz" wrap="square" lIns="0" tIns="12700" rIns="0" bIns="0">
            <a:spAutoFit/>
          </a:bodyPr>
          <a:lstStyle/>
          <a:p>
            <a:pPr>
              <a:lnSpc>
                <a:spcPct val="100000"/>
              </a:lnSpc>
              <a:spcBef>
                <a:spcPts val="100"/>
              </a:spcBef>
              <a:defRPr/>
            </a:pPr>
            <a:r>
              <a:rPr sz="1200" spc="-175">
                <a:latin typeface="맑은 고딕 Semilight"/>
                <a:cs typeface="맑은 고딕 Semilight"/>
              </a:rPr>
              <a:t>=</a:t>
            </a:r>
            <a:endParaRPr sz="1200">
              <a:latin typeface="맑은 고딕 Semilight"/>
              <a:cs typeface="맑은 고딕 Semilight"/>
            </a:endParaRPr>
          </a:p>
        </p:txBody>
      </p:sp>
      <p:sp>
        <p:nvSpPr>
          <p:cNvPr id="777" name="object 30"/>
          <p:cNvSpPr txBox="1"/>
          <p:nvPr/>
        </p:nvSpPr>
        <p:spPr>
          <a:xfrm>
            <a:off x="2356797" y="3098110"/>
            <a:ext cx="1762125" cy="258404"/>
          </a:xfrm>
          <a:prstGeom prst="rect">
            <a:avLst/>
          </a:prstGeom>
        </p:spPr>
        <p:txBody>
          <a:bodyPr vert="horz" wrap="square" lIns="0" tIns="12065" rIns="0" bIns="0">
            <a:spAutoFit/>
          </a:bodyPr>
          <a:lstStyle/>
          <a:p>
            <a:pPr marL="25400">
              <a:lnSpc>
                <a:spcPct val="100000"/>
              </a:lnSpc>
              <a:spcBef>
                <a:spcPts val="95"/>
              </a:spcBef>
              <a:defRPr/>
            </a:pPr>
            <a:r>
              <a:rPr sz="2400" spc="112" baseline="-20000" dirty="0">
                <a:latin typeface="Cambria Math"/>
                <a:cs typeface="Cambria Math"/>
              </a:rPr>
              <a:t>𝑒</a:t>
            </a:r>
            <a:r>
              <a:rPr sz="1150" spc="75" dirty="0">
                <a:latin typeface="Cambria Math"/>
                <a:cs typeface="Cambria Math"/>
              </a:rPr>
              <a:t>β</a:t>
            </a:r>
            <a:r>
              <a:rPr sz="1425" spc="112" baseline="-14000" dirty="0">
                <a:latin typeface="Cambria Math"/>
                <a:cs typeface="Cambria Math"/>
              </a:rPr>
              <a:t>0</a:t>
            </a:r>
            <a:r>
              <a:rPr sz="1425" spc="165" baseline="-14000" dirty="0">
                <a:latin typeface="Cambria Math"/>
                <a:cs typeface="Cambria Math"/>
              </a:rPr>
              <a:t> </a:t>
            </a:r>
            <a:r>
              <a:rPr sz="1150" spc="-15" dirty="0">
                <a:latin typeface="Cambria Math"/>
                <a:cs typeface="Cambria Math"/>
              </a:rPr>
              <a:t>+</a:t>
            </a:r>
            <a:r>
              <a:rPr sz="1150" spc="-10" dirty="0">
                <a:latin typeface="Cambria Math"/>
                <a:cs typeface="Cambria Math"/>
              </a:rPr>
              <a:t> </a:t>
            </a:r>
            <a:r>
              <a:rPr sz="1150" spc="55" dirty="0">
                <a:latin typeface="Cambria Math"/>
                <a:cs typeface="Cambria Math"/>
              </a:rPr>
              <a:t>β</a:t>
            </a:r>
            <a:r>
              <a:rPr sz="1425" spc="82" baseline="-14000" dirty="0">
                <a:latin typeface="Cambria Math"/>
                <a:cs typeface="Cambria Math"/>
              </a:rPr>
              <a:t>1</a:t>
            </a:r>
            <a:r>
              <a:rPr sz="1150" spc="55" dirty="0">
                <a:latin typeface="Cambria Math"/>
                <a:cs typeface="Cambria Math"/>
              </a:rPr>
              <a:t>𝑋</a:t>
            </a:r>
            <a:r>
              <a:rPr sz="1425" spc="82" baseline="-14000" dirty="0">
                <a:latin typeface="Cambria Math"/>
                <a:cs typeface="Cambria Math"/>
              </a:rPr>
              <a:t>1</a:t>
            </a:r>
            <a:r>
              <a:rPr sz="1425" spc="75" baseline="-14000" dirty="0">
                <a:latin typeface="Cambria Math"/>
                <a:cs typeface="Cambria Math"/>
              </a:rPr>
              <a:t> </a:t>
            </a:r>
            <a:r>
              <a:rPr sz="1150" spc="-15" dirty="0">
                <a:latin typeface="Cambria Math"/>
                <a:cs typeface="Cambria Math"/>
              </a:rPr>
              <a:t>+</a:t>
            </a:r>
            <a:r>
              <a:rPr sz="1150" spc="-10" dirty="0">
                <a:latin typeface="Cambria Math"/>
                <a:cs typeface="Cambria Math"/>
              </a:rPr>
              <a:t> </a:t>
            </a:r>
            <a:r>
              <a:rPr sz="1150" spc="10" dirty="0">
                <a:latin typeface="Cambria Math"/>
                <a:cs typeface="Cambria Math"/>
              </a:rPr>
              <a:t>……</a:t>
            </a:r>
            <a:r>
              <a:rPr sz="1150" spc="260" dirty="0">
                <a:latin typeface="Cambria Math"/>
                <a:cs typeface="Cambria Math"/>
              </a:rPr>
              <a:t> </a:t>
            </a:r>
            <a:r>
              <a:rPr sz="1150" spc="-15" dirty="0">
                <a:latin typeface="Cambria Math"/>
                <a:cs typeface="Cambria Math"/>
              </a:rPr>
              <a:t>+</a:t>
            </a:r>
            <a:r>
              <a:rPr sz="1150" spc="-5" dirty="0">
                <a:latin typeface="Cambria Math"/>
                <a:cs typeface="Cambria Math"/>
              </a:rPr>
              <a:t> </a:t>
            </a:r>
            <a:r>
              <a:rPr sz="1150" spc="80" dirty="0">
                <a:latin typeface="Cambria Math"/>
                <a:cs typeface="Cambria Math"/>
              </a:rPr>
              <a:t>β</a:t>
            </a:r>
            <a:r>
              <a:rPr sz="1425" spc="120" baseline="-14000" dirty="0">
                <a:latin typeface="Cambria Math"/>
                <a:cs typeface="Cambria Math"/>
              </a:rPr>
              <a:t>𝑖</a:t>
            </a:r>
            <a:r>
              <a:rPr sz="1150" spc="80" dirty="0">
                <a:latin typeface="Cambria Math"/>
                <a:cs typeface="Cambria Math"/>
              </a:rPr>
              <a:t>𝑋</a:t>
            </a:r>
            <a:r>
              <a:rPr sz="1425" spc="120" baseline="-14000" dirty="0">
                <a:latin typeface="Cambria Math"/>
                <a:cs typeface="Cambria Math"/>
              </a:rPr>
              <a:t>𝑖</a:t>
            </a:r>
            <a:endParaRPr sz="1425" baseline="-14000" dirty="0">
              <a:latin typeface="Cambria Math"/>
              <a:cs typeface="Cambria Math"/>
            </a:endParaRPr>
          </a:p>
        </p:txBody>
      </p:sp>
      <p:sp>
        <p:nvSpPr>
          <p:cNvPr id="778" name="object 31"/>
          <p:cNvSpPr txBox="1"/>
          <p:nvPr/>
        </p:nvSpPr>
        <p:spPr>
          <a:xfrm>
            <a:off x="2185220" y="3191404"/>
            <a:ext cx="94615" cy="197490"/>
          </a:xfrm>
          <a:prstGeom prst="rect">
            <a:avLst/>
          </a:prstGeom>
        </p:spPr>
        <p:txBody>
          <a:bodyPr vert="horz" wrap="square" lIns="0" tIns="12700" rIns="0" bIns="0">
            <a:spAutoFit/>
          </a:bodyPr>
          <a:lstStyle/>
          <a:p>
            <a:pPr>
              <a:lnSpc>
                <a:spcPct val="100000"/>
              </a:lnSpc>
              <a:spcBef>
                <a:spcPts val="100"/>
              </a:spcBef>
              <a:defRPr/>
            </a:pPr>
            <a:r>
              <a:rPr sz="1200" spc="-175">
                <a:latin typeface="맑은 고딕 Semilight"/>
                <a:cs typeface="맑은 고딕 Semilight"/>
              </a:rPr>
              <a:t>=</a:t>
            </a:r>
            <a:endParaRPr sz="1200">
              <a:latin typeface="맑은 고딕 Semilight"/>
              <a:cs typeface="맑은 고딕 Semilight"/>
            </a:endParaRPr>
          </a:p>
        </p:txBody>
      </p:sp>
      <p:cxnSp>
        <p:nvCxnSpPr>
          <p:cNvPr id="779" name="직선 연결선 778"/>
          <p:cNvCxnSpPr>
            <a:endCxn id="769" idx="3"/>
          </p:cNvCxnSpPr>
          <p:nvPr/>
        </p:nvCxnSpPr>
        <p:spPr>
          <a:xfrm>
            <a:off x="1700969" y="2453114"/>
            <a:ext cx="2162818" cy="4487"/>
          </a:xfrm>
          <a:prstGeom prst="line">
            <a:avLst/>
          </a:prstGeom>
        </p:spPr>
        <p:style>
          <a:lnRef idx="1">
            <a:schemeClr val="accent1"/>
          </a:lnRef>
          <a:fillRef idx="0">
            <a:schemeClr val="accent1"/>
          </a:fillRef>
          <a:effectRef idx="0">
            <a:schemeClr val="accent1"/>
          </a:effectRef>
          <a:fontRef idx="minor">
            <a:schemeClr val="tx1"/>
          </a:fontRef>
        </p:style>
      </p:cxnSp>
      <p:sp>
        <p:nvSpPr>
          <p:cNvPr id="2" name="object 40">
            <a:extLst>
              <a:ext uri="{FF2B5EF4-FFF2-40B4-BE49-F238E27FC236}">
                <a16:creationId xmlns:a16="http://schemas.microsoft.com/office/drawing/2014/main" id="{819553FB-52A7-2064-250A-026F55C02AFD}"/>
              </a:ext>
            </a:extLst>
          </p:cNvPr>
          <p:cNvSpPr/>
          <p:nvPr/>
        </p:nvSpPr>
        <p:spPr>
          <a:xfrm>
            <a:off x="5782487" y="2236701"/>
            <a:ext cx="693420" cy="1315720"/>
          </a:xfrm>
          <a:custGeom>
            <a:avLst/>
            <a:gdLst/>
            <a:ahLst/>
            <a:cxnLst/>
            <a:rect l="l" t="t" r="r" b="b"/>
            <a:pathLst>
              <a:path w="693420" h="1315720">
                <a:moveTo>
                  <a:pt x="693420" y="821182"/>
                </a:moveTo>
                <a:lnTo>
                  <a:pt x="685660" y="782713"/>
                </a:lnTo>
                <a:lnTo>
                  <a:pt x="664489" y="751306"/>
                </a:lnTo>
                <a:lnTo>
                  <a:pt x="633082" y="730135"/>
                </a:lnTo>
                <a:lnTo>
                  <a:pt x="594614" y="722376"/>
                </a:lnTo>
                <a:lnTo>
                  <a:pt x="98806" y="722376"/>
                </a:lnTo>
                <a:lnTo>
                  <a:pt x="60325" y="730135"/>
                </a:lnTo>
                <a:lnTo>
                  <a:pt x="28917" y="751306"/>
                </a:lnTo>
                <a:lnTo>
                  <a:pt x="7747" y="782713"/>
                </a:lnTo>
                <a:lnTo>
                  <a:pt x="0" y="821182"/>
                </a:lnTo>
                <a:lnTo>
                  <a:pt x="0" y="1216406"/>
                </a:lnTo>
                <a:lnTo>
                  <a:pt x="7747" y="1254887"/>
                </a:lnTo>
                <a:lnTo>
                  <a:pt x="28917" y="1286294"/>
                </a:lnTo>
                <a:lnTo>
                  <a:pt x="60325" y="1307465"/>
                </a:lnTo>
                <a:lnTo>
                  <a:pt x="98806" y="1315212"/>
                </a:lnTo>
                <a:lnTo>
                  <a:pt x="594614" y="1315212"/>
                </a:lnTo>
                <a:lnTo>
                  <a:pt x="633082" y="1307465"/>
                </a:lnTo>
                <a:lnTo>
                  <a:pt x="664489" y="1286294"/>
                </a:lnTo>
                <a:lnTo>
                  <a:pt x="685660" y="1254887"/>
                </a:lnTo>
                <a:lnTo>
                  <a:pt x="693420" y="1216406"/>
                </a:lnTo>
                <a:lnTo>
                  <a:pt x="693420" y="821182"/>
                </a:lnTo>
                <a:close/>
              </a:path>
              <a:path w="693420" h="1315720">
                <a:moveTo>
                  <a:pt x="693420" y="98806"/>
                </a:moveTo>
                <a:lnTo>
                  <a:pt x="685660" y="60337"/>
                </a:lnTo>
                <a:lnTo>
                  <a:pt x="664489" y="28930"/>
                </a:lnTo>
                <a:lnTo>
                  <a:pt x="633082" y="7759"/>
                </a:lnTo>
                <a:lnTo>
                  <a:pt x="594614" y="0"/>
                </a:lnTo>
                <a:lnTo>
                  <a:pt x="98806" y="0"/>
                </a:lnTo>
                <a:lnTo>
                  <a:pt x="60325" y="7759"/>
                </a:lnTo>
                <a:lnTo>
                  <a:pt x="28917" y="28930"/>
                </a:lnTo>
                <a:lnTo>
                  <a:pt x="7747" y="60337"/>
                </a:lnTo>
                <a:lnTo>
                  <a:pt x="0" y="98806"/>
                </a:lnTo>
                <a:lnTo>
                  <a:pt x="0" y="494030"/>
                </a:lnTo>
                <a:lnTo>
                  <a:pt x="7747" y="532511"/>
                </a:lnTo>
                <a:lnTo>
                  <a:pt x="28917" y="563918"/>
                </a:lnTo>
                <a:lnTo>
                  <a:pt x="60325" y="585089"/>
                </a:lnTo>
                <a:lnTo>
                  <a:pt x="98806" y="592836"/>
                </a:lnTo>
                <a:lnTo>
                  <a:pt x="594614" y="592836"/>
                </a:lnTo>
                <a:lnTo>
                  <a:pt x="633082" y="585089"/>
                </a:lnTo>
                <a:lnTo>
                  <a:pt x="664489" y="563918"/>
                </a:lnTo>
                <a:lnTo>
                  <a:pt x="685660" y="532511"/>
                </a:lnTo>
                <a:lnTo>
                  <a:pt x="693420" y="494030"/>
                </a:lnTo>
                <a:lnTo>
                  <a:pt x="693420" y="98806"/>
                </a:lnTo>
                <a:close/>
              </a:path>
            </a:pathLst>
          </a:custGeom>
          <a:solidFill>
            <a:schemeClr val="accent1">
              <a:lumMod val="40000"/>
              <a:lumOff val="60000"/>
            </a:schemeClr>
          </a:solidFill>
        </p:spPr>
        <p:txBody>
          <a:bodyPr wrap="square" lIns="0" tIns="0" rIns="0" bIns="0" rtlCol="0"/>
          <a:lstStyle/>
          <a:p>
            <a:endParaRPr/>
          </a:p>
        </p:txBody>
      </p:sp>
      <p:sp>
        <p:nvSpPr>
          <p:cNvPr id="3" name="object 41">
            <a:extLst>
              <a:ext uri="{FF2B5EF4-FFF2-40B4-BE49-F238E27FC236}">
                <a16:creationId xmlns:a16="http://schemas.microsoft.com/office/drawing/2014/main" id="{456B8ACF-02FC-B013-9D86-DD30441467F1}"/>
              </a:ext>
            </a:extLst>
          </p:cNvPr>
          <p:cNvSpPr txBox="1"/>
          <p:nvPr/>
        </p:nvSpPr>
        <p:spPr>
          <a:xfrm>
            <a:off x="5114339" y="2721461"/>
            <a:ext cx="440055" cy="391795"/>
          </a:xfrm>
          <a:prstGeom prst="rect">
            <a:avLst/>
          </a:prstGeom>
        </p:spPr>
        <p:txBody>
          <a:bodyPr vert="horz" wrap="square" lIns="0" tIns="12700" rIns="0" bIns="0" rtlCol="0">
            <a:spAutoFit/>
          </a:bodyPr>
          <a:lstStyle/>
          <a:p>
            <a:pPr>
              <a:lnSpc>
                <a:spcPct val="100000"/>
              </a:lnSpc>
              <a:spcBef>
                <a:spcPts val="100"/>
              </a:spcBef>
            </a:pPr>
            <a:r>
              <a:rPr sz="1200" spc="-100" dirty="0">
                <a:latin typeface="Malgun Gothic Semilight"/>
                <a:cs typeface="Malgun Gothic Semilight"/>
              </a:rPr>
              <a:t>오즈비</a:t>
            </a:r>
            <a:endParaRPr sz="1200">
              <a:latin typeface="Malgun Gothic Semilight"/>
              <a:cs typeface="Malgun Gothic Semilight"/>
            </a:endParaRPr>
          </a:p>
          <a:p>
            <a:pPr marL="33020">
              <a:lnSpc>
                <a:spcPct val="100000"/>
              </a:lnSpc>
            </a:pPr>
            <a:r>
              <a:rPr sz="1200" spc="5" dirty="0">
                <a:latin typeface="Malgun Gothic Semilight"/>
                <a:cs typeface="Malgun Gothic Semilight"/>
              </a:rPr>
              <a:t>(</a:t>
            </a:r>
            <a:r>
              <a:rPr sz="1200" spc="-40" dirty="0">
                <a:latin typeface="Malgun Gothic Semilight"/>
                <a:cs typeface="Malgun Gothic Semilight"/>
              </a:rPr>
              <a:t> </a:t>
            </a:r>
            <a:r>
              <a:rPr sz="1200" spc="20" dirty="0">
                <a:latin typeface="Malgun Gothic Semilight"/>
                <a:cs typeface="Malgun Gothic Semilight"/>
              </a:rPr>
              <a:t>O</a:t>
            </a:r>
            <a:r>
              <a:rPr sz="1200" spc="105" dirty="0">
                <a:latin typeface="Malgun Gothic Semilight"/>
                <a:cs typeface="Malgun Gothic Semilight"/>
              </a:rPr>
              <a:t>R</a:t>
            </a:r>
            <a:r>
              <a:rPr sz="1200" spc="-35" dirty="0">
                <a:latin typeface="Malgun Gothic Semilight"/>
                <a:cs typeface="Malgun Gothic Semilight"/>
              </a:rPr>
              <a:t> </a:t>
            </a:r>
            <a:r>
              <a:rPr sz="1200" spc="5" dirty="0">
                <a:latin typeface="Malgun Gothic Semilight"/>
                <a:cs typeface="Malgun Gothic Semilight"/>
              </a:rPr>
              <a:t>)</a:t>
            </a:r>
            <a:endParaRPr sz="1200">
              <a:latin typeface="Malgun Gothic Semilight"/>
              <a:cs typeface="Malgun Gothic Semilight"/>
            </a:endParaRPr>
          </a:p>
        </p:txBody>
      </p:sp>
      <p:sp>
        <p:nvSpPr>
          <p:cNvPr id="4" name="object 42">
            <a:extLst>
              <a:ext uri="{FF2B5EF4-FFF2-40B4-BE49-F238E27FC236}">
                <a16:creationId xmlns:a16="http://schemas.microsoft.com/office/drawing/2014/main" id="{8564E32D-E6DE-FD56-6E6A-01148B876D35}"/>
              </a:ext>
            </a:extLst>
          </p:cNvPr>
          <p:cNvSpPr/>
          <p:nvPr/>
        </p:nvSpPr>
        <p:spPr>
          <a:xfrm>
            <a:off x="5838875" y="2885925"/>
            <a:ext cx="581025" cy="0"/>
          </a:xfrm>
          <a:custGeom>
            <a:avLst/>
            <a:gdLst/>
            <a:ahLst/>
            <a:cxnLst/>
            <a:rect l="l" t="t" r="r" b="b"/>
            <a:pathLst>
              <a:path w="581025">
                <a:moveTo>
                  <a:pt x="0" y="0"/>
                </a:moveTo>
                <a:lnTo>
                  <a:pt x="580897" y="0"/>
                </a:lnTo>
              </a:path>
            </a:pathLst>
          </a:custGeom>
          <a:ln w="6350">
            <a:solidFill>
              <a:srgbClr val="000000"/>
            </a:solidFill>
          </a:ln>
        </p:spPr>
        <p:txBody>
          <a:bodyPr wrap="square" lIns="0" tIns="0" rIns="0" bIns="0" rtlCol="0"/>
          <a:lstStyle/>
          <a:p>
            <a:endParaRPr/>
          </a:p>
        </p:txBody>
      </p:sp>
      <p:sp>
        <p:nvSpPr>
          <p:cNvPr id="5" name="object 43">
            <a:extLst>
              <a:ext uri="{FF2B5EF4-FFF2-40B4-BE49-F238E27FC236}">
                <a16:creationId xmlns:a16="http://schemas.microsoft.com/office/drawing/2014/main" id="{98A0B0D5-26E4-20B1-73C5-EE3AABB53C00}"/>
              </a:ext>
            </a:extLst>
          </p:cNvPr>
          <p:cNvSpPr txBox="1"/>
          <p:nvPr/>
        </p:nvSpPr>
        <p:spPr>
          <a:xfrm>
            <a:off x="6915453" y="2935709"/>
            <a:ext cx="238125" cy="208279"/>
          </a:xfrm>
          <a:prstGeom prst="rect">
            <a:avLst/>
          </a:prstGeom>
        </p:spPr>
        <p:txBody>
          <a:bodyPr vert="horz" wrap="square" lIns="0" tIns="12700" rIns="0" bIns="0" rtlCol="0">
            <a:spAutoFit/>
          </a:bodyPr>
          <a:lstStyle/>
          <a:p>
            <a:pPr>
              <a:lnSpc>
                <a:spcPct val="100000"/>
              </a:lnSpc>
              <a:spcBef>
                <a:spcPts val="100"/>
              </a:spcBef>
            </a:pPr>
            <a:r>
              <a:rPr sz="1200" spc="155" dirty="0">
                <a:latin typeface="Malgun Gothic Semilight"/>
                <a:cs typeface="Malgun Gothic Semilight"/>
              </a:rPr>
              <a:t>BC</a:t>
            </a:r>
            <a:endParaRPr sz="1200">
              <a:latin typeface="Malgun Gothic Semilight"/>
              <a:cs typeface="Malgun Gothic Semilight"/>
            </a:endParaRPr>
          </a:p>
        </p:txBody>
      </p:sp>
      <p:sp>
        <p:nvSpPr>
          <p:cNvPr id="6" name="object 44">
            <a:extLst>
              <a:ext uri="{FF2B5EF4-FFF2-40B4-BE49-F238E27FC236}">
                <a16:creationId xmlns:a16="http://schemas.microsoft.com/office/drawing/2014/main" id="{1C013AB0-A794-DEA4-EF6B-EE6CE2C1B906}"/>
              </a:ext>
            </a:extLst>
          </p:cNvPr>
          <p:cNvSpPr txBox="1"/>
          <p:nvPr/>
        </p:nvSpPr>
        <p:spPr>
          <a:xfrm>
            <a:off x="6917867" y="2583030"/>
            <a:ext cx="246379" cy="208279"/>
          </a:xfrm>
          <a:prstGeom prst="rect">
            <a:avLst/>
          </a:prstGeom>
        </p:spPr>
        <p:txBody>
          <a:bodyPr vert="horz" wrap="square" lIns="0" tIns="12700" rIns="0" bIns="0" rtlCol="0">
            <a:spAutoFit/>
          </a:bodyPr>
          <a:lstStyle/>
          <a:p>
            <a:pPr>
              <a:lnSpc>
                <a:spcPct val="100000"/>
              </a:lnSpc>
              <a:spcBef>
                <a:spcPts val="100"/>
              </a:spcBef>
            </a:pPr>
            <a:r>
              <a:rPr sz="1200" spc="100" dirty="0">
                <a:latin typeface="Malgun Gothic Semilight"/>
                <a:cs typeface="Malgun Gothic Semilight"/>
              </a:rPr>
              <a:t>AD</a:t>
            </a:r>
            <a:endParaRPr sz="1200">
              <a:latin typeface="Malgun Gothic Semilight"/>
              <a:cs typeface="Malgun Gothic Semilight"/>
            </a:endParaRPr>
          </a:p>
        </p:txBody>
      </p:sp>
      <p:sp>
        <p:nvSpPr>
          <p:cNvPr id="7" name="object 45">
            <a:extLst>
              <a:ext uri="{FF2B5EF4-FFF2-40B4-BE49-F238E27FC236}">
                <a16:creationId xmlns:a16="http://schemas.microsoft.com/office/drawing/2014/main" id="{37BFAF79-5E20-BD4C-1A15-FB5FA58CDD75}"/>
              </a:ext>
            </a:extLst>
          </p:cNvPr>
          <p:cNvSpPr/>
          <p:nvPr/>
        </p:nvSpPr>
        <p:spPr>
          <a:xfrm>
            <a:off x="6748702" y="2885925"/>
            <a:ext cx="581025" cy="0"/>
          </a:xfrm>
          <a:custGeom>
            <a:avLst/>
            <a:gdLst/>
            <a:ahLst/>
            <a:cxnLst/>
            <a:rect l="l" t="t" r="r" b="b"/>
            <a:pathLst>
              <a:path w="581025">
                <a:moveTo>
                  <a:pt x="0" y="0"/>
                </a:moveTo>
                <a:lnTo>
                  <a:pt x="580898" y="0"/>
                </a:lnTo>
              </a:path>
            </a:pathLst>
          </a:custGeom>
          <a:ln w="6350">
            <a:solidFill>
              <a:srgbClr val="000000"/>
            </a:solidFill>
          </a:ln>
        </p:spPr>
        <p:txBody>
          <a:bodyPr wrap="square" lIns="0" tIns="0" rIns="0" bIns="0" rtlCol="0"/>
          <a:lstStyle/>
          <a:p>
            <a:endParaRPr/>
          </a:p>
        </p:txBody>
      </p:sp>
      <p:sp>
        <p:nvSpPr>
          <p:cNvPr id="8" name="object 46">
            <a:extLst>
              <a:ext uri="{FF2B5EF4-FFF2-40B4-BE49-F238E27FC236}">
                <a16:creationId xmlns:a16="http://schemas.microsoft.com/office/drawing/2014/main" id="{E36A9CE8-8425-D6C8-D3AE-AF8097BC166F}"/>
              </a:ext>
            </a:extLst>
          </p:cNvPr>
          <p:cNvSpPr txBox="1"/>
          <p:nvPr/>
        </p:nvSpPr>
        <p:spPr>
          <a:xfrm>
            <a:off x="6082461" y="2586713"/>
            <a:ext cx="120650" cy="208279"/>
          </a:xfrm>
          <a:prstGeom prst="rect">
            <a:avLst/>
          </a:prstGeom>
        </p:spPr>
        <p:txBody>
          <a:bodyPr vert="horz" wrap="square" lIns="0" tIns="12700" rIns="0" bIns="0" rtlCol="0">
            <a:spAutoFit/>
          </a:bodyPr>
          <a:lstStyle/>
          <a:p>
            <a:pPr>
              <a:lnSpc>
                <a:spcPct val="100000"/>
              </a:lnSpc>
              <a:spcBef>
                <a:spcPts val="100"/>
              </a:spcBef>
            </a:pPr>
            <a:r>
              <a:rPr sz="1200" spc="160" dirty="0">
                <a:latin typeface="Malgun Gothic Semilight"/>
                <a:cs typeface="Malgun Gothic Semilight"/>
              </a:rPr>
              <a:t>B</a:t>
            </a:r>
            <a:endParaRPr sz="1200">
              <a:latin typeface="Malgun Gothic Semilight"/>
              <a:cs typeface="Malgun Gothic Semilight"/>
            </a:endParaRPr>
          </a:p>
        </p:txBody>
      </p:sp>
      <p:sp>
        <p:nvSpPr>
          <p:cNvPr id="9" name="object 47">
            <a:extLst>
              <a:ext uri="{FF2B5EF4-FFF2-40B4-BE49-F238E27FC236}">
                <a16:creationId xmlns:a16="http://schemas.microsoft.com/office/drawing/2014/main" id="{A9B9265F-1362-EE05-6FAC-45A95753B735}"/>
              </a:ext>
            </a:extLst>
          </p:cNvPr>
          <p:cNvSpPr txBox="1"/>
          <p:nvPr/>
        </p:nvSpPr>
        <p:spPr>
          <a:xfrm>
            <a:off x="6078777" y="2234035"/>
            <a:ext cx="128270" cy="208279"/>
          </a:xfrm>
          <a:prstGeom prst="rect">
            <a:avLst/>
          </a:prstGeom>
        </p:spPr>
        <p:txBody>
          <a:bodyPr vert="horz" wrap="square" lIns="0" tIns="12700" rIns="0" bIns="0" rtlCol="0">
            <a:spAutoFit/>
          </a:bodyPr>
          <a:lstStyle/>
          <a:p>
            <a:pPr>
              <a:lnSpc>
                <a:spcPct val="100000"/>
              </a:lnSpc>
              <a:spcBef>
                <a:spcPts val="100"/>
              </a:spcBef>
            </a:pPr>
            <a:r>
              <a:rPr sz="1200" spc="125" dirty="0">
                <a:latin typeface="Malgun Gothic Semilight"/>
                <a:cs typeface="Malgun Gothic Semilight"/>
              </a:rPr>
              <a:t>A</a:t>
            </a:r>
            <a:endParaRPr sz="1200">
              <a:latin typeface="Malgun Gothic Semilight"/>
              <a:cs typeface="Malgun Gothic Semilight"/>
            </a:endParaRPr>
          </a:p>
        </p:txBody>
      </p:sp>
      <p:sp>
        <p:nvSpPr>
          <p:cNvPr id="10" name="object 48">
            <a:extLst>
              <a:ext uri="{FF2B5EF4-FFF2-40B4-BE49-F238E27FC236}">
                <a16:creationId xmlns:a16="http://schemas.microsoft.com/office/drawing/2014/main" id="{1B33F655-F8B2-500A-A611-C9A090F281EA}"/>
              </a:ext>
            </a:extLst>
          </p:cNvPr>
          <p:cNvSpPr/>
          <p:nvPr/>
        </p:nvSpPr>
        <p:spPr>
          <a:xfrm>
            <a:off x="5846495" y="2536929"/>
            <a:ext cx="581025" cy="0"/>
          </a:xfrm>
          <a:custGeom>
            <a:avLst/>
            <a:gdLst/>
            <a:ahLst/>
            <a:cxnLst/>
            <a:rect l="l" t="t" r="r" b="b"/>
            <a:pathLst>
              <a:path w="581025">
                <a:moveTo>
                  <a:pt x="0" y="0"/>
                </a:moveTo>
                <a:lnTo>
                  <a:pt x="580898" y="0"/>
                </a:lnTo>
              </a:path>
            </a:pathLst>
          </a:custGeom>
          <a:ln w="6350">
            <a:solidFill>
              <a:srgbClr val="000000"/>
            </a:solidFill>
          </a:ln>
        </p:spPr>
        <p:txBody>
          <a:bodyPr wrap="square" lIns="0" tIns="0" rIns="0" bIns="0" rtlCol="0"/>
          <a:lstStyle/>
          <a:p>
            <a:endParaRPr/>
          </a:p>
        </p:txBody>
      </p:sp>
      <p:sp>
        <p:nvSpPr>
          <p:cNvPr id="11" name="object 49">
            <a:extLst>
              <a:ext uri="{FF2B5EF4-FFF2-40B4-BE49-F238E27FC236}">
                <a16:creationId xmlns:a16="http://schemas.microsoft.com/office/drawing/2014/main" id="{24FEE81C-0195-2A95-1FC4-FCE7E8A69476}"/>
              </a:ext>
            </a:extLst>
          </p:cNvPr>
          <p:cNvSpPr txBox="1"/>
          <p:nvPr/>
        </p:nvSpPr>
        <p:spPr>
          <a:xfrm>
            <a:off x="6075349" y="3308531"/>
            <a:ext cx="130175" cy="208915"/>
          </a:xfrm>
          <a:prstGeom prst="rect">
            <a:avLst/>
          </a:prstGeom>
        </p:spPr>
        <p:txBody>
          <a:bodyPr vert="horz" wrap="square" lIns="0" tIns="12700" rIns="0" bIns="0" rtlCol="0">
            <a:spAutoFit/>
          </a:bodyPr>
          <a:lstStyle/>
          <a:p>
            <a:pPr>
              <a:lnSpc>
                <a:spcPct val="100000"/>
              </a:lnSpc>
              <a:spcBef>
                <a:spcPts val="100"/>
              </a:spcBef>
            </a:pPr>
            <a:r>
              <a:rPr sz="1200" spc="80" dirty="0">
                <a:latin typeface="Malgun Gothic Semilight"/>
                <a:cs typeface="Malgun Gothic Semilight"/>
              </a:rPr>
              <a:t>D</a:t>
            </a:r>
            <a:endParaRPr sz="1200">
              <a:latin typeface="Malgun Gothic Semilight"/>
              <a:cs typeface="Malgun Gothic Semilight"/>
            </a:endParaRPr>
          </a:p>
        </p:txBody>
      </p:sp>
      <p:sp>
        <p:nvSpPr>
          <p:cNvPr id="12" name="object 50">
            <a:extLst>
              <a:ext uri="{FF2B5EF4-FFF2-40B4-BE49-F238E27FC236}">
                <a16:creationId xmlns:a16="http://schemas.microsoft.com/office/drawing/2014/main" id="{0162343E-509B-8803-3776-3F3F48318D06}"/>
              </a:ext>
            </a:extLst>
          </p:cNvPr>
          <p:cNvSpPr txBox="1"/>
          <p:nvPr/>
        </p:nvSpPr>
        <p:spPr>
          <a:xfrm>
            <a:off x="5658788" y="2773531"/>
            <a:ext cx="1003935" cy="391160"/>
          </a:xfrm>
          <a:prstGeom prst="rect">
            <a:avLst/>
          </a:prstGeom>
        </p:spPr>
        <p:txBody>
          <a:bodyPr vert="horz" wrap="square" lIns="0" tIns="12700" rIns="0" bIns="0" rtlCol="0">
            <a:spAutoFit/>
          </a:bodyPr>
          <a:lstStyle/>
          <a:p>
            <a:pPr marR="5080" algn="ctr">
              <a:lnSpc>
                <a:spcPts val="1440"/>
              </a:lnSpc>
              <a:spcBef>
                <a:spcPts val="100"/>
              </a:spcBef>
              <a:tabLst>
                <a:tab pos="908685" algn="l"/>
              </a:tabLst>
            </a:pPr>
            <a:r>
              <a:rPr sz="1200" spc="-175" dirty="0">
                <a:latin typeface="Malgun Gothic Semilight"/>
                <a:cs typeface="Malgun Gothic Semilight"/>
              </a:rPr>
              <a:t>=	=</a:t>
            </a:r>
            <a:endParaRPr sz="1200">
              <a:latin typeface="Malgun Gothic Semilight"/>
              <a:cs typeface="Malgun Gothic Semilight"/>
            </a:endParaRPr>
          </a:p>
          <a:p>
            <a:pPr marR="43815" algn="ctr">
              <a:lnSpc>
                <a:spcPts val="1440"/>
              </a:lnSpc>
            </a:pPr>
            <a:r>
              <a:rPr sz="1200" spc="155" dirty="0">
                <a:latin typeface="Malgun Gothic Semilight"/>
                <a:cs typeface="Malgun Gothic Semilight"/>
              </a:rPr>
              <a:t>C</a:t>
            </a:r>
            <a:endParaRPr sz="1200">
              <a:latin typeface="Malgun Gothic Semilight"/>
              <a:cs typeface="Malgun Gothic Semilight"/>
            </a:endParaRPr>
          </a:p>
        </p:txBody>
      </p:sp>
      <p:sp>
        <p:nvSpPr>
          <p:cNvPr id="16" name="직사각형 15">
            <a:extLst>
              <a:ext uri="{FF2B5EF4-FFF2-40B4-BE49-F238E27FC236}">
                <a16:creationId xmlns:a16="http://schemas.microsoft.com/office/drawing/2014/main" id="{CB4A538E-C609-9744-BF8C-926E6A926C87}"/>
              </a:ext>
            </a:extLst>
          </p:cNvPr>
          <p:cNvSpPr/>
          <p:nvPr/>
        </p:nvSpPr>
        <p:spPr>
          <a:xfrm>
            <a:off x="4647583" y="2027377"/>
            <a:ext cx="3076278" cy="1766464"/>
          </a:xfrm>
          <a:prstGeom prst="rect">
            <a:avLst/>
          </a:prstGeom>
          <a:noFill/>
          <a:ln w="9525"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ko-KR" altLang="en-US"/>
          </a:p>
        </p:txBody>
      </p:sp>
    </p:spTree>
    <p:extLst>
      <p:ext uri="{BB962C8B-B14F-4D97-AF65-F5344CB8AC3E}">
        <p14:creationId xmlns:p14="http://schemas.microsoft.com/office/powerpoint/2010/main" val="63728242"/>
      </p:ext>
    </p:extLst>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2" name="Google Shape;762;p52"/>
          <p:cNvSpPr/>
          <p:nvPr/>
        </p:nvSpPr>
        <p:spPr>
          <a:xfrm>
            <a:off x="0" y="-3"/>
            <a:ext cx="12192000" cy="781115"/>
          </a:xfrm>
          <a:prstGeom prst="rect">
            <a:avLst/>
          </a:prstGeom>
          <a:solidFill>
            <a:srgbClr val="1B328F"/>
          </a:solidFill>
          <a:ln>
            <a:noFill/>
          </a:ln>
        </p:spPr>
        <p:txBody>
          <a:bodyPr wrap="square" lIns="91424" tIns="45700" rIns="91424" bIns="45700" anchor="t" anchorCtr="0">
            <a:noAutofit/>
          </a:bodyPr>
          <a:lstStyle/>
          <a:p>
            <a:pPr marL="0" marR="0" lvl="0" indent="0" algn="l" rtl="0">
              <a:lnSpc>
                <a:spcPct val="150000"/>
              </a:lnSpc>
              <a:spcBef>
                <a:spcPts val="0"/>
              </a:spcBef>
              <a:spcAft>
                <a:spcPts val="0"/>
              </a:spcAft>
              <a:buClr>
                <a:srgbClr val="000000"/>
              </a:buClr>
              <a:buSzPct val="25000"/>
              <a:buFont typeface="Arial"/>
              <a:buNone/>
              <a:defRPr/>
            </a:pPr>
            <a:r>
              <a:rPr lang="ko-KR" sz="2400" b="1" i="0" u="none" strike="noStrike" cap="none">
                <a:solidFill>
                  <a:srgbClr val="FFFFFF"/>
                </a:solidFill>
                <a:latin typeface="Arial"/>
                <a:ea typeface="Arial"/>
                <a:cs typeface="Arial"/>
                <a:sym typeface="Arial"/>
              </a:rPr>
              <a:t> 부동산 전세가격 예측·전세가율 분석</a:t>
            </a:r>
          </a:p>
          <a:p>
            <a:pPr marL="0" marR="0" lvl="0" indent="0" algn="ctr" rtl="0">
              <a:lnSpc>
                <a:spcPct val="100000"/>
              </a:lnSpc>
              <a:spcBef>
                <a:spcPts val="0"/>
              </a:spcBef>
              <a:spcAft>
                <a:spcPts val="0"/>
              </a:spcAft>
              <a:buClr>
                <a:srgbClr val="000000"/>
              </a:buClr>
              <a:buSzPct val="25000"/>
              <a:buFont typeface="Arial"/>
              <a:buNone/>
              <a:defRPr/>
            </a:pPr>
            <a:endParaRPr sz="900" b="0" i="0" u="none" strike="noStrike" cap="none">
              <a:solidFill>
                <a:srgbClr val="FFFFFF"/>
              </a:solidFill>
              <a:latin typeface="맑은 고딕"/>
              <a:ea typeface="맑은 고딕"/>
              <a:cs typeface="맑은 고딕"/>
              <a:sym typeface="맑은 고딕"/>
            </a:endParaRPr>
          </a:p>
        </p:txBody>
      </p:sp>
      <p:grpSp>
        <p:nvGrpSpPr>
          <p:cNvPr id="763" name="Google Shape;763;p52"/>
          <p:cNvGrpSpPr/>
          <p:nvPr/>
        </p:nvGrpSpPr>
        <p:grpSpPr>
          <a:xfrm>
            <a:off x="10027920" y="-3"/>
            <a:ext cx="2164081" cy="781115"/>
            <a:chOff x="9919316" y="4585314"/>
            <a:chExt cx="2272685" cy="1136343"/>
          </a:xfrm>
        </p:grpSpPr>
        <p:sp>
          <p:nvSpPr>
            <p:cNvPr id="764" name="Google Shape;764;p52"/>
            <p:cNvSpPr/>
            <p:nvPr/>
          </p:nvSpPr>
          <p:spPr>
            <a:xfrm rot="5400000">
              <a:off x="11055659" y="4585314"/>
              <a:ext cx="1136342" cy="1136342"/>
            </a:xfrm>
            <a:prstGeom prst="rtTriangle">
              <a:avLst/>
            </a:prstGeom>
            <a:solidFill>
              <a:schemeClr val="lt1"/>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sp>
          <p:nvSpPr>
            <p:cNvPr id="765" name="Google Shape;765;p52"/>
            <p:cNvSpPr/>
            <p:nvPr/>
          </p:nvSpPr>
          <p:spPr>
            <a:xfrm rot="16200000">
              <a:off x="9919316" y="4585315"/>
              <a:ext cx="1136342" cy="1136342"/>
            </a:xfrm>
            <a:prstGeom prst="rtTriangle">
              <a:avLst/>
            </a:prstGeom>
            <a:solidFill>
              <a:srgbClr val="00B0F0"/>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grpSp>
      <p:sp>
        <p:nvSpPr>
          <p:cNvPr id="766" name="Google Shape;766;p52"/>
          <p:cNvSpPr txBox="1"/>
          <p:nvPr/>
        </p:nvSpPr>
        <p:spPr>
          <a:xfrm>
            <a:off x="93305" y="867747"/>
            <a:ext cx="3694923" cy="369291"/>
          </a:xfrm>
          <a:prstGeom prst="rect">
            <a:avLst/>
          </a:prstGeom>
          <a:noFill/>
          <a:ln>
            <a:noFill/>
          </a:ln>
        </p:spPr>
        <p:txBody>
          <a:bodyPr wrap="square" lIns="91424" tIns="45700" rIns="91424" bIns="45700" anchor="t" anchorCtr="0">
            <a:spAutoFit/>
          </a:bodyPr>
          <a:lstStyle/>
          <a:p>
            <a:pPr marL="0" marR="0" lvl="0" indent="0" algn="l" rtl="0">
              <a:lnSpc>
                <a:spcPct val="100000"/>
              </a:lnSpc>
              <a:spcBef>
                <a:spcPts val="0"/>
              </a:spcBef>
              <a:spcAft>
                <a:spcPts val="0"/>
              </a:spcAft>
              <a:buClr>
                <a:srgbClr val="000000"/>
              </a:buClr>
              <a:buSzPct val="25000"/>
              <a:buFont typeface="Arial"/>
              <a:buNone/>
              <a:defRPr/>
            </a:pPr>
            <a:r>
              <a:rPr lang="ko-KR" sz="1800" b="1" i="0" u="none" strike="noStrike" cap="none" dirty="0">
                <a:solidFill>
                  <a:srgbClr val="000000"/>
                </a:solidFill>
                <a:latin typeface="맑은 고딕"/>
                <a:ea typeface="맑은 고딕"/>
                <a:cs typeface="맑은 고딕"/>
                <a:sym typeface="맑은 고딕"/>
              </a:rPr>
              <a:t>통계 분석</a:t>
            </a:r>
            <a:endParaRPr sz="1400" b="0" i="0" u="none" strike="noStrike" cap="none" dirty="0">
              <a:solidFill>
                <a:srgbClr val="000000"/>
              </a:solidFill>
              <a:latin typeface="Arial"/>
              <a:ea typeface="Arial"/>
              <a:cs typeface="Arial"/>
              <a:sym typeface="Arial"/>
            </a:endParaRPr>
          </a:p>
        </p:txBody>
      </p:sp>
      <p:pic>
        <p:nvPicPr>
          <p:cNvPr id="767" name="Google Shape;767;p52" descr="어둠, 달, 블랙이(가) 표시된 사진  자동 생성된 설명"/>
          <p:cNvPicPr/>
          <p:nvPr/>
        </p:nvPicPr>
        <p:blipFill rotWithShape="1">
          <a:blip r:embed="rId3">
            <a:alphaModFix/>
          </a:blip>
          <a:srcRect/>
          <a:stretch>
            <a:fillRect/>
          </a:stretch>
        </p:blipFill>
        <p:spPr>
          <a:xfrm>
            <a:off x="10689172" y="6529660"/>
            <a:ext cx="1408750" cy="218894"/>
          </a:xfrm>
          <a:prstGeom prst="rect">
            <a:avLst/>
          </a:prstGeom>
          <a:noFill/>
          <a:ln>
            <a:noFill/>
          </a:ln>
        </p:spPr>
      </p:pic>
      <p:sp>
        <p:nvSpPr>
          <p:cNvPr id="768" name="Google Shape;768;p52"/>
          <p:cNvSpPr txBox="1"/>
          <p:nvPr/>
        </p:nvSpPr>
        <p:spPr>
          <a:xfrm>
            <a:off x="314175" y="1237038"/>
            <a:ext cx="3328435" cy="303900"/>
          </a:xfrm>
          <a:prstGeom prst="rect">
            <a:avLst/>
          </a:prstGeom>
          <a:noFill/>
          <a:ln>
            <a:noFill/>
          </a:ln>
        </p:spPr>
        <p:txBody>
          <a:bodyPr wrap="square" lIns="91424" tIns="91424" rIns="91424" bIns="91424" anchor="t" anchorCtr="0">
            <a:noAutofit/>
          </a:bodyPr>
          <a:lstStyle/>
          <a:p>
            <a:pPr marL="0" lvl="0" indent="0" algn="l" rtl="0">
              <a:spcBef>
                <a:spcPts val="0"/>
              </a:spcBef>
              <a:spcAft>
                <a:spcPts val="0"/>
              </a:spcAft>
              <a:buNone/>
              <a:defRPr/>
            </a:pPr>
            <a:r>
              <a:rPr lang="en-US" altLang="ko-KR" dirty="0">
                <a:latin typeface="맑은 고딕"/>
                <a:ea typeface="맑은 고딕"/>
                <a:cs typeface="맑은 고딕"/>
                <a:sym typeface="맑은 고딕"/>
              </a:rPr>
              <a:t>APT</a:t>
            </a:r>
            <a:r>
              <a:rPr lang="ko-KR" altLang="en-US" dirty="0">
                <a:latin typeface="맑은 고딕"/>
                <a:ea typeface="맑은 고딕"/>
                <a:cs typeface="맑은 고딕"/>
                <a:sym typeface="맑은 고딕"/>
              </a:rPr>
              <a:t> </a:t>
            </a:r>
            <a:r>
              <a:rPr lang="ko-KR" altLang="ko-KR" dirty="0">
                <a:latin typeface="맑은 고딕"/>
                <a:ea typeface="맑은 고딕"/>
                <a:cs typeface="맑은 고딕"/>
                <a:sym typeface="맑은 고딕"/>
              </a:rPr>
              <a:t>전세가별 독립변수들의 </a:t>
            </a:r>
            <a:r>
              <a:rPr lang="ko-KR" altLang="en-US" dirty="0">
                <a:latin typeface="맑은 고딕"/>
                <a:ea typeface="맑은 고딕"/>
                <a:cs typeface="맑은 고딕"/>
                <a:sym typeface="맑은 고딕"/>
              </a:rPr>
              <a:t>통계량</a:t>
            </a:r>
          </a:p>
        </p:txBody>
      </p:sp>
      <p:graphicFrame>
        <p:nvGraphicFramePr>
          <p:cNvPr id="769" name="표 768"/>
          <p:cNvGraphicFramePr>
            <a:graphicFrameLocks noGrp="1"/>
          </p:cNvGraphicFramePr>
          <p:nvPr/>
        </p:nvGraphicFramePr>
        <p:xfrm>
          <a:off x="382039" y="1848440"/>
          <a:ext cx="11198271" cy="4628016"/>
        </p:xfrm>
        <a:graphic>
          <a:graphicData uri="http://schemas.openxmlformats.org/drawingml/2006/table">
            <a:tbl>
              <a:tblPr firstRow="1" bandRow="1">
                <a:tableStyleId>{01A66EDD-3DAB-4C5B-A090-DC80EC1FD486}</a:tableStyleId>
              </a:tblPr>
              <a:tblGrid>
                <a:gridCol w="1244871">
                  <a:extLst>
                    <a:ext uri="{9D8B030D-6E8A-4147-A177-3AD203B41FA5}">
                      <a16:colId xmlns:a16="http://schemas.microsoft.com/office/drawing/2014/main" val="20000"/>
                    </a:ext>
                  </a:extLst>
                </a:gridCol>
                <a:gridCol w="1244175">
                  <a:extLst>
                    <a:ext uri="{9D8B030D-6E8A-4147-A177-3AD203B41FA5}">
                      <a16:colId xmlns:a16="http://schemas.microsoft.com/office/drawing/2014/main" val="20001"/>
                    </a:ext>
                  </a:extLst>
                </a:gridCol>
                <a:gridCol w="1244175">
                  <a:extLst>
                    <a:ext uri="{9D8B030D-6E8A-4147-A177-3AD203B41FA5}">
                      <a16:colId xmlns:a16="http://schemas.microsoft.com/office/drawing/2014/main" val="20002"/>
                    </a:ext>
                  </a:extLst>
                </a:gridCol>
                <a:gridCol w="1244175">
                  <a:extLst>
                    <a:ext uri="{9D8B030D-6E8A-4147-A177-3AD203B41FA5}">
                      <a16:colId xmlns:a16="http://schemas.microsoft.com/office/drawing/2014/main" val="20003"/>
                    </a:ext>
                  </a:extLst>
                </a:gridCol>
                <a:gridCol w="1244175">
                  <a:extLst>
                    <a:ext uri="{9D8B030D-6E8A-4147-A177-3AD203B41FA5}">
                      <a16:colId xmlns:a16="http://schemas.microsoft.com/office/drawing/2014/main" val="20004"/>
                    </a:ext>
                  </a:extLst>
                </a:gridCol>
                <a:gridCol w="1244175">
                  <a:extLst>
                    <a:ext uri="{9D8B030D-6E8A-4147-A177-3AD203B41FA5}">
                      <a16:colId xmlns:a16="http://schemas.microsoft.com/office/drawing/2014/main" val="20005"/>
                    </a:ext>
                  </a:extLst>
                </a:gridCol>
                <a:gridCol w="1244175">
                  <a:extLst>
                    <a:ext uri="{9D8B030D-6E8A-4147-A177-3AD203B41FA5}">
                      <a16:colId xmlns:a16="http://schemas.microsoft.com/office/drawing/2014/main" val="20006"/>
                    </a:ext>
                  </a:extLst>
                </a:gridCol>
                <a:gridCol w="1244175">
                  <a:extLst>
                    <a:ext uri="{9D8B030D-6E8A-4147-A177-3AD203B41FA5}">
                      <a16:colId xmlns:a16="http://schemas.microsoft.com/office/drawing/2014/main" val="20007"/>
                    </a:ext>
                  </a:extLst>
                </a:gridCol>
                <a:gridCol w="1244175">
                  <a:extLst>
                    <a:ext uri="{9D8B030D-6E8A-4147-A177-3AD203B41FA5}">
                      <a16:colId xmlns:a16="http://schemas.microsoft.com/office/drawing/2014/main" val="20008"/>
                    </a:ext>
                  </a:extLst>
                </a:gridCol>
              </a:tblGrid>
              <a:tr h="289039">
                <a:tc rowSpan="2">
                  <a:txBody>
                    <a:bodyPr/>
                    <a:lstStyle/>
                    <a:p>
                      <a:pPr algn="ctr">
                        <a:defRPr/>
                      </a:pPr>
                      <a:r>
                        <a:rPr lang="ko-KR" altLang="en-US" dirty="0"/>
                        <a:t>전세가 </a:t>
                      </a:r>
                      <a:r>
                        <a:rPr lang="en-US" altLang="ko-KR" dirty="0"/>
                        <a:t>Class</a:t>
                      </a:r>
                    </a:p>
                  </a:txBody>
                  <a:tcPr anchor="ctr"/>
                </a:tc>
                <a:tc rowSpan="2">
                  <a:txBody>
                    <a:bodyPr/>
                    <a:lstStyle/>
                    <a:p>
                      <a:pPr algn="ctr">
                        <a:defRPr/>
                      </a:pPr>
                      <a:r>
                        <a:rPr lang="ko-KR" altLang="en-US" dirty="0"/>
                        <a:t>독립변수</a:t>
                      </a:r>
                    </a:p>
                  </a:txBody>
                  <a:tcPr anchor="ctr"/>
                </a:tc>
                <a:tc rowSpan="2">
                  <a:txBody>
                    <a:bodyPr/>
                    <a:lstStyle/>
                    <a:p>
                      <a:pPr algn="ctr">
                        <a:defRPr/>
                      </a:pPr>
                      <a:r>
                        <a:rPr lang="ko-KR" altLang="en-US"/>
                        <a:t>회귀계수</a:t>
                      </a:r>
                    </a:p>
                  </a:txBody>
                  <a:tcPr anchor="ctr"/>
                </a:tc>
                <a:tc rowSpan="2">
                  <a:txBody>
                    <a:bodyPr/>
                    <a:lstStyle/>
                    <a:p>
                      <a:pPr algn="ctr">
                        <a:defRPr/>
                      </a:pPr>
                      <a:r>
                        <a:rPr lang="en-US" altLang="ko-KR"/>
                        <a:t>S.E.</a:t>
                      </a:r>
                    </a:p>
                  </a:txBody>
                  <a:tcPr anchor="ctr"/>
                </a:tc>
                <a:tc rowSpan="2">
                  <a:txBody>
                    <a:bodyPr/>
                    <a:lstStyle/>
                    <a:p>
                      <a:pPr algn="ctr">
                        <a:defRPr/>
                      </a:pPr>
                      <a:r>
                        <a:rPr lang="en-US" altLang="ko-KR"/>
                        <a:t>Wald</a:t>
                      </a:r>
                    </a:p>
                  </a:txBody>
                  <a:tcPr anchor="ctr"/>
                </a:tc>
                <a:tc rowSpan="2">
                  <a:txBody>
                    <a:bodyPr/>
                    <a:lstStyle/>
                    <a:p>
                      <a:pPr algn="ctr">
                        <a:defRPr/>
                      </a:pPr>
                      <a:r>
                        <a:rPr lang="ko-KR" altLang="en-US"/>
                        <a:t>p (유의확률)</a:t>
                      </a:r>
                    </a:p>
                  </a:txBody>
                  <a:tcPr anchor="ctr"/>
                </a:tc>
                <a:tc rowSpan="2">
                  <a:txBody>
                    <a:bodyPr/>
                    <a:lstStyle/>
                    <a:p>
                      <a:pPr algn="ctr">
                        <a:defRPr/>
                      </a:pPr>
                      <a:r>
                        <a:rPr lang="en-US" altLang="ko-KR"/>
                        <a:t>OR</a:t>
                      </a:r>
                    </a:p>
                    <a:p>
                      <a:pPr algn="ctr">
                        <a:defRPr/>
                      </a:pPr>
                      <a:r>
                        <a:rPr lang="en-US" altLang="ko-KR"/>
                        <a:t>(</a:t>
                      </a:r>
                      <a:r>
                        <a:rPr lang="ko-KR" altLang="en-US"/>
                        <a:t>오즈비</a:t>
                      </a:r>
                      <a:r>
                        <a:rPr lang="en-US" altLang="ko-KR"/>
                        <a:t>)</a:t>
                      </a:r>
                    </a:p>
                  </a:txBody>
                  <a:tcPr anchor="ctr"/>
                </a:tc>
                <a:tc gridSpan="2">
                  <a:txBody>
                    <a:bodyPr/>
                    <a:lstStyle/>
                    <a:p>
                      <a:pPr algn="ctr">
                        <a:defRPr/>
                      </a:pPr>
                      <a:r>
                        <a:rPr lang="en-US" altLang="ko-KR"/>
                        <a:t>99% </a:t>
                      </a:r>
                      <a:r>
                        <a:rPr lang="ko-KR" altLang="en-US"/>
                        <a:t>신뢰구간</a:t>
                      </a:r>
                    </a:p>
                  </a:txBody>
                  <a:tcPr anchor="ctr"/>
                </a:tc>
                <a:tc hMerge="1">
                  <a:txBody>
                    <a:bodyPr/>
                    <a:lstStyle/>
                    <a:p>
                      <a:pPr>
                        <a:defRPr/>
                      </a:pPr>
                      <a:endParaRPr lang="ko-KR" altLang="en-US"/>
                    </a:p>
                  </a:txBody>
                  <a:tcPr/>
                </a:tc>
                <a:extLst>
                  <a:ext uri="{0D108BD9-81ED-4DB2-BD59-A6C34878D82A}">
                    <a16:rowId xmlns:a16="http://schemas.microsoft.com/office/drawing/2014/main" val="10000"/>
                  </a:ext>
                </a:extLst>
              </a:tr>
              <a:tr h="289039">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a:txBody>
                    <a:bodyPr/>
                    <a:lstStyle/>
                    <a:p>
                      <a:pPr algn="ctr">
                        <a:defRPr/>
                      </a:pPr>
                      <a:r>
                        <a:rPr lang="ko-KR" altLang="en-US"/>
                        <a:t>하한</a:t>
                      </a:r>
                    </a:p>
                  </a:txBody>
                  <a:tcPr anchor="ctr"/>
                </a:tc>
                <a:tc>
                  <a:txBody>
                    <a:bodyPr/>
                    <a:lstStyle/>
                    <a:p>
                      <a:pPr algn="ctr">
                        <a:defRPr/>
                      </a:pPr>
                      <a:r>
                        <a:rPr lang="ko-KR" altLang="en-US"/>
                        <a:t>상한</a:t>
                      </a:r>
                    </a:p>
                  </a:txBody>
                  <a:tcPr anchor="ctr"/>
                </a:tc>
                <a:extLst>
                  <a:ext uri="{0D108BD9-81ED-4DB2-BD59-A6C34878D82A}">
                    <a16:rowId xmlns:a16="http://schemas.microsoft.com/office/drawing/2014/main" val="10001"/>
                  </a:ext>
                </a:extLst>
              </a:tr>
              <a:tr h="351664">
                <a:tc rowSpan="8">
                  <a:txBody>
                    <a:bodyPr/>
                    <a:lstStyle/>
                    <a:p>
                      <a:pPr algn="ctr">
                        <a:defRPr/>
                      </a:pPr>
                      <a:r>
                        <a:rPr lang="en-US" altLang="ko-KR" dirty="0"/>
                        <a:t>1</a:t>
                      </a:r>
                    </a:p>
                  </a:txBody>
                  <a:tcPr anchor="ctr"/>
                </a:tc>
                <a:tc>
                  <a:txBody>
                    <a:bodyPr/>
                    <a:lstStyle/>
                    <a:p>
                      <a:pPr algn="ctr">
                        <a:defRPr/>
                      </a:pPr>
                      <a:r>
                        <a:rPr lang="EN-US" sz="1100" b="0" i="0" u="none" strike="noStrike" dirty="0">
                          <a:solidFill>
                            <a:srgbClr val="000000"/>
                          </a:solidFill>
                          <a:latin typeface="맑은 고딕"/>
                          <a:ea typeface="맑은 고딕"/>
                        </a:rPr>
                        <a:t>Population</a:t>
                      </a:r>
                    </a:p>
                  </a:txBody>
                  <a:tcPr anchor="ctr">
                    <a:lnR w="0">
                      <a:noFill/>
                    </a:lnR>
                    <a:lnB w="0">
                      <a:noFill/>
                    </a:lnB>
                  </a:tcPr>
                </a:tc>
                <a:tc>
                  <a:txBody>
                    <a:bodyPr/>
                    <a:lstStyle/>
                    <a:p>
                      <a:pPr algn="ctr">
                        <a:defRPr/>
                      </a:pPr>
                      <a:r>
                        <a:rPr lang="EN-US" sz="1100" b="0" i="0" u="none" strike="noStrike" dirty="0">
                          <a:solidFill>
                            <a:srgbClr val="000000"/>
                          </a:solidFill>
                          <a:latin typeface="맑은 고딕"/>
                          <a:ea typeface="맑은 고딕"/>
                        </a:rPr>
                        <a:t>-0.0418</a:t>
                      </a:r>
                    </a:p>
                  </a:txBody>
                  <a:tcPr anchor="ctr">
                    <a:lnL w="0">
                      <a:noFill/>
                    </a:lnL>
                    <a:lnR w="0">
                      <a:noFill/>
                    </a:lnR>
                    <a:lnB w="0">
                      <a:noFill/>
                    </a:lnB>
                  </a:tcPr>
                </a:tc>
                <a:tc>
                  <a:txBody>
                    <a:bodyPr/>
                    <a:lstStyle/>
                    <a:p>
                      <a:pPr algn="ctr">
                        <a:defRPr/>
                      </a:pPr>
                      <a:r>
                        <a:rPr lang="EN-US" sz="1100" b="0" i="0" u="none" strike="noStrike">
                          <a:solidFill>
                            <a:srgbClr val="000000"/>
                          </a:solidFill>
                          <a:latin typeface="맑은 고딕"/>
                          <a:ea typeface="맑은 고딕"/>
                        </a:rPr>
                        <a:t>0.007</a:t>
                      </a:r>
                    </a:p>
                  </a:txBody>
                  <a:tcPr anchor="ctr">
                    <a:lnL w="0">
                      <a:noFill/>
                    </a:lnL>
                    <a:lnR w="0">
                      <a:noFill/>
                    </a:lnR>
                    <a:lnB w="0">
                      <a:noFill/>
                    </a:lnB>
                  </a:tcPr>
                </a:tc>
                <a:tc>
                  <a:txBody>
                    <a:bodyPr/>
                    <a:lstStyle/>
                    <a:p>
                      <a:pPr algn="ctr">
                        <a:defRPr/>
                      </a:pPr>
                      <a:r>
                        <a:rPr lang="EN-US" sz="1100" b="0" i="0" u="none" strike="noStrike">
                          <a:solidFill>
                            <a:srgbClr val="000000"/>
                          </a:solidFill>
                          <a:latin typeface="맑은 고딕"/>
                          <a:ea typeface="맑은 고딕"/>
                        </a:rPr>
                        <a:t>-6.393</a:t>
                      </a:r>
                    </a:p>
                  </a:txBody>
                  <a:tcPr anchor="ctr">
                    <a:lnL w="0">
                      <a:noFill/>
                    </a:lnL>
                    <a:lnR w="0">
                      <a:noFill/>
                    </a:lnR>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B w="0">
                      <a:noFill/>
                    </a:lnB>
                  </a:tcPr>
                </a:tc>
                <a:tc>
                  <a:txBody>
                    <a:bodyPr/>
                    <a:lstStyle/>
                    <a:p>
                      <a:pPr algn="ctr">
                        <a:defRPr/>
                      </a:pPr>
                      <a:r>
                        <a:rPr lang="EN-US" sz="1100" b="0" i="0" u="none" strike="noStrike">
                          <a:solidFill>
                            <a:srgbClr val="000000"/>
                          </a:solidFill>
                          <a:latin typeface="맑은 고딕"/>
                          <a:ea typeface="맑은 고딕"/>
                        </a:rPr>
                        <a:t>0.959</a:t>
                      </a:r>
                    </a:p>
                  </a:txBody>
                  <a:tcPr anchor="ctr">
                    <a:lnL w="0">
                      <a:noFill/>
                    </a:lnL>
                    <a:lnR w="0">
                      <a:noFill/>
                    </a:lnR>
                    <a:lnB w="0">
                      <a:noFill/>
                    </a:lnB>
                  </a:tcPr>
                </a:tc>
                <a:tc>
                  <a:txBody>
                    <a:bodyPr/>
                    <a:lstStyle/>
                    <a:p>
                      <a:pPr algn="ctr">
                        <a:defRPr/>
                      </a:pPr>
                      <a:r>
                        <a:rPr lang="EN-US" sz="1100" b="0" i="0" u="none" strike="noStrike">
                          <a:solidFill>
                            <a:srgbClr val="000000"/>
                          </a:solidFill>
                          <a:latin typeface="맑은 고딕"/>
                          <a:ea typeface="맑은 고딕"/>
                        </a:rPr>
                        <a:t>-0.059</a:t>
                      </a:r>
                    </a:p>
                  </a:txBody>
                  <a:tcPr anchor="ctr">
                    <a:lnL w="0">
                      <a:noFill/>
                    </a:lnL>
                    <a:lnR w="0">
                      <a:noFill/>
                    </a:lnR>
                    <a:lnB w="0">
                      <a:noFill/>
                    </a:lnB>
                  </a:tcPr>
                </a:tc>
                <a:tc>
                  <a:txBody>
                    <a:bodyPr/>
                    <a:lstStyle/>
                    <a:p>
                      <a:pPr algn="ctr">
                        <a:defRPr/>
                      </a:pPr>
                      <a:r>
                        <a:rPr lang="EN-US" sz="1100" b="0" i="0" u="none" strike="noStrike">
                          <a:solidFill>
                            <a:srgbClr val="000000"/>
                          </a:solidFill>
                          <a:latin typeface="맑은 고딕"/>
                          <a:ea typeface="맑은 고딕"/>
                        </a:rPr>
                        <a:t>-0.025</a:t>
                      </a:r>
                    </a:p>
                  </a:txBody>
                  <a:tcPr anchor="ctr">
                    <a:lnL w="0">
                      <a:noFill/>
                    </a:lnL>
                    <a:lnR w="0">
                      <a:noFill/>
                    </a:lnR>
                    <a:lnB w="0">
                      <a:noFill/>
                    </a:lnB>
                  </a:tcPr>
                </a:tc>
                <a:extLst>
                  <a:ext uri="{0D108BD9-81ED-4DB2-BD59-A6C34878D82A}">
                    <a16:rowId xmlns:a16="http://schemas.microsoft.com/office/drawing/2014/main" val="10002"/>
                  </a:ext>
                </a:extLst>
              </a:tr>
              <a:tr h="351664">
                <a:tc vMerge="1">
                  <a:txBody>
                    <a:bodyPr/>
                    <a:lstStyle/>
                    <a:p>
                      <a:pPr>
                        <a:defRPr/>
                      </a:pPr>
                      <a:endParaRPr lang="en-US" altLang="ko-KR"/>
                    </a:p>
                  </a:txBody>
                  <a:tcPr/>
                </a:tc>
                <a:tc>
                  <a:txBody>
                    <a:bodyPr/>
                    <a:lstStyle/>
                    <a:p>
                      <a:pPr algn="ctr">
                        <a:defRPr/>
                      </a:pPr>
                      <a:r>
                        <a:rPr lang="EN-US" sz="1100" b="0" i="0" u="none" strike="noStrike" dirty="0" err="1">
                          <a:solidFill>
                            <a:srgbClr val="000000"/>
                          </a:solidFill>
                          <a:latin typeface="맑은 고딕"/>
                          <a:ea typeface="맑은 고딕"/>
                        </a:rPr>
                        <a:t>Crime_Rates</a:t>
                      </a:r>
                      <a:endParaRPr lang="EN-US" sz="1100" b="0" i="0" u="none" strike="noStrike" dirty="0">
                        <a:solidFill>
                          <a:srgbClr val="000000"/>
                        </a:solidFill>
                        <a:latin typeface="맑은 고딕"/>
                        <a:ea typeface="맑은 고딕"/>
                      </a:endParaRPr>
                    </a:p>
                  </a:txBody>
                  <a:tcPr anchor="ctr">
                    <a:lnL w="0">
                      <a:noFill/>
                    </a:lnL>
                    <a:lnR w="0">
                      <a:noFill/>
                    </a:lnR>
                    <a:lnT w="0">
                      <a:noFill/>
                    </a:lnT>
                    <a:lnB w="0">
                      <a:noFill/>
                    </a:lnB>
                  </a:tcPr>
                </a:tc>
                <a:tc>
                  <a:txBody>
                    <a:bodyPr/>
                    <a:lstStyle/>
                    <a:p>
                      <a:pPr algn="ctr">
                        <a:defRPr/>
                      </a:pPr>
                      <a:r>
                        <a:rPr lang="EN-US" sz="1100" b="0" i="0" u="none" strike="noStrike" dirty="0">
                          <a:solidFill>
                            <a:srgbClr val="000000"/>
                          </a:solidFill>
                          <a:latin typeface="맑은 고딕"/>
                          <a:ea typeface="맑은 고딕"/>
                        </a:rPr>
                        <a:t>-0.1136</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0.007</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-17.465</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0.893</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-0.13</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-0.097</a:t>
                      </a:r>
                    </a:p>
                  </a:txBody>
                  <a:tcPr anchor="ctr">
                    <a:lnL w="0">
                      <a:noFill/>
                    </a:lnL>
                    <a:lnR w="0">
                      <a:noFill/>
                    </a:lnR>
                    <a:lnT w="0">
                      <a:noFill/>
                    </a:lnT>
                    <a:lnB w="0">
                      <a:noFill/>
                    </a:lnB>
                  </a:tcPr>
                </a:tc>
                <a:extLst>
                  <a:ext uri="{0D108BD9-81ED-4DB2-BD59-A6C34878D82A}">
                    <a16:rowId xmlns:a16="http://schemas.microsoft.com/office/drawing/2014/main" val="10003"/>
                  </a:ext>
                </a:extLst>
              </a:tr>
              <a:tr h="40465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YearMonth_encoded</a:t>
                      </a:r>
                    </a:p>
                  </a:txBody>
                  <a:tcPr anchor="ctr">
                    <a:lnL w="0">
                      <a:noFill/>
                    </a:lnL>
                    <a:lnR w="0">
                      <a:noFill/>
                    </a:lnR>
                    <a:lnT w="0">
                      <a:noFill/>
                    </a:lnT>
                    <a:lnB w="0">
                      <a:noFill/>
                    </a:lnB>
                  </a:tcPr>
                </a:tc>
                <a:tc>
                  <a:txBody>
                    <a:bodyPr/>
                    <a:lstStyle/>
                    <a:p>
                      <a:pPr algn="ctr">
                        <a:defRPr/>
                      </a:pPr>
                      <a:r>
                        <a:rPr lang="EN-US" sz="1100" b="0" i="0" u="none" strike="noStrike" dirty="0">
                          <a:solidFill>
                            <a:srgbClr val="000000"/>
                          </a:solidFill>
                          <a:latin typeface="맑은 고딕"/>
                          <a:ea typeface="맑은 고딕"/>
                        </a:rPr>
                        <a:t>0.942</a:t>
                      </a:r>
                    </a:p>
                  </a:txBody>
                  <a:tcPr anchor="ctr">
                    <a:lnL w="0">
                      <a:noFill/>
                    </a:lnL>
                    <a:lnR w="0">
                      <a:noFill/>
                    </a:lnR>
                    <a:lnT w="0">
                      <a:noFill/>
                    </a:lnT>
                    <a:lnB w="0">
                      <a:noFill/>
                    </a:lnB>
                  </a:tcPr>
                </a:tc>
                <a:tc>
                  <a:txBody>
                    <a:bodyPr/>
                    <a:lstStyle/>
                    <a:p>
                      <a:pPr algn="ctr">
                        <a:defRPr/>
                      </a:pPr>
                      <a:r>
                        <a:rPr lang="EN-US" sz="1100" b="0" i="0" u="none" strike="noStrike" dirty="0">
                          <a:solidFill>
                            <a:srgbClr val="000000"/>
                          </a:solidFill>
                          <a:latin typeface="맑은 고딕"/>
                          <a:ea typeface="맑은 고딕"/>
                        </a:rPr>
                        <a:t>0.014</a:t>
                      </a:r>
                    </a:p>
                  </a:txBody>
                  <a:tcPr anchor="ctr">
                    <a:lnL w="0">
                      <a:noFill/>
                    </a:lnL>
                    <a:lnR w="0">
                      <a:noFill/>
                    </a:lnR>
                    <a:lnT w="0">
                      <a:noFill/>
                    </a:lnT>
                    <a:lnB w="0">
                      <a:noFill/>
                    </a:lnB>
                  </a:tcPr>
                </a:tc>
                <a:tc>
                  <a:txBody>
                    <a:bodyPr/>
                    <a:lstStyle/>
                    <a:p>
                      <a:pPr algn="ctr">
                        <a:defRPr/>
                      </a:pPr>
                      <a:r>
                        <a:rPr lang="EN-US" sz="1100" b="0" i="0" u="none" strike="noStrike" dirty="0">
                          <a:solidFill>
                            <a:srgbClr val="000000"/>
                          </a:solidFill>
                          <a:latin typeface="맑은 고딕"/>
                          <a:ea typeface="맑은 고딕"/>
                        </a:rPr>
                        <a:t>68.842</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2.565</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0.907</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0.977</a:t>
                      </a:r>
                    </a:p>
                  </a:txBody>
                  <a:tcPr anchor="ctr">
                    <a:lnL w="0">
                      <a:noFill/>
                    </a:lnL>
                    <a:lnR w="0">
                      <a:noFill/>
                    </a:lnR>
                    <a:lnT w="0">
                      <a:noFill/>
                    </a:lnT>
                    <a:lnB w="0">
                      <a:noFill/>
                    </a:lnB>
                  </a:tcPr>
                </a:tc>
                <a:extLst>
                  <a:ext uri="{0D108BD9-81ED-4DB2-BD59-A6C34878D82A}">
                    <a16:rowId xmlns:a16="http://schemas.microsoft.com/office/drawing/2014/main" val="10004"/>
                  </a:ext>
                </a:extLst>
              </a:tr>
              <a:tr h="35166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HSP_index</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-0.016</a:t>
                      </a:r>
                    </a:p>
                  </a:txBody>
                  <a:tcPr anchor="ctr">
                    <a:lnL w="0">
                      <a:noFill/>
                    </a:lnL>
                    <a:lnR w="0">
                      <a:noFill/>
                    </a:lnR>
                    <a:lnT w="0">
                      <a:noFill/>
                    </a:lnT>
                    <a:lnB w="0">
                      <a:noFill/>
                    </a:lnB>
                  </a:tcPr>
                </a:tc>
                <a:tc>
                  <a:txBody>
                    <a:bodyPr/>
                    <a:lstStyle/>
                    <a:p>
                      <a:pPr algn="ctr">
                        <a:defRPr/>
                      </a:pPr>
                      <a:r>
                        <a:rPr lang="EN-US" sz="1100" b="0" i="0" u="none" strike="noStrike" dirty="0">
                          <a:solidFill>
                            <a:srgbClr val="000000"/>
                          </a:solidFill>
                          <a:latin typeface="맑은 고딕"/>
                          <a:ea typeface="맑은 고딕"/>
                        </a:rPr>
                        <a:t>0.014</a:t>
                      </a:r>
                    </a:p>
                  </a:txBody>
                  <a:tcPr anchor="ctr">
                    <a:lnL w="0">
                      <a:noFill/>
                    </a:lnL>
                    <a:lnR w="0">
                      <a:noFill/>
                    </a:lnR>
                    <a:lnT w="0">
                      <a:noFill/>
                    </a:lnT>
                    <a:lnB w="0">
                      <a:noFill/>
                    </a:lnB>
                  </a:tcPr>
                </a:tc>
                <a:tc>
                  <a:txBody>
                    <a:bodyPr/>
                    <a:lstStyle/>
                    <a:p>
                      <a:pPr algn="ctr">
                        <a:defRPr/>
                      </a:pPr>
                      <a:r>
                        <a:rPr lang="EN-US" sz="1100" b="0" i="0" u="none" strike="noStrike" dirty="0">
                          <a:solidFill>
                            <a:srgbClr val="000000"/>
                          </a:solidFill>
                          <a:latin typeface="맑은 고딕"/>
                          <a:ea typeface="맑은 고딕"/>
                        </a:rPr>
                        <a:t>-1.157</a:t>
                      </a:r>
                    </a:p>
                  </a:txBody>
                  <a:tcPr anchor="ctr">
                    <a:lnL w="0">
                      <a:noFill/>
                    </a:lnL>
                    <a:lnR w="0">
                      <a:noFill/>
                    </a:lnR>
                    <a:lnT w="0">
                      <a:noFill/>
                    </a:lnT>
                    <a:lnB w="0">
                      <a:noFill/>
                    </a:lnB>
                  </a:tcPr>
                </a:tc>
                <a:tc>
                  <a:txBody>
                    <a:bodyPr/>
                    <a:lstStyle/>
                    <a:p>
                      <a:pPr algn="ctr">
                        <a:defRPr/>
                      </a:pPr>
                      <a:r>
                        <a:rPr lang="EN-US" sz="1100" b="0" i="0" u="none" strike="noStrike" dirty="0">
                          <a:solidFill>
                            <a:srgbClr val="000000"/>
                          </a:solidFill>
                          <a:latin typeface="맑은 고딕"/>
                          <a:ea typeface="맑은 고딕"/>
                        </a:rPr>
                        <a:t>0.247</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0.984</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-0.052</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0.02</a:t>
                      </a:r>
                    </a:p>
                  </a:txBody>
                  <a:tcPr anchor="ctr">
                    <a:lnL w="0">
                      <a:noFill/>
                    </a:lnL>
                    <a:lnR w="0">
                      <a:noFill/>
                    </a:lnR>
                    <a:lnT w="0">
                      <a:noFill/>
                    </a:lnT>
                    <a:lnB w="0">
                      <a:noFill/>
                    </a:lnB>
                  </a:tcPr>
                </a:tc>
                <a:extLst>
                  <a:ext uri="{0D108BD9-81ED-4DB2-BD59-A6C34878D82A}">
                    <a16:rowId xmlns:a16="http://schemas.microsoft.com/office/drawing/2014/main" val="10005"/>
                  </a:ext>
                </a:extLst>
              </a:tr>
              <a:tr h="35166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SDT_index</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-0.1018</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0.011</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-9.413</a:t>
                      </a:r>
                    </a:p>
                  </a:txBody>
                  <a:tcPr anchor="ctr">
                    <a:lnL w="0">
                      <a:noFill/>
                    </a:lnL>
                    <a:lnR w="0">
                      <a:noFill/>
                    </a:lnR>
                    <a:lnT w="0">
                      <a:noFill/>
                    </a:lnT>
                    <a:lnB w="0">
                      <a:noFill/>
                    </a:lnB>
                  </a:tcPr>
                </a:tc>
                <a:tc>
                  <a:txBody>
                    <a:bodyPr/>
                    <a:lstStyle/>
                    <a:p>
                      <a:pPr algn="ctr">
                        <a:defRPr/>
                      </a:pPr>
                      <a:r>
                        <a:rPr lang="EN-US" sz="1100" b="0" i="0" u="none" strike="noStrike" dirty="0">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dirty="0">
                          <a:solidFill>
                            <a:srgbClr val="000000"/>
                          </a:solidFill>
                          <a:latin typeface="맑은 고딕"/>
                          <a:ea typeface="맑은 고딕"/>
                        </a:rPr>
                        <a:t>0.903</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-0.13</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-0.074</a:t>
                      </a:r>
                    </a:p>
                  </a:txBody>
                  <a:tcPr anchor="ctr">
                    <a:lnL w="0">
                      <a:noFill/>
                    </a:lnL>
                    <a:lnR w="0">
                      <a:noFill/>
                    </a:lnR>
                    <a:lnT w="0">
                      <a:noFill/>
                    </a:lnT>
                    <a:lnB w="0">
                      <a:noFill/>
                    </a:lnB>
                  </a:tcPr>
                </a:tc>
                <a:extLst>
                  <a:ext uri="{0D108BD9-81ED-4DB2-BD59-A6C34878D82A}">
                    <a16:rowId xmlns:a16="http://schemas.microsoft.com/office/drawing/2014/main" val="10006"/>
                  </a:ext>
                </a:extLst>
              </a:tr>
              <a:tr h="35166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IR</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-0.1471</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0.013</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-11.724</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dirty="0">
                          <a:solidFill>
                            <a:srgbClr val="000000"/>
                          </a:solidFill>
                          <a:latin typeface="맑은 고딕"/>
                          <a:ea typeface="맑은 고딕"/>
                        </a:rPr>
                        <a:t>0.863</a:t>
                      </a:r>
                    </a:p>
                  </a:txBody>
                  <a:tcPr anchor="ctr">
                    <a:lnL w="0">
                      <a:noFill/>
                    </a:lnL>
                    <a:lnR w="0">
                      <a:noFill/>
                    </a:lnR>
                    <a:lnT w="0">
                      <a:noFill/>
                    </a:lnT>
                    <a:lnB w="0">
                      <a:noFill/>
                    </a:lnB>
                  </a:tcPr>
                </a:tc>
                <a:tc>
                  <a:txBody>
                    <a:bodyPr/>
                    <a:lstStyle/>
                    <a:p>
                      <a:pPr algn="ctr">
                        <a:defRPr/>
                      </a:pPr>
                      <a:r>
                        <a:rPr lang="EN-US" sz="1100" b="0" i="0" u="none" strike="noStrike" dirty="0">
                          <a:solidFill>
                            <a:srgbClr val="000000"/>
                          </a:solidFill>
                          <a:latin typeface="맑은 고딕"/>
                          <a:ea typeface="맑은 고딕"/>
                        </a:rPr>
                        <a:t>-0.179</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-0.115</a:t>
                      </a:r>
                    </a:p>
                  </a:txBody>
                  <a:tcPr anchor="ctr">
                    <a:lnL w="0">
                      <a:noFill/>
                    </a:lnL>
                    <a:lnR w="0">
                      <a:noFill/>
                    </a:lnR>
                    <a:lnT w="0">
                      <a:noFill/>
                    </a:lnT>
                    <a:lnB w="0">
                      <a:noFill/>
                    </a:lnB>
                  </a:tcPr>
                </a:tc>
                <a:extLst>
                  <a:ext uri="{0D108BD9-81ED-4DB2-BD59-A6C34878D82A}">
                    <a16:rowId xmlns:a16="http://schemas.microsoft.com/office/drawing/2014/main" val="10007"/>
                  </a:ext>
                </a:extLst>
              </a:tr>
              <a:tr h="35166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UR</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-0.0051</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0.008</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-0.666</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0.506</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0.995</a:t>
                      </a:r>
                    </a:p>
                  </a:txBody>
                  <a:tcPr anchor="ctr">
                    <a:lnL w="0">
                      <a:noFill/>
                    </a:lnL>
                    <a:lnR w="0">
                      <a:noFill/>
                    </a:lnR>
                    <a:lnT w="0">
                      <a:noFill/>
                    </a:lnT>
                    <a:lnB w="0">
                      <a:noFill/>
                    </a:lnB>
                  </a:tcPr>
                </a:tc>
                <a:tc>
                  <a:txBody>
                    <a:bodyPr/>
                    <a:lstStyle/>
                    <a:p>
                      <a:pPr algn="ctr">
                        <a:defRPr/>
                      </a:pPr>
                      <a:r>
                        <a:rPr lang="EN-US" sz="1100" b="0" i="0" u="none" strike="noStrike" dirty="0">
                          <a:solidFill>
                            <a:srgbClr val="000000"/>
                          </a:solidFill>
                          <a:latin typeface="맑은 고딕"/>
                          <a:ea typeface="맑은 고딕"/>
                        </a:rPr>
                        <a:t>-0.025</a:t>
                      </a:r>
                    </a:p>
                  </a:txBody>
                  <a:tcPr anchor="ctr">
                    <a:lnL w="0">
                      <a:noFill/>
                    </a:lnL>
                    <a:lnR w="0">
                      <a:noFill/>
                    </a:lnR>
                    <a:lnT w="0">
                      <a:noFill/>
                    </a:lnT>
                    <a:lnB w="0">
                      <a:noFill/>
                    </a:lnB>
                  </a:tcPr>
                </a:tc>
                <a:tc>
                  <a:txBody>
                    <a:bodyPr/>
                    <a:lstStyle/>
                    <a:p>
                      <a:pPr algn="ctr">
                        <a:defRPr/>
                      </a:pPr>
                      <a:r>
                        <a:rPr lang="EN-US" sz="1100" b="0" i="0" u="none" strike="noStrike" dirty="0">
                          <a:solidFill>
                            <a:srgbClr val="000000"/>
                          </a:solidFill>
                          <a:latin typeface="맑은 고딕"/>
                          <a:ea typeface="맑은 고딕"/>
                        </a:rPr>
                        <a:t>0.015</a:t>
                      </a:r>
                    </a:p>
                  </a:txBody>
                  <a:tcPr anchor="ctr">
                    <a:lnL w="0">
                      <a:noFill/>
                    </a:lnL>
                    <a:lnR w="0">
                      <a:noFill/>
                    </a:lnR>
                    <a:lnT w="0">
                      <a:noFill/>
                    </a:lnT>
                    <a:lnB w="0">
                      <a:noFill/>
                    </a:lnB>
                  </a:tcPr>
                </a:tc>
                <a:extLst>
                  <a:ext uri="{0D108BD9-81ED-4DB2-BD59-A6C34878D82A}">
                    <a16:rowId xmlns:a16="http://schemas.microsoft.com/office/drawing/2014/main" val="10008"/>
                  </a:ext>
                </a:extLst>
              </a:tr>
              <a:tr h="35166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Floor</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0.0202</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0.007</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3.02</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0.003</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1.02</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0.003</a:t>
                      </a:r>
                    </a:p>
                  </a:txBody>
                  <a:tcPr anchor="ctr">
                    <a:lnL w="0">
                      <a:noFill/>
                    </a:lnL>
                    <a:lnR w="0">
                      <a:noFill/>
                    </a:lnR>
                    <a:lnT w="0">
                      <a:noFill/>
                    </a:lnT>
                    <a:lnB w="0">
                      <a:noFill/>
                    </a:lnB>
                  </a:tcPr>
                </a:tc>
                <a:tc>
                  <a:txBody>
                    <a:bodyPr/>
                    <a:lstStyle/>
                    <a:p>
                      <a:pPr algn="ctr">
                        <a:defRPr/>
                      </a:pPr>
                      <a:r>
                        <a:rPr lang="EN-US" sz="1100" b="0" i="0" u="none" strike="noStrike" dirty="0">
                          <a:solidFill>
                            <a:srgbClr val="000000"/>
                          </a:solidFill>
                          <a:latin typeface="맑은 고딕"/>
                          <a:ea typeface="맑은 고딕"/>
                        </a:rPr>
                        <a:t>0.037</a:t>
                      </a:r>
                    </a:p>
                  </a:txBody>
                  <a:tcPr anchor="ctr">
                    <a:lnL w="0">
                      <a:noFill/>
                    </a:lnL>
                    <a:lnR w="0">
                      <a:noFill/>
                    </a:lnR>
                    <a:lnT w="0">
                      <a:noFill/>
                    </a:lnT>
                    <a:lnB w="0">
                      <a:noFill/>
                    </a:lnB>
                  </a:tcPr>
                </a:tc>
                <a:extLst>
                  <a:ext uri="{0D108BD9-81ED-4DB2-BD59-A6C34878D82A}">
                    <a16:rowId xmlns:a16="http://schemas.microsoft.com/office/drawing/2014/main" val="10009"/>
                  </a:ext>
                </a:extLst>
              </a:tr>
              <a:tr h="351664">
                <a:tc rowSpan="3">
                  <a:txBody>
                    <a:bodyPr/>
                    <a:lstStyle/>
                    <a:p>
                      <a:pPr algn="ctr">
                        <a:defRPr/>
                      </a:pPr>
                      <a:r>
                        <a:rPr lang="en-US" altLang="ko-KR"/>
                        <a:t>2</a:t>
                      </a:r>
                    </a:p>
                  </a:txBody>
                  <a:tcPr anchor="ctr"/>
                </a:tc>
                <a:tc>
                  <a:txBody>
                    <a:bodyPr/>
                    <a:lstStyle/>
                    <a:p>
                      <a:pPr algn="ctr">
                        <a:defRPr/>
                      </a:pPr>
                      <a:r>
                        <a:rPr lang="EN-US" sz="1100" b="0" i="0" u="none" strike="noStrike">
                          <a:solidFill>
                            <a:srgbClr val="000000"/>
                          </a:solidFill>
                          <a:latin typeface="맑은 고딕"/>
                          <a:ea typeface="맑은 고딕"/>
                        </a:rPr>
                        <a:t>Population</a:t>
                      </a:r>
                    </a:p>
                  </a:txBody>
                  <a:tcPr anchor="ctr">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-0.1233</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0.007</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-17.351</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0.884</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-0.142</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-0.105</a:t>
                      </a:r>
                    </a:p>
                  </a:txBody>
                  <a:tcPr anchor="ctr">
                    <a:lnL w="0">
                      <a:noFill/>
                    </a:lnL>
                    <a:lnR w="0">
                      <a:noFill/>
                    </a:lnR>
                    <a:lnT w="0">
                      <a:noFill/>
                    </a:lnT>
                    <a:lnB w="0">
                      <a:noFill/>
                    </a:lnB>
                  </a:tcPr>
                </a:tc>
                <a:extLst>
                  <a:ext uri="{0D108BD9-81ED-4DB2-BD59-A6C34878D82A}">
                    <a16:rowId xmlns:a16="http://schemas.microsoft.com/office/drawing/2014/main" val="10010"/>
                  </a:ext>
                </a:extLst>
              </a:tr>
              <a:tr h="35166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Crime_Rates</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-0.2613</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0.007</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-35.716</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0.77</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-0.28</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-0.242</a:t>
                      </a:r>
                    </a:p>
                  </a:txBody>
                  <a:tcPr anchor="ctr">
                    <a:lnL w="0">
                      <a:noFill/>
                    </a:lnL>
                    <a:lnR w="0">
                      <a:noFill/>
                    </a:lnR>
                    <a:lnT w="0">
                      <a:noFill/>
                    </a:lnT>
                    <a:lnB w="0">
                      <a:noFill/>
                    </a:lnB>
                  </a:tcPr>
                </a:tc>
                <a:extLst>
                  <a:ext uri="{0D108BD9-81ED-4DB2-BD59-A6C34878D82A}">
                    <a16:rowId xmlns:a16="http://schemas.microsoft.com/office/drawing/2014/main" val="10011"/>
                  </a:ext>
                </a:extLst>
              </a:tr>
              <a:tr h="40465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YearMonth_encoded</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1.6035</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0.016</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102.374</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4.97</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1.563</a:t>
                      </a:r>
                    </a:p>
                  </a:txBody>
                  <a:tcPr anchor="ctr">
                    <a:lnL w="0">
                      <a:noFill/>
                    </a:lnL>
                    <a:lnR w="0">
                      <a:noFill/>
                    </a:lnR>
                    <a:lnT w="0">
                      <a:noFill/>
                    </a:lnT>
                    <a:lnB w="0">
                      <a:noFill/>
                    </a:lnB>
                  </a:tcPr>
                </a:tc>
                <a:tc>
                  <a:txBody>
                    <a:bodyPr/>
                    <a:lstStyle/>
                    <a:p>
                      <a:pPr algn="ctr">
                        <a:defRPr/>
                      </a:pPr>
                      <a:r>
                        <a:rPr lang="EN-US" sz="1100" b="0" i="0" u="none" strike="noStrike" dirty="0">
                          <a:solidFill>
                            <a:srgbClr val="000000"/>
                          </a:solidFill>
                          <a:latin typeface="맑은 고딕"/>
                          <a:ea typeface="맑은 고딕"/>
                        </a:rPr>
                        <a:t>1.644</a:t>
                      </a:r>
                    </a:p>
                  </a:txBody>
                  <a:tcPr anchor="ctr">
                    <a:lnL w="0">
                      <a:noFill/>
                    </a:lnL>
                    <a:lnR w="0">
                      <a:noFill/>
                    </a:lnR>
                    <a:lnT w="0">
                      <a:noFill/>
                    </a:lnT>
                    <a:lnB w="0">
                      <a:noFill/>
                    </a:lnB>
                  </a:tcPr>
                </a:tc>
                <a:extLst>
                  <a:ext uri="{0D108BD9-81ED-4DB2-BD59-A6C34878D82A}">
                    <a16:rowId xmlns:a16="http://schemas.microsoft.com/office/drawing/2014/main" val="10012"/>
                  </a:ext>
                </a:extLst>
              </a:tr>
            </a:tbl>
          </a:graphicData>
        </a:graphic>
      </p:graphicFrame>
    </p:spTree>
    <p:extLst>
      <p:ext uri="{BB962C8B-B14F-4D97-AF65-F5344CB8AC3E}">
        <p14:creationId xmlns:p14="http://schemas.microsoft.com/office/powerpoint/2010/main" val="2250700555"/>
      </p:ext>
    </p:extLst>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2" name="Google Shape;762;p52"/>
          <p:cNvSpPr/>
          <p:nvPr/>
        </p:nvSpPr>
        <p:spPr>
          <a:xfrm>
            <a:off x="0" y="-3"/>
            <a:ext cx="12192000" cy="781115"/>
          </a:xfrm>
          <a:prstGeom prst="rect">
            <a:avLst/>
          </a:prstGeom>
          <a:solidFill>
            <a:srgbClr val="1B328F"/>
          </a:solidFill>
          <a:ln>
            <a:noFill/>
          </a:ln>
        </p:spPr>
        <p:txBody>
          <a:bodyPr wrap="square" lIns="91424" tIns="45700" rIns="91424" bIns="45700" anchor="t" anchorCtr="0">
            <a:noAutofit/>
          </a:bodyPr>
          <a:lstStyle/>
          <a:p>
            <a:pPr marL="0" marR="0" lvl="0" indent="0" algn="l" rtl="0">
              <a:lnSpc>
                <a:spcPct val="150000"/>
              </a:lnSpc>
              <a:spcBef>
                <a:spcPts val="0"/>
              </a:spcBef>
              <a:spcAft>
                <a:spcPts val="0"/>
              </a:spcAft>
              <a:buClr>
                <a:srgbClr val="000000"/>
              </a:buClr>
              <a:buSzPct val="25000"/>
              <a:buFont typeface="Arial"/>
              <a:buNone/>
              <a:defRPr/>
            </a:pPr>
            <a:r>
              <a:rPr lang="ko-KR" sz="2400" b="1" i="0" u="none" strike="noStrike" cap="none">
                <a:solidFill>
                  <a:srgbClr val="FFFFFF"/>
                </a:solidFill>
                <a:latin typeface="Arial"/>
                <a:ea typeface="Arial"/>
                <a:cs typeface="Arial"/>
                <a:sym typeface="Arial"/>
              </a:rPr>
              <a:t> 부동산 전세가격 예측·전세가율 분석</a:t>
            </a:r>
          </a:p>
          <a:p>
            <a:pPr marL="0" marR="0" lvl="0" indent="0" algn="ctr" rtl="0">
              <a:lnSpc>
                <a:spcPct val="100000"/>
              </a:lnSpc>
              <a:spcBef>
                <a:spcPts val="0"/>
              </a:spcBef>
              <a:spcAft>
                <a:spcPts val="0"/>
              </a:spcAft>
              <a:buClr>
                <a:srgbClr val="000000"/>
              </a:buClr>
              <a:buSzPct val="25000"/>
              <a:buFont typeface="Arial"/>
              <a:buNone/>
              <a:defRPr/>
            </a:pPr>
            <a:endParaRPr sz="900" b="0" i="0" u="none" strike="noStrike" cap="none">
              <a:solidFill>
                <a:srgbClr val="FFFFFF"/>
              </a:solidFill>
              <a:latin typeface="맑은 고딕"/>
              <a:ea typeface="맑은 고딕"/>
              <a:cs typeface="맑은 고딕"/>
              <a:sym typeface="맑은 고딕"/>
            </a:endParaRPr>
          </a:p>
        </p:txBody>
      </p:sp>
      <p:grpSp>
        <p:nvGrpSpPr>
          <p:cNvPr id="763" name="Google Shape;763;p52"/>
          <p:cNvGrpSpPr/>
          <p:nvPr/>
        </p:nvGrpSpPr>
        <p:grpSpPr>
          <a:xfrm>
            <a:off x="10027920" y="-3"/>
            <a:ext cx="2164081" cy="781115"/>
            <a:chOff x="9919316" y="4585314"/>
            <a:chExt cx="2272685" cy="1136343"/>
          </a:xfrm>
        </p:grpSpPr>
        <p:sp>
          <p:nvSpPr>
            <p:cNvPr id="764" name="Google Shape;764;p52"/>
            <p:cNvSpPr/>
            <p:nvPr/>
          </p:nvSpPr>
          <p:spPr>
            <a:xfrm rot="5400000">
              <a:off x="11055659" y="4585314"/>
              <a:ext cx="1136342" cy="1136342"/>
            </a:xfrm>
            <a:prstGeom prst="rtTriangle">
              <a:avLst/>
            </a:prstGeom>
            <a:solidFill>
              <a:schemeClr val="lt1"/>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sp>
          <p:nvSpPr>
            <p:cNvPr id="765" name="Google Shape;765;p52"/>
            <p:cNvSpPr/>
            <p:nvPr/>
          </p:nvSpPr>
          <p:spPr>
            <a:xfrm rot="16200000">
              <a:off x="9919316" y="4585315"/>
              <a:ext cx="1136342" cy="1136342"/>
            </a:xfrm>
            <a:prstGeom prst="rtTriangle">
              <a:avLst/>
            </a:prstGeom>
            <a:solidFill>
              <a:srgbClr val="00B0F0"/>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grpSp>
      <p:sp>
        <p:nvSpPr>
          <p:cNvPr id="766" name="Google Shape;766;p52"/>
          <p:cNvSpPr txBox="1"/>
          <p:nvPr/>
        </p:nvSpPr>
        <p:spPr>
          <a:xfrm>
            <a:off x="93305" y="867747"/>
            <a:ext cx="3694923" cy="369291"/>
          </a:xfrm>
          <a:prstGeom prst="rect">
            <a:avLst/>
          </a:prstGeom>
          <a:noFill/>
          <a:ln>
            <a:noFill/>
          </a:ln>
        </p:spPr>
        <p:txBody>
          <a:bodyPr wrap="square" lIns="91424" tIns="45700" rIns="91424" bIns="45700" anchor="t" anchorCtr="0">
            <a:spAutoFit/>
          </a:bodyPr>
          <a:lstStyle/>
          <a:p>
            <a:pPr marL="0" marR="0" lvl="0" indent="0" algn="l" rtl="0">
              <a:lnSpc>
                <a:spcPct val="100000"/>
              </a:lnSpc>
              <a:spcBef>
                <a:spcPts val="0"/>
              </a:spcBef>
              <a:spcAft>
                <a:spcPts val="0"/>
              </a:spcAft>
              <a:buClr>
                <a:srgbClr val="000000"/>
              </a:buClr>
              <a:buSzPct val="25000"/>
              <a:buFont typeface="Arial"/>
              <a:buNone/>
              <a:defRPr/>
            </a:pPr>
            <a:r>
              <a:rPr lang="ko-KR" sz="1800" b="1" i="0" u="none" strike="noStrike" cap="none">
                <a:solidFill>
                  <a:srgbClr val="000000"/>
                </a:solidFill>
                <a:latin typeface="맑은 고딕"/>
                <a:ea typeface="맑은 고딕"/>
                <a:cs typeface="맑은 고딕"/>
                <a:sym typeface="맑은 고딕"/>
              </a:rPr>
              <a:t>통계 분석</a:t>
            </a:r>
            <a:endParaRPr sz="1400" b="0" i="0" u="none" strike="noStrike" cap="none">
              <a:solidFill>
                <a:srgbClr val="000000"/>
              </a:solidFill>
              <a:latin typeface="Arial"/>
              <a:ea typeface="Arial"/>
              <a:cs typeface="Arial"/>
              <a:sym typeface="Arial"/>
            </a:endParaRPr>
          </a:p>
        </p:txBody>
      </p:sp>
      <p:pic>
        <p:nvPicPr>
          <p:cNvPr id="767" name="Google Shape;767;p52" descr="어둠, 달, 블랙이(가) 표시된 사진  자동 생성된 설명"/>
          <p:cNvPicPr/>
          <p:nvPr/>
        </p:nvPicPr>
        <p:blipFill rotWithShape="1">
          <a:blip r:embed="rId3">
            <a:alphaModFix/>
          </a:blip>
          <a:srcRect/>
          <a:stretch>
            <a:fillRect/>
          </a:stretch>
        </p:blipFill>
        <p:spPr>
          <a:xfrm>
            <a:off x="10689172" y="6529660"/>
            <a:ext cx="1408750" cy="218894"/>
          </a:xfrm>
          <a:prstGeom prst="rect">
            <a:avLst/>
          </a:prstGeom>
          <a:noFill/>
          <a:ln>
            <a:noFill/>
          </a:ln>
        </p:spPr>
      </p:pic>
      <p:sp>
        <p:nvSpPr>
          <p:cNvPr id="768" name="Google Shape;768;p52"/>
          <p:cNvSpPr txBox="1"/>
          <p:nvPr/>
        </p:nvSpPr>
        <p:spPr>
          <a:xfrm>
            <a:off x="314175" y="1237038"/>
            <a:ext cx="3283464" cy="303900"/>
          </a:xfrm>
          <a:prstGeom prst="rect">
            <a:avLst/>
          </a:prstGeom>
          <a:noFill/>
          <a:ln>
            <a:noFill/>
          </a:ln>
        </p:spPr>
        <p:txBody>
          <a:bodyPr wrap="square" lIns="91424" tIns="91424" rIns="91424" bIns="91424" anchor="t" anchorCtr="0">
            <a:noAutofit/>
          </a:bodyPr>
          <a:lstStyle/>
          <a:p>
            <a:pPr marL="0" lvl="0" indent="0" algn="l" rtl="0">
              <a:spcBef>
                <a:spcPts val="0"/>
              </a:spcBef>
              <a:spcAft>
                <a:spcPts val="0"/>
              </a:spcAft>
              <a:buNone/>
              <a:defRPr/>
            </a:pPr>
            <a:r>
              <a:rPr lang="en-US" altLang="ko-KR" dirty="0">
                <a:latin typeface="맑은 고딕"/>
                <a:ea typeface="맑은 고딕"/>
                <a:cs typeface="맑은 고딕"/>
                <a:sym typeface="맑은 고딕"/>
              </a:rPr>
              <a:t>APT</a:t>
            </a:r>
            <a:r>
              <a:rPr lang="ko-KR" altLang="en-US" dirty="0">
                <a:latin typeface="맑은 고딕"/>
                <a:ea typeface="맑은 고딕"/>
                <a:cs typeface="맑은 고딕"/>
                <a:sym typeface="맑은 고딕"/>
              </a:rPr>
              <a:t> </a:t>
            </a:r>
            <a:r>
              <a:rPr lang="ko-KR" altLang="ko-KR" dirty="0">
                <a:latin typeface="맑은 고딕"/>
                <a:ea typeface="맑은 고딕"/>
                <a:cs typeface="맑은 고딕"/>
                <a:sym typeface="맑은 고딕"/>
              </a:rPr>
              <a:t>전세가별 독립변수들의 </a:t>
            </a:r>
            <a:r>
              <a:rPr lang="ko-KR" altLang="en-US" dirty="0">
                <a:latin typeface="맑은 고딕"/>
                <a:ea typeface="맑은 고딕"/>
                <a:cs typeface="맑은 고딕"/>
                <a:sym typeface="맑은 고딕"/>
              </a:rPr>
              <a:t>통계량</a:t>
            </a:r>
          </a:p>
        </p:txBody>
      </p:sp>
      <p:graphicFrame>
        <p:nvGraphicFramePr>
          <p:cNvPr id="769" name="표 768"/>
          <p:cNvGraphicFramePr>
            <a:graphicFrameLocks noGrp="1"/>
          </p:cNvGraphicFramePr>
          <p:nvPr/>
        </p:nvGraphicFramePr>
        <p:xfrm>
          <a:off x="314175" y="1848440"/>
          <a:ext cx="11318797" cy="4606090"/>
        </p:xfrm>
        <a:graphic>
          <a:graphicData uri="http://schemas.openxmlformats.org/drawingml/2006/table">
            <a:tbl>
              <a:tblPr firstRow="1" bandRow="1">
                <a:tableStyleId>{01A66EDD-3DAB-4C5B-A090-DC80EC1FD486}</a:tableStyleId>
              </a:tblPr>
              <a:tblGrid>
                <a:gridCol w="1258269">
                  <a:extLst>
                    <a:ext uri="{9D8B030D-6E8A-4147-A177-3AD203B41FA5}">
                      <a16:colId xmlns:a16="http://schemas.microsoft.com/office/drawing/2014/main" val="20000"/>
                    </a:ext>
                  </a:extLst>
                </a:gridCol>
                <a:gridCol w="1257566">
                  <a:extLst>
                    <a:ext uri="{9D8B030D-6E8A-4147-A177-3AD203B41FA5}">
                      <a16:colId xmlns:a16="http://schemas.microsoft.com/office/drawing/2014/main" val="20001"/>
                    </a:ext>
                  </a:extLst>
                </a:gridCol>
                <a:gridCol w="1257566">
                  <a:extLst>
                    <a:ext uri="{9D8B030D-6E8A-4147-A177-3AD203B41FA5}">
                      <a16:colId xmlns:a16="http://schemas.microsoft.com/office/drawing/2014/main" val="20002"/>
                    </a:ext>
                  </a:extLst>
                </a:gridCol>
                <a:gridCol w="1257566">
                  <a:extLst>
                    <a:ext uri="{9D8B030D-6E8A-4147-A177-3AD203B41FA5}">
                      <a16:colId xmlns:a16="http://schemas.microsoft.com/office/drawing/2014/main" val="20003"/>
                    </a:ext>
                  </a:extLst>
                </a:gridCol>
                <a:gridCol w="1257566">
                  <a:extLst>
                    <a:ext uri="{9D8B030D-6E8A-4147-A177-3AD203B41FA5}">
                      <a16:colId xmlns:a16="http://schemas.microsoft.com/office/drawing/2014/main" val="20004"/>
                    </a:ext>
                  </a:extLst>
                </a:gridCol>
                <a:gridCol w="1257566">
                  <a:extLst>
                    <a:ext uri="{9D8B030D-6E8A-4147-A177-3AD203B41FA5}">
                      <a16:colId xmlns:a16="http://schemas.microsoft.com/office/drawing/2014/main" val="20005"/>
                    </a:ext>
                  </a:extLst>
                </a:gridCol>
                <a:gridCol w="1257566">
                  <a:extLst>
                    <a:ext uri="{9D8B030D-6E8A-4147-A177-3AD203B41FA5}">
                      <a16:colId xmlns:a16="http://schemas.microsoft.com/office/drawing/2014/main" val="20006"/>
                    </a:ext>
                  </a:extLst>
                </a:gridCol>
                <a:gridCol w="1257566">
                  <a:extLst>
                    <a:ext uri="{9D8B030D-6E8A-4147-A177-3AD203B41FA5}">
                      <a16:colId xmlns:a16="http://schemas.microsoft.com/office/drawing/2014/main" val="20007"/>
                    </a:ext>
                  </a:extLst>
                </a:gridCol>
                <a:gridCol w="1257566">
                  <a:extLst>
                    <a:ext uri="{9D8B030D-6E8A-4147-A177-3AD203B41FA5}">
                      <a16:colId xmlns:a16="http://schemas.microsoft.com/office/drawing/2014/main" val="20008"/>
                    </a:ext>
                  </a:extLst>
                </a:gridCol>
              </a:tblGrid>
              <a:tr h="293406">
                <a:tc rowSpan="2">
                  <a:txBody>
                    <a:bodyPr/>
                    <a:lstStyle/>
                    <a:p>
                      <a:pPr algn="ctr">
                        <a:defRPr/>
                      </a:pPr>
                      <a:r>
                        <a:rPr lang="ko-KR" altLang="en-US" dirty="0"/>
                        <a:t>전세가 </a:t>
                      </a:r>
                      <a:r>
                        <a:rPr lang="en-US" altLang="ko-KR" dirty="0"/>
                        <a:t>Class</a:t>
                      </a:r>
                    </a:p>
                  </a:txBody>
                  <a:tcPr anchor="ctr"/>
                </a:tc>
                <a:tc rowSpan="2">
                  <a:txBody>
                    <a:bodyPr/>
                    <a:lstStyle/>
                    <a:p>
                      <a:pPr algn="ctr">
                        <a:defRPr/>
                      </a:pPr>
                      <a:r>
                        <a:rPr lang="ko-KR" altLang="en-US"/>
                        <a:t>독립변수</a:t>
                      </a:r>
                    </a:p>
                  </a:txBody>
                  <a:tcPr anchor="ctr"/>
                </a:tc>
                <a:tc rowSpan="2">
                  <a:txBody>
                    <a:bodyPr/>
                    <a:lstStyle/>
                    <a:p>
                      <a:pPr algn="ctr">
                        <a:defRPr/>
                      </a:pPr>
                      <a:r>
                        <a:rPr lang="ko-KR" altLang="en-US"/>
                        <a:t>회귀계수</a:t>
                      </a:r>
                    </a:p>
                  </a:txBody>
                  <a:tcPr anchor="ctr"/>
                </a:tc>
                <a:tc rowSpan="2">
                  <a:txBody>
                    <a:bodyPr/>
                    <a:lstStyle/>
                    <a:p>
                      <a:pPr algn="ctr">
                        <a:defRPr/>
                      </a:pPr>
                      <a:r>
                        <a:rPr lang="en-US" altLang="ko-KR"/>
                        <a:t>S.E.</a:t>
                      </a:r>
                    </a:p>
                  </a:txBody>
                  <a:tcPr anchor="ctr"/>
                </a:tc>
                <a:tc rowSpan="2">
                  <a:txBody>
                    <a:bodyPr/>
                    <a:lstStyle/>
                    <a:p>
                      <a:pPr algn="ctr">
                        <a:defRPr/>
                      </a:pPr>
                      <a:r>
                        <a:rPr lang="en-US" altLang="ko-KR"/>
                        <a:t>Wald</a:t>
                      </a:r>
                    </a:p>
                  </a:txBody>
                  <a:tcPr anchor="ctr"/>
                </a:tc>
                <a:tc rowSpan="2">
                  <a:txBody>
                    <a:bodyPr/>
                    <a:lstStyle/>
                    <a:p>
                      <a:pPr algn="ctr">
                        <a:defRPr/>
                      </a:pPr>
                      <a:r>
                        <a:rPr lang="ko-KR" altLang="en-US"/>
                        <a:t>p (유의확률)</a:t>
                      </a:r>
                    </a:p>
                  </a:txBody>
                  <a:tcPr anchor="ctr"/>
                </a:tc>
                <a:tc rowSpan="2">
                  <a:txBody>
                    <a:bodyPr/>
                    <a:lstStyle/>
                    <a:p>
                      <a:pPr algn="ctr">
                        <a:defRPr/>
                      </a:pPr>
                      <a:r>
                        <a:rPr lang="en-US" altLang="ko-KR"/>
                        <a:t>OR</a:t>
                      </a:r>
                    </a:p>
                    <a:p>
                      <a:pPr algn="ctr">
                        <a:defRPr/>
                      </a:pPr>
                      <a:r>
                        <a:rPr lang="en-US" altLang="ko-KR"/>
                        <a:t>(</a:t>
                      </a:r>
                      <a:r>
                        <a:rPr lang="ko-KR" altLang="en-US"/>
                        <a:t>오즈비</a:t>
                      </a:r>
                      <a:r>
                        <a:rPr lang="en-US" altLang="ko-KR"/>
                        <a:t>)</a:t>
                      </a:r>
                    </a:p>
                  </a:txBody>
                  <a:tcPr anchor="ctr"/>
                </a:tc>
                <a:tc gridSpan="2">
                  <a:txBody>
                    <a:bodyPr/>
                    <a:lstStyle/>
                    <a:p>
                      <a:pPr algn="ctr">
                        <a:defRPr/>
                      </a:pPr>
                      <a:r>
                        <a:rPr lang="en-US" altLang="ko-KR"/>
                        <a:t>99% </a:t>
                      </a:r>
                      <a:r>
                        <a:rPr lang="ko-KR" altLang="en-US"/>
                        <a:t>신뢰구간</a:t>
                      </a:r>
                    </a:p>
                  </a:txBody>
                  <a:tcPr anchor="ctr"/>
                </a:tc>
                <a:tc hMerge="1">
                  <a:txBody>
                    <a:bodyPr/>
                    <a:lstStyle/>
                    <a:p>
                      <a:pPr>
                        <a:defRPr/>
                      </a:pPr>
                      <a:endParaRPr lang="ko-KR" altLang="en-US"/>
                    </a:p>
                  </a:txBody>
                  <a:tcPr/>
                </a:tc>
                <a:extLst>
                  <a:ext uri="{0D108BD9-81ED-4DB2-BD59-A6C34878D82A}">
                    <a16:rowId xmlns:a16="http://schemas.microsoft.com/office/drawing/2014/main" val="10000"/>
                  </a:ext>
                </a:extLst>
              </a:tr>
              <a:tr h="293406">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a:txBody>
                    <a:bodyPr/>
                    <a:lstStyle/>
                    <a:p>
                      <a:pPr algn="ctr">
                        <a:defRPr/>
                      </a:pPr>
                      <a:r>
                        <a:rPr lang="ko-KR" altLang="en-US"/>
                        <a:t>하한</a:t>
                      </a:r>
                    </a:p>
                  </a:txBody>
                  <a:tcPr anchor="ctr"/>
                </a:tc>
                <a:tc>
                  <a:txBody>
                    <a:bodyPr/>
                    <a:lstStyle/>
                    <a:p>
                      <a:pPr algn="ctr">
                        <a:defRPr/>
                      </a:pPr>
                      <a:r>
                        <a:rPr lang="ko-KR" altLang="en-US"/>
                        <a:t>상한</a:t>
                      </a:r>
                    </a:p>
                  </a:txBody>
                  <a:tcPr anchor="ctr"/>
                </a:tc>
                <a:extLst>
                  <a:ext uri="{0D108BD9-81ED-4DB2-BD59-A6C34878D82A}">
                    <a16:rowId xmlns:a16="http://schemas.microsoft.com/office/drawing/2014/main" val="10001"/>
                  </a:ext>
                </a:extLst>
              </a:tr>
              <a:tr h="356977">
                <a:tc rowSpan="5">
                  <a:txBody>
                    <a:bodyPr/>
                    <a:lstStyle/>
                    <a:p>
                      <a:pPr algn="ctr">
                        <a:defRPr/>
                      </a:pPr>
                      <a:r>
                        <a:rPr lang="en-US" altLang="ko-KR"/>
                        <a:t>2</a:t>
                      </a:r>
                    </a:p>
                  </a:txBody>
                  <a:tcPr anchor="ctr"/>
                </a:tc>
                <a:tc>
                  <a:txBody>
                    <a:bodyPr/>
                    <a:lstStyle/>
                    <a:p>
                      <a:pPr algn="ctr">
                        <a:defRPr/>
                      </a:pPr>
                      <a:r>
                        <a:rPr lang="EN-US" sz="1100" b="0" i="0" u="none" strike="noStrike">
                          <a:solidFill>
                            <a:srgbClr val="000000"/>
                          </a:solidFill>
                          <a:latin typeface="맑은 고딕"/>
                          <a:ea typeface="맑은 고딕"/>
                        </a:rPr>
                        <a:t>HSP_index</a:t>
                      </a:r>
                    </a:p>
                  </a:txBody>
                  <a:tcPr anchor="ctr">
                    <a:lnR w="0">
                      <a:noFill/>
                    </a:lnR>
                    <a:lnB w="0">
                      <a:noFill/>
                    </a:lnB>
                  </a:tcPr>
                </a:tc>
                <a:tc>
                  <a:txBody>
                    <a:bodyPr/>
                    <a:lstStyle/>
                    <a:p>
                      <a:pPr algn="ctr">
                        <a:defRPr/>
                      </a:pPr>
                      <a:r>
                        <a:rPr lang="EN-US" sz="1100" b="0" i="0" u="none" strike="noStrike">
                          <a:solidFill>
                            <a:srgbClr val="000000"/>
                          </a:solidFill>
                          <a:latin typeface="맑은 고딕"/>
                          <a:ea typeface="맑은 고딕"/>
                        </a:rPr>
                        <a:t>-0.2258</a:t>
                      </a:r>
                    </a:p>
                  </a:txBody>
                  <a:tcPr anchor="ctr">
                    <a:lnL w="0">
                      <a:noFill/>
                    </a:lnL>
                    <a:lnR w="0">
                      <a:noFill/>
                    </a:lnR>
                    <a:lnB w="0">
                      <a:noFill/>
                    </a:lnB>
                  </a:tcPr>
                </a:tc>
                <a:tc>
                  <a:txBody>
                    <a:bodyPr/>
                    <a:lstStyle/>
                    <a:p>
                      <a:pPr algn="ctr">
                        <a:defRPr/>
                      </a:pPr>
                      <a:r>
                        <a:rPr lang="EN-US" sz="1100" b="0" i="0" u="none" strike="noStrike">
                          <a:solidFill>
                            <a:srgbClr val="000000"/>
                          </a:solidFill>
                          <a:latin typeface="맑은 고딕"/>
                          <a:ea typeface="맑은 고딕"/>
                        </a:rPr>
                        <a:t>0.015</a:t>
                      </a:r>
                    </a:p>
                  </a:txBody>
                  <a:tcPr anchor="ctr">
                    <a:lnL w="0">
                      <a:noFill/>
                    </a:lnL>
                    <a:lnR w="0">
                      <a:noFill/>
                    </a:lnR>
                    <a:lnB w="0">
                      <a:noFill/>
                    </a:lnB>
                  </a:tcPr>
                </a:tc>
                <a:tc>
                  <a:txBody>
                    <a:bodyPr/>
                    <a:lstStyle/>
                    <a:p>
                      <a:pPr algn="ctr">
                        <a:defRPr/>
                      </a:pPr>
                      <a:r>
                        <a:rPr lang="EN-US" sz="1100" b="0" i="0" u="none" strike="noStrike">
                          <a:solidFill>
                            <a:srgbClr val="000000"/>
                          </a:solidFill>
                          <a:latin typeface="맑은 고딕"/>
                          <a:ea typeface="맑은 고딕"/>
                        </a:rPr>
                        <a:t>-15.209</a:t>
                      </a:r>
                    </a:p>
                  </a:txBody>
                  <a:tcPr anchor="ctr">
                    <a:lnL w="0">
                      <a:noFill/>
                    </a:lnL>
                    <a:lnR w="0">
                      <a:noFill/>
                    </a:lnR>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B w="0">
                      <a:noFill/>
                    </a:lnB>
                  </a:tcPr>
                </a:tc>
                <a:tc>
                  <a:txBody>
                    <a:bodyPr/>
                    <a:lstStyle/>
                    <a:p>
                      <a:pPr algn="ctr">
                        <a:defRPr/>
                      </a:pPr>
                      <a:r>
                        <a:rPr lang="EN-US" sz="1100" b="0" i="0" u="none" strike="noStrike">
                          <a:solidFill>
                            <a:srgbClr val="000000"/>
                          </a:solidFill>
                          <a:latin typeface="맑은 고딕"/>
                          <a:ea typeface="맑은 고딕"/>
                        </a:rPr>
                        <a:t>0.798</a:t>
                      </a:r>
                    </a:p>
                  </a:txBody>
                  <a:tcPr anchor="ctr">
                    <a:lnL w="0">
                      <a:noFill/>
                    </a:lnL>
                    <a:lnR w="0">
                      <a:noFill/>
                    </a:lnR>
                    <a:lnB w="0">
                      <a:noFill/>
                    </a:lnB>
                  </a:tcPr>
                </a:tc>
                <a:tc>
                  <a:txBody>
                    <a:bodyPr/>
                    <a:lstStyle/>
                    <a:p>
                      <a:pPr algn="ctr">
                        <a:defRPr/>
                      </a:pPr>
                      <a:r>
                        <a:rPr lang="EN-US" sz="1100" b="0" i="0" u="none" strike="noStrike">
                          <a:solidFill>
                            <a:srgbClr val="000000"/>
                          </a:solidFill>
                          <a:latin typeface="맑은 고딕"/>
                          <a:ea typeface="맑은 고딕"/>
                        </a:rPr>
                        <a:t>-0.264</a:t>
                      </a:r>
                    </a:p>
                  </a:txBody>
                  <a:tcPr anchor="ctr">
                    <a:lnL w="0">
                      <a:noFill/>
                    </a:lnL>
                    <a:lnR w="0">
                      <a:noFill/>
                    </a:lnR>
                    <a:lnB w="0">
                      <a:noFill/>
                    </a:lnB>
                  </a:tcPr>
                </a:tc>
                <a:tc>
                  <a:txBody>
                    <a:bodyPr/>
                    <a:lstStyle/>
                    <a:p>
                      <a:pPr algn="ctr">
                        <a:defRPr/>
                      </a:pPr>
                      <a:r>
                        <a:rPr lang="EN-US" sz="1100" b="0" i="0" u="none" strike="noStrike">
                          <a:solidFill>
                            <a:srgbClr val="000000"/>
                          </a:solidFill>
                          <a:latin typeface="맑은 고딕"/>
                          <a:ea typeface="맑은 고딕"/>
                        </a:rPr>
                        <a:t>-0.188</a:t>
                      </a:r>
                    </a:p>
                  </a:txBody>
                  <a:tcPr anchor="ctr">
                    <a:lnL w="0">
                      <a:noFill/>
                    </a:lnL>
                    <a:lnR w="0">
                      <a:noFill/>
                    </a:lnR>
                    <a:lnB w="0">
                      <a:noFill/>
                    </a:lnB>
                  </a:tcPr>
                </a:tc>
                <a:extLst>
                  <a:ext uri="{0D108BD9-81ED-4DB2-BD59-A6C34878D82A}">
                    <a16:rowId xmlns:a16="http://schemas.microsoft.com/office/drawing/2014/main" val="10002"/>
                  </a:ext>
                </a:extLst>
              </a:tr>
              <a:tr h="356977">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SDT_index</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-0.388</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0.012</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-32.641</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0.678</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-0.419</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-0.357</a:t>
                      </a:r>
                    </a:p>
                  </a:txBody>
                  <a:tcPr anchor="ctr">
                    <a:lnL w="0">
                      <a:noFill/>
                    </a:lnL>
                    <a:lnR w="0">
                      <a:noFill/>
                    </a:lnR>
                    <a:lnT w="0">
                      <a:noFill/>
                    </a:lnT>
                    <a:lnB w="0">
                      <a:noFill/>
                    </a:lnB>
                  </a:tcPr>
                </a:tc>
                <a:extLst>
                  <a:ext uri="{0D108BD9-81ED-4DB2-BD59-A6C34878D82A}">
                    <a16:rowId xmlns:a16="http://schemas.microsoft.com/office/drawing/2014/main" val="10003"/>
                  </a:ext>
                </a:extLst>
              </a:tr>
              <a:tr h="356977">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IR</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-0.7147</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0.014</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-49.307</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0.489</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-0.752</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-0.677</a:t>
                      </a:r>
                    </a:p>
                  </a:txBody>
                  <a:tcPr anchor="ctr">
                    <a:lnL w="0">
                      <a:noFill/>
                    </a:lnL>
                    <a:lnR w="0">
                      <a:noFill/>
                    </a:lnR>
                    <a:lnT w="0">
                      <a:noFill/>
                    </a:lnT>
                    <a:lnB w="0">
                      <a:noFill/>
                    </a:lnB>
                  </a:tcPr>
                </a:tc>
                <a:extLst>
                  <a:ext uri="{0D108BD9-81ED-4DB2-BD59-A6C34878D82A}">
                    <a16:rowId xmlns:a16="http://schemas.microsoft.com/office/drawing/2014/main" val="10004"/>
                  </a:ext>
                </a:extLst>
              </a:tr>
              <a:tr h="356977">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UR</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-0.4233</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0.008</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-50.491</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0.655</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-0.445</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-0.402</a:t>
                      </a:r>
                    </a:p>
                  </a:txBody>
                  <a:tcPr anchor="ctr">
                    <a:lnL w="0">
                      <a:noFill/>
                    </a:lnL>
                    <a:lnR w="0">
                      <a:noFill/>
                    </a:lnR>
                    <a:lnT w="0">
                      <a:noFill/>
                    </a:lnT>
                    <a:lnB w="0">
                      <a:noFill/>
                    </a:lnB>
                  </a:tcPr>
                </a:tc>
                <a:extLst>
                  <a:ext uri="{0D108BD9-81ED-4DB2-BD59-A6C34878D82A}">
                    <a16:rowId xmlns:a16="http://schemas.microsoft.com/office/drawing/2014/main" val="10005"/>
                  </a:ext>
                </a:extLst>
              </a:tr>
              <a:tr h="356977">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Floor</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0.089</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0.007</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12.042</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1.093</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0.07</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0.108</a:t>
                      </a:r>
                    </a:p>
                  </a:txBody>
                  <a:tcPr anchor="ctr">
                    <a:lnL w="0">
                      <a:noFill/>
                    </a:lnL>
                    <a:lnR w="0">
                      <a:noFill/>
                    </a:lnR>
                    <a:lnT w="0">
                      <a:noFill/>
                    </a:lnT>
                    <a:lnB w="0">
                      <a:noFill/>
                    </a:lnB>
                  </a:tcPr>
                </a:tc>
                <a:extLst>
                  <a:ext uri="{0D108BD9-81ED-4DB2-BD59-A6C34878D82A}">
                    <a16:rowId xmlns:a16="http://schemas.microsoft.com/office/drawing/2014/main" val="10006"/>
                  </a:ext>
                </a:extLst>
              </a:tr>
              <a:tr h="356977">
                <a:tc rowSpan="6">
                  <a:txBody>
                    <a:bodyPr/>
                    <a:lstStyle/>
                    <a:p>
                      <a:pPr algn="ctr">
                        <a:defRPr/>
                      </a:pPr>
                      <a:r>
                        <a:rPr lang="en-US" altLang="ko-KR"/>
                        <a:t>3</a:t>
                      </a:r>
                    </a:p>
                  </a:txBody>
                  <a:tcPr anchor="ctr"/>
                </a:tc>
                <a:tc>
                  <a:txBody>
                    <a:bodyPr/>
                    <a:lstStyle/>
                    <a:p>
                      <a:pPr algn="ctr">
                        <a:defRPr/>
                      </a:pPr>
                      <a:r>
                        <a:rPr lang="EN-US" sz="1100" b="0" i="0" u="none" strike="noStrike">
                          <a:solidFill>
                            <a:srgbClr val="000000"/>
                          </a:solidFill>
                          <a:latin typeface="맑은 고딕"/>
                          <a:ea typeface="맑은 고딕"/>
                        </a:rPr>
                        <a:t>Population</a:t>
                      </a:r>
                    </a:p>
                  </a:txBody>
                  <a:tcPr anchor="ctr">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0.1161</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0.008</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14.81</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1.123</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0.096</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0.136</a:t>
                      </a:r>
                    </a:p>
                  </a:txBody>
                  <a:tcPr anchor="ctr">
                    <a:lnL w="0">
                      <a:noFill/>
                    </a:lnL>
                    <a:lnR w="0">
                      <a:noFill/>
                    </a:lnR>
                    <a:lnT w="0">
                      <a:noFill/>
                    </a:lnT>
                    <a:lnB w="0">
                      <a:noFill/>
                    </a:lnB>
                  </a:tcPr>
                </a:tc>
                <a:extLst>
                  <a:ext uri="{0D108BD9-81ED-4DB2-BD59-A6C34878D82A}">
                    <a16:rowId xmlns:a16="http://schemas.microsoft.com/office/drawing/2014/main" val="10007"/>
                  </a:ext>
                </a:extLst>
              </a:tr>
              <a:tr h="356977">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Crime_Rates</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-1.079</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0.011</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-97.512</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0.34</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-1.108</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-1.051</a:t>
                      </a:r>
                    </a:p>
                  </a:txBody>
                  <a:tcPr anchor="ctr">
                    <a:lnL w="0">
                      <a:noFill/>
                    </a:lnL>
                    <a:lnR w="0">
                      <a:noFill/>
                    </a:lnR>
                    <a:lnT w="0">
                      <a:noFill/>
                    </a:lnT>
                    <a:lnB w="0">
                      <a:noFill/>
                    </a:lnB>
                  </a:tcPr>
                </a:tc>
                <a:extLst>
                  <a:ext uri="{0D108BD9-81ED-4DB2-BD59-A6C34878D82A}">
                    <a16:rowId xmlns:a16="http://schemas.microsoft.com/office/drawing/2014/main" val="10008"/>
                  </a:ext>
                </a:extLst>
              </a:tr>
              <a:tr h="410768">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YearMonth_encoded</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2.9254</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0.018</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161.788</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18.641</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2.879</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2.972</a:t>
                      </a:r>
                    </a:p>
                  </a:txBody>
                  <a:tcPr anchor="ctr">
                    <a:lnL w="0">
                      <a:noFill/>
                    </a:lnL>
                    <a:lnR w="0">
                      <a:noFill/>
                    </a:lnR>
                    <a:lnT w="0">
                      <a:noFill/>
                    </a:lnT>
                    <a:lnB w="0">
                      <a:noFill/>
                    </a:lnB>
                  </a:tcPr>
                </a:tc>
                <a:extLst>
                  <a:ext uri="{0D108BD9-81ED-4DB2-BD59-A6C34878D82A}">
                    <a16:rowId xmlns:a16="http://schemas.microsoft.com/office/drawing/2014/main" val="10009"/>
                  </a:ext>
                </a:extLst>
              </a:tr>
              <a:tr h="356977">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HSP_index</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-0.5844</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0.016</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-35.723</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0.557</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-0.627</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-0.542</a:t>
                      </a:r>
                    </a:p>
                  </a:txBody>
                  <a:tcPr anchor="ctr">
                    <a:lnL w="0">
                      <a:noFill/>
                    </a:lnL>
                    <a:lnR w="0">
                      <a:noFill/>
                    </a:lnR>
                    <a:lnT w="0">
                      <a:noFill/>
                    </a:lnT>
                    <a:lnB w="0">
                      <a:noFill/>
                    </a:lnB>
                  </a:tcPr>
                </a:tc>
                <a:extLst>
                  <a:ext uri="{0D108BD9-81ED-4DB2-BD59-A6C34878D82A}">
                    <a16:rowId xmlns:a16="http://schemas.microsoft.com/office/drawing/2014/main" val="10010"/>
                  </a:ext>
                </a:extLst>
              </a:tr>
              <a:tr h="356977">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SDT_index</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0.1711</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0.015</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11.508</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1.187</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0.133</a:t>
                      </a:r>
                    </a:p>
                  </a:txBody>
                  <a:tcPr anchor="ctr">
                    <a:lnL w="0">
                      <a:noFill/>
                    </a:lnL>
                    <a:lnR w="0">
                      <a:noFill/>
                    </a:lnR>
                    <a:lnT w="0">
                      <a:noFill/>
                    </a:lnT>
                    <a:lnB w="0">
                      <a:noFill/>
                    </a:lnB>
                  </a:tcPr>
                </a:tc>
                <a:tc>
                  <a:txBody>
                    <a:bodyPr/>
                    <a:lstStyle/>
                    <a:p>
                      <a:pPr algn="ctr">
                        <a:defRPr/>
                      </a:pPr>
                      <a:r>
                        <a:rPr lang="EN-US" sz="1100" b="0" i="0" u="none" strike="noStrike" dirty="0">
                          <a:solidFill>
                            <a:srgbClr val="000000"/>
                          </a:solidFill>
                          <a:latin typeface="맑은 고딕"/>
                          <a:ea typeface="맑은 고딕"/>
                        </a:rPr>
                        <a:t>0.209</a:t>
                      </a:r>
                    </a:p>
                  </a:txBody>
                  <a:tcPr anchor="ctr">
                    <a:lnL w="0">
                      <a:noFill/>
                    </a:lnL>
                    <a:lnR w="0">
                      <a:noFill/>
                    </a:lnR>
                    <a:lnT w="0">
                      <a:noFill/>
                    </a:lnT>
                    <a:lnB w="0">
                      <a:noFill/>
                    </a:lnB>
                  </a:tcPr>
                </a:tc>
                <a:extLst>
                  <a:ext uri="{0D108BD9-81ED-4DB2-BD59-A6C34878D82A}">
                    <a16:rowId xmlns:a16="http://schemas.microsoft.com/office/drawing/2014/main" val="10011"/>
                  </a:ext>
                </a:extLst>
              </a:tr>
              <a:tr h="356977">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IR</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0.4112</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0.016</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26.41</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1.509</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0.371</a:t>
                      </a:r>
                    </a:p>
                  </a:txBody>
                  <a:tcPr anchor="ctr">
                    <a:lnL w="0">
                      <a:noFill/>
                    </a:lnL>
                    <a:lnR w="0">
                      <a:noFill/>
                    </a:lnR>
                    <a:lnT w="0">
                      <a:noFill/>
                    </a:lnT>
                    <a:lnB w="0">
                      <a:noFill/>
                    </a:lnB>
                  </a:tcPr>
                </a:tc>
                <a:tc>
                  <a:txBody>
                    <a:bodyPr/>
                    <a:lstStyle/>
                    <a:p>
                      <a:pPr algn="ctr">
                        <a:defRPr/>
                      </a:pPr>
                      <a:r>
                        <a:rPr lang="EN-US" sz="1100" b="0" i="0" u="none" strike="noStrike" dirty="0">
                          <a:solidFill>
                            <a:srgbClr val="000000"/>
                          </a:solidFill>
                          <a:latin typeface="맑은 고딕"/>
                          <a:ea typeface="맑은 고딕"/>
                        </a:rPr>
                        <a:t>0.451</a:t>
                      </a:r>
                    </a:p>
                  </a:txBody>
                  <a:tcPr anchor="ctr">
                    <a:lnL w="0">
                      <a:noFill/>
                    </a:lnL>
                    <a:lnR w="0">
                      <a:noFill/>
                    </a:lnR>
                    <a:lnT w="0">
                      <a:noFill/>
                    </a:lnT>
                    <a:lnB w="0">
                      <a:noFill/>
                    </a:lnB>
                  </a:tcPr>
                </a:tc>
                <a:extLst>
                  <a:ext uri="{0D108BD9-81ED-4DB2-BD59-A6C34878D82A}">
                    <a16:rowId xmlns:a16="http://schemas.microsoft.com/office/drawing/2014/main" val="10012"/>
                  </a:ext>
                </a:extLst>
              </a:tr>
            </a:tbl>
          </a:graphicData>
        </a:graphic>
      </p:graphicFrame>
    </p:spTree>
    <p:extLst>
      <p:ext uri="{BB962C8B-B14F-4D97-AF65-F5344CB8AC3E}">
        <p14:creationId xmlns:p14="http://schemas.microsoft.com/office/powerpoint/2010/main" val="3285515760"/>
      </p:ext>
    </p:extLst>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2" name="Google Shape;762;p52"/>
          <p:cNvSpPr/>
          <p:nvPr/>
        </p:nvSpPr>
        <p:spPr>
          <a:xfrm>
            <a:off x="0" y="-3"/>
            <a:ext cx="12192000" cy="781115"/>
          </a:xfrm>
          <a:prstGeom prst="rect">
            <a:avLst/>
          </a:prstGeom>
          <a:solidFill>
            <a:srgbClr val="1B328F"/>
          </a:solidFill>
          <a:ln>
            <a:noFill/>
          </a:ln>
        </p:spPr>
        <p:txBody>
          <a:bodyPr wrap="square" lIns="91424" tIns="45700" rIns="91424" bIns="45700" anchor="t" anchorCtr="0">
            <a:noAutofit/>
          </a:bodyPr>
          <a:lstStyle/>
          <a:p>
            <a:pPr marL="0" marR="0" lvl="0" indent="0" algn="l" rtl="0">
              <a:lnSpc>
                <a:spcPct val="150000"/>
              </a:lnSpc>
              <a:spcBef>
                <a:spcPts val="0"/>
              </a:spcBef>
              <a:spcAft>
                <a:spcPts val="0"/>
              </a:spcAft>
              <a:buClr>
                <a:srgbClr val="000000"/>
              </a:buClr>
              <a:buSzPct val="25000"/>
              <a:buFont typeface="Arial"/>
              <a:buNone/>
              <a:defRPr/>
            </a:pPr>
            <a:r>
              <a:rPr lang="ko-KR" sz="2400" b="1" i="0" u="none" strike="noStrike" cap="none">
                <a:solidFill>
                  <a:srgbClr val="FFFFFF"/>
                </a:solidFill>
                <a:latin typeface="Arial"/>
                <a:ea typeface="Arial"/>
                <a:cs typeface="Arial"/>
                <a:sym typeface="Arial"/>
              </a:rPr>
              <a:t> 부동산 전세가격 예측·전세가율 분석</a:t>
            </a:r>
          </a:p>
          <a:p>
            <a:pPr marL="0" marR="0" lvl="0" indent="0" algn="ctr" rtl="0">
              <a:lnSpc>
                <a:spcPct val="100000"/>
              </a:lnSpc>
              <a:spcBef>
                <a:spcPts val="0"/>
              </a:spcBef>
              <a:spcAft>
                <a:spcPts val="0"/>
              </a:spcAft>
              <a:buClr>
                <a:srgbClr val="000000"/>
              </a:buClr>
              <a:buSzPct val="25000"/>
              <a:buFont typeface="Arial"/>
              <a:buNone/>
              <a:defRPr/>
            </a:pPr>
            <a:endParaRPr sz="900" b="0" i="0" u="none" strike="noStrike" cap="none">
              <a:solidFill>
                <a:srgbClr val="FFFFFF"/>
              </a:solidFill>
              <a:latin typeface="맑은 고딕"/>
              <a:ea typeface="맑은 고딕"/>
              <a:cs typeface="맑은 고딕"/>
              <a:sym typeface="맑은 고딕"/>
            </a:endParaRPr>
          </a:p>
        </p:txBody>
      </p:sp>
      <p:grpSp>
        <p:nvGrpSpPr>
          <p:cNvPr id="763" name="Google Shape;763;p52"/>
          <p:cNvGrpSpPr/>
          <p:nvPr/>
        </p:nvGrpSpPr>
        <p:grpSpPr>
          <a:xfrm>
            <a:off x="10027920" y="-3"/>
            <a:ext cx="2164081" cy="781115"/>
            <a:chOff x="9919316" y="4585314"/>
            <a:chExt cx="2272685" cy="1136343"/>
          </a:xfrm>
        </p:grpSpPr>
        <p:sp>
          <p:nvSpPr>
            <p:cNvPr id="764" name="Google Shape;764;p52"/>
            <p:cNvSpPr/>
            <p:nvPr/>
          </p:nvSpPr>
          <p:spPr>
            <a:xfrm rot="5400000">
              <a:off x="11055659" y="4585314"/>
              <a:ext cx="1136342" cy="1136342"/>
            </a:xfrm>
            <a:prstGeom prst="rtTriangle">
              <a:avLst/>
            </a:prstGeom>
            <a:solidFill>
              <a:schemeClr val="lt1"/>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sp>
          <p:nvSpPr>
            <p:cNvPr id="765" name="Google Shape;765;p52"/>
            <p:cNvSpPr/>
            <p:nvPr/>
          </p:nvSpPr>
          <p:spPr>
            <a:xfrm rot="16200000">
              <a:off x="9919316" y="4585315"/>
              <a:ext cx="1136342" cy="1136342"/>
            </a:xfrm>
            <a:prstGeom prst="rtTriangle">
              <a:avLst/>
            </a:prstGeom>
            <a:solidFill>
              <a:srgbClr val="00B0F0"/>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grpSp>
      <p:sp>
        <p:nvSpPr>
          <p:cNvPr id="766" name="Google Shape;766;p52"/>
          <p:cNvSpPr txBox="1"/>
          <p:nvPr/>
        </p:nvSpPr>
        <p:spPr>
          <a:xfrm>
            <a:off x="93305" y="867747"/>
            <a:ext cx="3694923" cy="369291"/>
          </a:xfrm>
          <a:prstGeom prst="rect">
            <a:avLst/>
          </a:prstGeom>
          <a:noFill/>
          <a:ln>
            <a:noFill/>
          </a:ln>
        </p:spPr>
        <p:txBody>
          <a:bodyPr wrap="square" lIns="91424" tIns="45700" rIns="91424" bIns="45700" anchor="t" anchorCtr="0">
            <a:spAutoFit/>
          </a:bodyPr>
          <a:lstStyle/>
          <a:p>
            <a:pPr marL="0" marR="0" lvl="0" indent="0" algn="l" rtl="0">
              <a:lnSpc>
                <a:spcPct val="100000"/>
              </a:lnSpc>
              <a:spcBef>
                <a:spcPts val="0"/>
              </a:spcBef>
              <a:spcAft>
                <a:spcPts val="0"/>
              </a:spcAft>
              <a:buClr>
                <a:srgbClr val="000000"/>
              </a:buClr>
              <a:buSzPct val="25000"/>
              <a:buFont typeface="Arial"/>
              <a:buNone/>
              <a:defRPr/>
            </a:pPr>
            <a:r>
              <a:rPr lang="ko-KR" sz="1800" b="1" i="0" u="none" strike="noStrike" cap="none">
                <a:solidFill>
                  <a:srgbClr val="000000"/>
                </a:solidFill>
                <a:latin typeface="맑은 고딕"/>
                <a:ea typeface="맑은 고딕"/>
                <a:cs typeface="맑은 고딕"/>
                <a:sym typeface="맑은 고딕"/>
              </a:rPr>
              <a:t>통계 분석</a:t>
            </a:r>
            <a:endParaRPr sz="1400" b="0" i="0" u="none" strike="noStrike" cap="none">
              <a:solidFill>
                <a:srgbClr val="000000"/>
              </a:solidFill>
              <a:latin typeface="Arial"/>
              <a:ea typeface="Arial"/>
              <a:cs typeface="Arial"/>
              <a:sym typeface="Arial"/>
            </a:endParaRPr>
          </a:p>
        </p:txBody>
      </p:sp>
      <p:pic>
        <p:nvPicPr>
          <p:cNvPr id="767" name="Google Shape;767;p52" descr="어둠, 달, 블랙이(가) 표시된 사진  자동 생성된 설명"/>
          <p:cNvPicPr/>
          <p:nvPr/>
        </p:nvPicPr>
        <p:blipFill rotWithShape="1">
          <a:blip r:embed="rId3">
            <a:alphaModFix/>
          </a:blip>
          <a:srcRect/>
          <a:stretch>
            <a:fillRect/>
          </a:stretch>
        </p:blipFill>
        <p:spPr>
          <a:xfrm>
            <a:off x="10689172" y="6529660"/>
            <a:ext cx="1408750" cy="218894"/>
          </a:xfrm>
          <a:prstGeom prst="rect">
            <a:avLst/>
          </a:prstGeom>
          <a:noFill/>
          <a:ln>
            <a:noFill/>
          </a:ln>
        </p:spPr>
      </p:pic>
      <p:sp>
        <p:nvSpPr>
          <p:cNvPr id="768" name="Google Shape;768;p52"/>
          <p:cNvSpPr txBox="1"/>
          <p:nvPr/>
        </p:nvSpPr>
        <p:spPr>
          <a:xfrm>
            <a:off x="314175" y="1237038"/>
            <a:ext cx="3163543" cy="304062"/>
          </a:xfrm>
          <a:prstGeom prst="rect">
            <a:avLst/>
          </a:prstGeom>
          <a:noFill/>
          <a:ln>
            <a:noFill/>
          </a:ln>
        </p:spPr>
        <p:txBody>
          <a:bodyPr wrap="square" lIns="91424" tIns="91424" rIns="91424" bIns="91424" anchor="t" anchorCtr="0">
            <a:noAutofit/>
          </a:bodyPr>
          <a:lstStyle/>
          <a:p>
            <a:pPr marL="0" lvl="0" indent="0" algn="l" rtl="0">
              <a:spcBef>
                <a:spcPts val="0"/>
              </a:spcBef>
              <a:spcAft>
                <a:spcPts val="0"/>
              </a:spcAft>
              <a:buNone/>
              <a:defRPr/>
            </a:pPr>
            <a:r>
              <a:rPr lang="en-US" altLang="ko-KR" dirty="0">
                <a:latin typeface="맑은 고딕"/>
                <a:ea typeface="맑은 고딕"/>
                <a:cs typeface="맑은 고딕"/>
                <a:sym typeface="맑은 고딕"/>
              </a:rPr>
              <a:t>APT</a:t>
            </a:r>
            <a:r>
              <a:rPr lang="ko-KR" altLang="en-US" dirty="0">
                <a:latin typeface="맑은 고딕"/>
                <a:ea typeface="맑은 고딕"/>
                <a:cs typeface="맑은 고딕"/>
                <a:sym typeface="맑은 고딕"/>
              </a:rPr>
              <a:t> </a:t>
            </a:r>
            <a:r>
              <a:rPr lang="ko-KR" altLang="ko-KR" dirty="0">
                <a:latin typeface="맑은 고딕"/>
                <a:ea typeface="맑은 고딕"/>
                <a:cs typeface="맑은 고딕"/>
                <a:sym typeface="맑은 고딕"/>
              </a:rPr>
              <a:t>전세가별 독립변수들의 </a:t>
            </a:r>
            <a:r>
              <a:rPr lang="ko-KR" altLang="en-US" dirty="0">
                <a:latin typeface="맑은 고딕"/>
                <a:ea typeface="맑은 고딕"/>
                <a:cs typeface="맑은 고딕"/>
                <a:sym typeface="맑은 고딕"/>
              </a:rPr>
              <a:t>통계량</a:t>
            </a:r>
          </a:p>
        </p:txBody>
      </p:sp>
      <p:graphicFrame>
        <p:nvGraphicFramePr>
          <p:cNvPr id="769" name="표 768"/>
          <p:cNvGraphicFramePr>
            <a:graphicFrameLocks noGrp="1"/>
          </p:cNvGraphicFramePr>
          <p:nvPr/>
        </p:nvGraphicFramePr>
        <p:xfrm>
          <a:off x="314175" y="1848440"/>
          <a:ext cx="11318797" cy="4507393"/>
        </p:xfrm>
        <a:graphic>
          <a:graphicData uri="http://schemas.openxmlformats.org/drawingml/2006/table">
            <a:tbl>
              <a:tblPr firstRow="1" bandRow="1">
                <a:tableStyleId>{01A66EDD-3DAB-4C5B-A090-DC80EC1FD486}</a:tableStyleId>
              </a:tblPr>
              <a:tblGrid>
                <a:gridCol w="1258269">
                  <a:extLst>
                    <a:ext uri="{9D8B030D-6E8A-4147-A177-3AD203B41FA5}">
                      <a16:colId xmlns:a16="http://schemas.microsoft.com/office/drawing/2014/main" val="20000"/>
                    </a:ext>
                  </a:extLst>
                </a:gridCol>
                <a:gridCol w="1257566">
                  <a:extLst>
                    <a:ext uri="{9D8B030D-6E8A-4147-A177-3AD203B41FA5}">
                      <a16:colId xmlns:a16="http://schemas.microsoft.com/office/drawing/2014/main" val="20001"/>
                    </a:ext>
                  </a:extLst>
                </a:gridCol>
                <a:gridCol w="1257566">
                  <a:extLst>
                    <a:ext uri="{9D8B030D-6E8A-4147-A177-3AD203B41FA5}">
                      <a16:colId xmlns:a16="http://schemas.microsoft.com/office/drawing/2014/main" val="20002"/>
                    </a:ext>
                  </a:extLst>
                </a:gridCol>
                <a:gridCol w="1257566">
                  <a:extLst>
                    <a:ext uri="{9D8B030D-6E8A-4147-A177-3AD203B41FA5}">
                      <a16:colId xmlns:a16="http://schemas.microsoft.com/office/drawing/2014/main" val="20003"/>
                    </a:ext>
                  </a:extLst>
                </a:gridCol>
                <a:gridCol w="1257566">
                  <a:extLst>
                    <a:ext uri="{9D8B030D-6E8A-4147-A177-3AD203B41FA5}">
                      <a16:colId xmlns:a16="http://schemas.microsoft.com/office/drawing/2014/main" val="20004"/>
                    </a:ext>
                  </a:extLst>
                </a:gridCol>
                <a:gridCol w="1257566">
                  <a:extLst>
                    <a:ext uri="{9D8B030D-6E8A-4147-A177-3AD203B41FA5}">
                      <a16:colId xmlns:a16="http://schemas.microsoft.com/office/drawing/2014/main" val="20005"/>
                    </a:ext>
                  </a:extLst>
                </a:gridCol>
                <a:gridCol w="1257566">
                  <a:extLst>
                    <a:ext uri="{9D8B030D-6E8A-4147-A177-3AD203B41FA5}">
                      <a16:colId xmlns:a16="http://schemas.microsoft.com/office/drawing/2014/main" val="20006"/>
                    </a:ext>
                  </a:extLst>
                </a:gridCol>
                <a:gridCol w="1257566">
                  <a:extLst>
                    <a:ext uri="{9D8B030D-6E8A-4147-A177-3AD203B41FA5}">
                      <a16:colId xmlns:a16="http://schemas.microsoft.com/office/drawing/2014/main" val="20007"/>
                    </a:ext>
                  </a:extLst>
                </a:gridCol>
                <a:gridCol w="1257566">
                  <a:extLst>
                    <a:ext uri="{9D8B030D-6E8A-4147-A177-3AD203B41FA5}">
                      <a16:colId xmlns:a16="http://schemas.microsoft.com/office/drawing/2014/main" val="20008"/>
                    </a:ext>
                  </a:extLst>
                </a:gridCol>
              </a:tblGrid>
              <a:tr h="314104">
                <a:tc rowSpan="2">
                  <a:txBody>
                    <a:bodyPr/>
                    <a:lstStyle/>
                    <a:p>
                      <a:pPr algn="ctr">
                        <a:defRPr/>
                      </a:pPr>
                      <a:r>
                        <a:rPr lang="ko-KR" altLang="en-US"/>
                        <a:t>전세가 </a:t>
                      </a:r>
                      <a:r>
                        <a:rPr lang="en-US" altLang="ko-KR"/>
                        <a:t>Class</a:t>
                      </a:r>
                    </a:p>
                  </a:txBody>
                  <a:tcPr anchor="ctr"/>
                </a:tc>
                <a:tc rowSpan="2">
                  <a:txBody>
                    <a:bodyPr/>
                    <a:lstStyle/>
                    <a:p>
                      <a:pPr algn="ctr">
                        <a:defRPr/>
                      </a:pPr>
                      <a:r>
                        <a:rPr lang="ko-KR" altLang="en-US"/>
                        <a:t>독립변수</a:t>
                      </a:r>
                    </a:p>
                  </a:txBody>
                  <a:tcPr anchor="ctr"/>
                </a:tc>
                <a:tc rowSpan="2">
                  <a:txBody>
                    <a:bodyPr/>
                    <a:lstStyle/>
                    <a:p>
                      <a:pPr algn="ctr">
                        <a:defRPr/>
                      </a:pPr>
                      <a:r>
                        <a:rPr lang="ko-KR" altLang="en-US"/>
                        <a:t>회귀계수</a:t>
                      </a:r>
                    </a:p>
                  </a:txBody>
                  <a:tcPr anchor="ctr"/>
                </a:tc>
                <a:tc rowSpan="2">
                  <a:txBody>
                    <a:bodyPr/>
                    <a:lstStyle/>
                    <a:p>
                      <a:pPr algn="ctr">
                        <a:defRPr/>
                      </a:pPr>
                      <a:r>
                        <a:rPr lang="en-US" altLang="ko-KR"/>
                        <a:t>S.E.</a:t>
                      </a:r>
                    </a:p>
                  </a:txBody>
                  <a:tcPr anchor="ctr"/>
                </a:tc>
                <a:tc rowSpan="2">
                  <a:txBody>
                    <a:bodyPr/>
                    <a:lstStyle/>
                    <a:p>
                      <a:pPr algn="ctr">
                        <a:defRPr/>
                      </a:pPr>
                      <a:r>
                        <a:rPr lang="en-US" altLang="ko-KR"/>
                        <a:t>Wald</a:t>
                      </a:r>
                    </a:p>
                  </a:txBody>
                  <a:tcPr anchor="ctr"/>
                </a:tc>
                <a:tc rowSpan="2">
                  <a:txBody>
                    <a:bodyPr/>
                    <a:lstStyle/>
                    <a:p>
                      <a:pPr algn="ctr">
                        <a:defRPr/>
                      </a:pPr>
                      <a:r>
                        <a:rPr lang="ko-KR" altLang="en-US"/>
                        <a:t>p (유의확률)</a:t>
                      </a:r>
                    </a:p>
                  </a:txBody>
                  <a:tcPr anchor="ctr"/>
                </a:tc>
                <a:tc rowSpan="2">
                  <a:txBody>
                    <a:bodyPr/>
                    <a:lstStyle/>
                    <a:p>
                      <a:pPr algn="ctr">
                        <a:defRPr/>
                      </a:pPr>
                      <a:r>
                        <a:rPr lang="en-US" altLang="ko-KR"/>
                        <a:t>OR</a:t>
                      </a:r>
                    </a:p>
                    <a:p>
                      <a:pPr algn="ctr">
                        <a:defRPr/>
                      </a:pPr>
                      <a:r>
                        <a:rPr lang="en-US" altLang="ko-KR"/>
                        <a:t>(</a:t>
                      </a:r>
                      <a:r>
                        <a:rPr lang="ko-KR" altLang="en-US"/>
                        <a:t>오즈비</a:t>
                      </a:r>
                      <a:r>
                        <a:rPr lang="en-US" altLang="ko-KR"/>
                        <a:t>)</a:t>
                      </a:r>
                    </a:p>
                  </a:txBody>
                  <a:tcPr anchor="ctr"/>
                </a:tc>
                <a:tc gridSpan="2">
                  <a:txBody>
                    <a:bodyPr/>
                    <a:lstStyle/>
                    <a:p>
                      <a:pPr algn="ctr">
                        <a:defRPr/>
                      </a:pPr>
                      <a:r>
                        <a:rPr lang="en-US" altLang="ko-KR"/>
                        <a:t>99% </a:t>
                      </a:r>
                      <a:r>
                        <a:rPr lang="ko-KR" altLang="en-US"/>
                        <a:t>신뢰구간</a:t>
                      </a:r>
                    </a:p>
                  </a:txBody>
                  <a:tcPr anchor="ctr"/>
                </a:tc>
                <a:tc hMerge="1">
                  <a:txBody>
                    <a:bodyPr/>
                    <a:lstStyle/>
                    <a:p>
                      <a:pPr>
                        <a:defRPr/>
                      </a:pPr>
                      <a:endParaRPr lang="ko-KR" altLang="en-US"/>
                    </a:p>
                  </a:txBody>
                  <a:tcPr/>
                </a:tc>
                <a:extLst>
                  <a:ext uri="{0D108BD9-81ED-4DB2-BD59-A6C34878D82A}">
                    <a16:rowId xmlns:a16="http://schemas.microsoft.com/office/drawing/2014/main" val="10000"/>
                  </a:ext>
                </a:extLst>
              </a:tr>
              <a:tr h="314104">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a:txBody>
                    <a:bodyPr/>
                    <a:lstStyle/>
                    <a:p>
                      <a:pPr algn="ctr">
                        <a:defRPr/>
                      </a:pPr>
                      <a:r>
                        <a:rPr lang="ko-KR" altLang="en-US"/>
                        <a:t>하한</a:t>
                      </a:r>
                    </a:p>
                  </a:txBody>
                  <a:tcPr anchor="ctr"/>
                </a:tc>
                <a:tc>
                  <a:txBody>
                    <a:bodyPr/>
                    <a:lstStyle/>
                    <a:p>
                      <a:pPr algn="ctr">
                        <a:defRPr/>
                      </a:pPr>
                      <a:r>
                        <a:rPr lang="ko-KR" altLang="en-US"/>
                        <a:t>상한</a:t>
                      </a:r>
                    </a:p>
                  </a:txBody>
                  <a:tcPr anchor="ctr"/>
                </a:tc>
                <a:extLst>
                  <a:ext uri="{0D108BD9-81ED-4DB2-BD59-A6C34878D82A}">
                    <a16:rowId xmlns:a16="http://schemas.microsoft.com/office/drawing/2014/main" val="10001"/>
                  </a:ext>
                </a:extLst>
              </a:tr>
              <a:tr h="382160">
                <a:tc rowSpan="2">
                  <a:txBody>
                    <a:bodyPr/>
                    <a:lstStyle/>
                    <a:p>
                      <a:pPr algn="ctr">
                        <a:defRPr/>
                      </a:pPr>
                      <a:r>
                        <a:rPr lang="en-US" altLang="ko-KR" dirty="0"/>
                        <a:t>3</a:t>
                      </a:r>
                    </a:p>
                  </a:txBody>
                  <a:tcPr anchor="ctr"/>
                </a:tc>
                <a:tc>
                  <a:txBody>
                    <a:bodyPr/>
                    <a:lstStyle/>
                    <a:p>
                      <a:pPr algn="ctr">
                        <a:defRPr/>
                      </a:pPr>
                      <a:r>
                        <a:rPr lang="EN-US" sz="1100" b="0" i="0" u="none" strike="noStrike">
                          <a:solidFill>
                            <a:srgbClr val="000000"/>
                          </a:solidFill>
                          <a:latin typeface="맑은 고딕"/>
                          <a:ea typeface="맑은 고딕"/>
                        </a:rPr>
                        <a:t>UR</a:t>
                      </a:r>
                    </a:p>
                  </a:txBody>
                  <a:tcPr anchor="ctr">
                    <a:lnR w="0">
                      <a:noFill/>
                    </a:lnR>
                    <a:lnB w="0">
                      <a:noFill/>
                    </a:lnB>
                  </a:tcPr>
                </a:tc>
                <a:tc>
                  <a:txBody>
                    <a:bodyPr/>
                    <a:lstStyle/>
                    <a:p>
                      <a:pPr algn="ctr">
                        <a:defRPr/>
                      </a:pPr>
                      <a:r>
                        <a:rPr lang="EN-US" sz="1100" b="0" i="0" u="none" strike="noStrike">
                          <a:solidFill>
                            <a:srgbClr val="000000"/>
                          </a:solidFill>
                          <a:latin typeface="맑은 고딕"/>
                          <a:ea typeface="맑은 고딕"/>
                        </a:rPr>
                        <a:t>-0.2894</a:t>
                      </a:r>
                    </a:p>
                  </a:txBody>
                  <a:tcPr anchor="ctr">
                    <a:lnL w="0">
                      <a:noFill/>
                    </a:lnL>
                    <a:lnR w="0">
                      <a:noFill/>
                    </a:lnR>
                    <a:lnB w="0">
                      <a:noFill/>
                    </a:lnB>
                  </a:tcPr>
                </a:tc>
                <a:tc>
                  <a:txBody>
                    <a:bodyPr/>
                    <a:lstStyle/>
                    <a:p>
                      <a:pPr algn="ctr">
                        <a:defRPr/>
                      </a:pPr>
                      <a:r>
                        <a:rPr lang="EN-US" sz="1100" b="0" i="0" u="none" strike="noStrike">
                          <a:solidFill>
                            <a:srgbClr val="000000"/>
                          </a:solidFill>
                          <a:latin typeface="맑은 고딕"/>
                          <a:ea typeface="맑은 고딕"/>
                        </a:rPr>
                        <a:t>0.009</a:t>
                      </a:r>
                    </a:p>
                  </a:txBody>
                  <a:tcPr anchor="ctr">
                    <a:lnL w="0">
                      <a:noFill/>
                    </a:lnL>
                    <a:lnR w="0">
                      <a:noFill/>
                    </a:lnR>
                    <a:lnB w="0">
                      <a:noFill/>
                    </a:lnB>
                  </a:tcPr>
                </a:tc>
                <a:tc>
                  <a:txBody>
                    <a:bodyPr/>
                    <a:lstStyle/>
                    <a:p>
                      <a:pPr algn="ctr">
                        <a:defRPr/>
                      </a:pPr>
                      <a:r>
                        <a:rPr lang="EN-US" sz="1100" b="0" i="0" u="none" strike="noStrike">
                          <a:solidFill>
                            <a:srgbClr val="000000"/>
                          </a:solidFill>
                          <a:latin typeface="맑은 고딕"/>
                          <a:ea typeface="맑은 고딕"/>
                        </a:rPr>
                        <a:t>-31.192</a:t>
                      </a:r>
                    </a:p>
                  </a:txBody>
                  <a:tcPr anchor="ctr">
                    <a:lnL w="0">
                      <a:noFill/>
                    </a:lnL>
                    <a:lnR w="0">
                      <a:noFill/>
                    </a:lnR>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B w="0">
                      <a:noFill/>
                    </a:lnB>
                  </a:tcPr>
                </a:tc>
                <a:tc>
                  <a:txBody>
                    <a:bodyPr/>
                    <a:lstStyle/>
                    <a:p>
                      <a:pPr algn="ctr">
                        <a:defRPr/>
                      </a:pPr>
                      <a:r>
                        <a:rPr lang="EN-US" sz="1100" b="0" i="0" u="none" strike="noStrike">
                          <a:solidFill>
                            <a:srgbClr val="000000"/>
                          </a:solidFill>
                          <a:latin typeface="맑은 고딕"/>
                          <a:ea typeface="맑은 고딕"/>
                        </a:rPr>
                        <a:t>0.749</a:t>
                      </a:r>
                    </a:p>
                  </a:txBody>
                  <a:tcPr anchor="ctr">
                    <a:lnL w="0">
                      <a:noFill/>
                    </a:lnL>
                    <a:lnR w="0">
                      <a:noFill/>
                    </a:lnR>
                    <a:lnB w="0">
                      <a:noFill/>
                    </a:lnB>
                  </a:tcPr>
                </a:tc>
                <a:tc>
                  <a:txBody>
                    <a:bodyPr/>
                    <a:lstStyle/>
                    <a:p>
                      <a:pPr algn="ctr">
                        <a:defRPr/>
                      </a:pPr>
                      <a:r>
                        <a:rPr lang="EN-US" sz="1100" b="0" i="0" u="none" strike="noStrike">
                          <a:solidFill>
                            <a:srgbClr val="000000"/>
                          </a:solidFill>
                          <a:latin typeface="맑은 고딕"/>
                          <a:ea typeface="맑은 고딕"/>
                        </a:rPr>
                        <a:t>-0.313</a:t>
                      </a:r>
                    </a:p>
                  </a:txBody>
                  <a:tcPr anchor="ctr">
                    <a:lnL w="0">
                      <a:noFill/>
                    </a:lnL>
                    <a:lnR w="0">
                      <a:noFill/>
                    </a:lnR>
                    <a:lnB w="0">
                      <a:noFill/>
                    </a:lnB>
                  </a:tcPr>
                </a:tc>
                <a:tc>
                  <a:txBody>
                    <a:bodyPr/>
                    <a:lstStyle/>
                    <a:p>
                      <a:pPr algn="ctr">
                        <a:defRPr/>
                      </a:pPr>
                      <a:r>
                        <a:rPr lang="EN-US" sz="1100" b="0" i="0" u="none" strike="noStrike">
                          <a:solidFill>
                            <a:srgbClr val="000000"/>
                          </a:solidFill>
                          <a:latin typeface="맑은 고딕"/>
                          <a:ea typeface="맑은 고딕"/>
                        </a:rPr>
                        <a:t>-0.266</a:t>
                      </a:r>
                    </a:p>
                  </a:txBody>
                  <a:tcPr anchor="ctr">
                    <a:lnL w="0">
                      <a:noFill/>
                    </a:lnL>
                    <a:lnR w="0">
                      <a:noFill/>
                    </a:lnR>
                    <a:lnB w="0">
                      <a:noFill/>
                    </a:lnB>
                  </a:tcPr>
                </a:tc>
                <a:extLst>
                  <a:ext uri="{0D108BD9-81ED-4DB2-BD59-A6C34878D82A}">
                    <a16:rowId xmlns:a16="http://schemas.microsoft.com/office/drawing/2014/main" val="10002"/>
                  </a:ext>
                </a:extLst>
              </a:tr>
              <a:tr h="382160">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Floor</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-0.727</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0.009</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-77.312</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0.483</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-0.751</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-0.703</a:t>
                      </a:r>
                    </a:p>
                  </a:txBody>
                  <a:tcPr anchor="ctr">
                    <a:lnL w="0">
                      <a:noFill/>
                    </a:lnL>
                    <a:lnR w="0">
                      <a:noFill/>
                    </a:lnR>
                    <a:lnT w="0">
                      <a:noFill/>
                    </a:lnT>
                    <a:lnB w="0">
                      <a:noFill/>
                    </a:lnB>
                  </a:tcPr>
                </a:tc>
                <a:extLst>
                  <a:ext uri="{0D108BD9-81ED-4DB2-BD59-A6C34878D82A}">
                    <a16:rowId xmlns:a16="http://schemas.microsoft.com/office/drawing/2014/main" val="10003"/>
                  </a:ext>
                </a:extLst>
              </a:tr>
              <a:tr h="382160">
                <a:tc rowSpan="8">
                  <a:txBody>
                    <a:bodyPr/>
                    <a:lstStyle/>
                    <a:p>
                      <a:pPr algn="ctr">
                        <a:defRPr/>
                      </a:pPr>
                      <a:endParaRPr lang="en-US" altLang="ko-KR"/>
                    </a:p>
                    <a:p>
                      <a:pPr algn="ctr">
                        <a:defRPr/>
                      </a:pPr>
                      <a:r>
                        <a:rPr lang="en-US" altLang="ko-KR"/>
                        <a:t>4</a:t>
                      </a:r>
                    </a:p>
                  </a:txBody>
                  <a:tcPr anchor="ctr"/>
                </a:tc>
                <a:tc>
                  <a:txBody>
                    <a:bodyPr/>
                    <a:lstStyle/>
                    <a:p>
                      <a:pPr algn="ctr">
                        <a:defRPr/>
                      </a:pPr>
                      <a:r>
                        <a:rPr lang="EN-US" sz="1100" b="0" i="0" u="none" strike="noStrike">
                          <a:solidFill>
                            <a:srgbClr val="000000"/>
                          </a:solidFill>
                          <a:latin typeface="맑은 고딕"/>
                          <a:ea typeface="맑은 고딕"/>
                        </a:rPr>
                        <a:t>Population</a:t>
                      </a:r>
                    </a:p>
                  </a:txBody>
                  <a:tcPr anchor="ctr">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-2.9085</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0.02</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-143.339</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0.003</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-2.961</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-2.856</a:t>
                      </a:r>
                    </a:p>
                  </a:txBody>
                  <a:tcPr anchor="ctr">
                    <a:lnL w="0">
                      <a:noFill/>
                    </a:lnL>
                    <a:lnR w="0">
                      <a:noFill/>
                    </a:lnR>
                    <a:lnT w="0">
                      <a:noFill/>
                    </a:lnT>
                    <a:lnB w="0">
                      <a:noFill/>
                    </a:lnB>
                  </a:tcPr>
                </a:tc>
                <a:extLst>
                  <a:ext uri="{0D108BD9-81ED-4DB2-BD59-A6C34878D82A}">
                    <a16:rowId xmlns:a16="http://schemas.microsoft.com/office/drawing/2014/main" val="10004"/>
                  </a:ext>
                </a:extLst>
              </a:tr>
              <a:tr h="382160">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Crime_Rates</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-3.1043</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0.023</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-136.49</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0.055</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-3.163</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-3.046</a:t>
                      </a:r>
                    </a:p>
                  </a:txBody>
                  <a:tcPr anchor="ctr">
                    <a:lnL w="0">
                      <a:noFill/>
                    </a:lnL>
                    <a:lnR w="0">
                      <a:noFill/>
                    </a:lnR>
                    <a:lnT w="0">
                      <a:noFill/>
                    </a:lnT>
                    <a:lnB w="0">
                      <a:noFill/>
                    </a:lnB>
                  </a:tcPr>
                </a:tc>
                <a:extLst>
                  <a:ext uri="{0D108BD9-81ED-4DB2-BD59-A6C34878D82A}">
                    <a16:rowId xmlns:a16="http://schemas.microsoft.com/office/drawing/2014/main" val="10005"/>
                  </a:ext>
                </a:extLst>
              </a:tr>
              <a:tr h="439745">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YearMonth_encoded</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4.6526</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0.04</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115.655</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0.045</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4.549</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4.756</a:t>
                      </a:r>
                    </a:p>
                  </a:txBody>
                  <a:tcPr anchor="ctr">
                    <a:lnL w="0">
                      <a:noFill/>
                    </a:lnL>
                    <a:lnR w="0">
                      <a:noFill/>
                    </a:lnR>
                    <a:lnT w="0">
                      <a:noFill/>
                    </a:lnT>
                    <a:lnB w="0">
                      <a:noFill/>
                    </a:lnB>
                  </a:tcPr>
                </a:tc>
                <a:extLst>
                  <a:ext uri="{0D108BD9-81ED-4DB2-BD59-A6C34878D82A}">
                    <a16:rowId xmlns:a16="http://schemas.microsoft.com/office/drawing/2014/main" val="10006"/>
                  </a:ext>
                </a:extLst>
              </a:tr>
              <a:tr h="382160">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HSP_index</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-0.8101</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0.039</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-20.993</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104.855</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-0.909</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-0.711</a:t>
                      </a:r>
                    </a:p>
                  </a:txBody>
                  <a:tcPr anchor="ctr">
                    <a:lnL w="0">
                      <a:noFill/>
                    </a:lnL>
                    <a:lnR w="0">
                      <a:noFill/>
                    </a:lnR>
                    <a:lnT w="0">
                      <a:noFill/>
                    </a:lnT>
                    <a:lnB w="0">
                      <a:noFill/>
                    </a:lnB>
                  </a:tcPr>
                </a:tc>
                <a:extLst>
                  <a:ext uri="{0D108BD9-81ED-4DB2-BD59-A6C34878D82A}">
                    <a16:rowId xmlns:a16="http://schemas.microsoft.com/office/drawing/2014/main" val="10007"/>
                  </a:ext>
                </a:extLst>
              </a:tr>
              <a:tr h="382160">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SDT_index</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-5.0977</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0.038</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-132.662</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0.445</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-5.197</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-4.999</a:t>
                      </a:r>
                    </a:p>
                  </a:txBody>
                  <a:tcPr anchor="ctr">
                    <a:lnL w="0">
                      <a:noFill/>
                    </a:lnL>
                    <a:lnR w="0">
                      <a:noFill/>
                    </a:lnR>
                    <a:lnT w="0">
                      <a:noFill/>
                    </a:lnT>
                    <a:lnB w="0">
                      <a:noFill/>
                    </a:lnB>
                  </a:tcPr>
                </a:tc>
                <a:extLst>
                  <a:ext uri="{0D108BD9-81ED-4DB2-BD59-A6C34878D82A}">
                    <a16:rowId xmlns:a16="http://schemas.microsoft.com/office/drawing/2014/main" val="10008"/>
                  </a:ext>
                </a:extLst>
              </a:tr>
              <a:tr h="382160">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IR</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-6.3749</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0.051</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-125.013</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0.006</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-6.506</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-6.244</a:t>
                      </a:r>
                    </a:p>
                  </a:txBody>
                  <a:tcPr anchor="ctr">
                    <a:lnL w="0">
                      <a:noFill/>
                    </a:lnL>
                    <a:lnR w="0">
                      <a:noFill/>
                    </a:lnR>
                    <a:lnT w="0">
                      <a:noFill/>
                    </a:lnT>
                    <a:lnB w="0">
                      <a:noFill/>
                    </a:lnB>
                  </a:tcPr>
                </a:tc>
                <a:extLst>
                  <a:ext uri="{0D108BD9-81ED-4DB2-BD59-A6C34878D82A}">
                    <a16:rowId xmlns:a16="http://schemas.microsoft.com/office/drawing/2014/main" val="10009"/>
                  </a:ext>
                </a:extLst>
              </a:tr>
              <a:tr h="382160">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UR</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-3.6309</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0.026</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-137.941</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0.002</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-3.699</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-3.563</a:t>
                      </a:r>
                    </a:p>
                  </a:txBody>
                  <a:tcPr anchor="ctr">
                    <a:lnL w="0">
                      <a:noFill/>
                    </a:lnL>
                    <a:lnR w="0">
                      <a:noFill/>
                    </a:lnR>
                    <a:lnT w="0">
                      <a:noFill/>
                    </a:lnT>
                    <a:lnB w="0">
                      <a:noFill/>
                    </a:lnB>
                  </a:tcPr>
                </a:tc>
                <a:extLst>
                  <a:ext uri="{0D108BD9-81ED-4DB2-BD59-A6C34878D82A}">
                    <a16:rowId xmlns:a16="http://schemas.microsoft.com/office/drawing/2014/main" val="10010"/>
                  </a:ext>
                </a:extLst>
              </a:tr>
              <a:tr h="382160">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Floor</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1.4547</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0.016</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89.271</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0.026</a:t>
                      </a:r>
                    </a:p>
                  </a:txBody>
                  <a:tcPr anchor="ctr">
                    <a:lnL w="0">
                      <a:noFill/>
                    </a:lnL>
                    <a:lnR w="0">
                      <a:noFill/>
                    </a:lnR>
                    <a:lnT w="0">
                      <a:noFill/>
                    </a:lnT>
                    <a:lnB w="0">
                      <a:noFill/>
                    </a:lnB>
                  </a:tcPr>
                </a:tc>
                <a:tc>
                  <a:txBody>
                    <a:bodyPr/>
                    <a:lstStyle/>
                    <a:p>
                      <a:pPr algn="ctr">
                        <a:defRPr/>
                      </a:pPr>
                      <a:r>
                        <a:rPr lang="EN-US" sz="1100" b="0" i="0" u="none" strike="noStrike">
                          <a:solidFill>
                            <a:srgbClr val="000000"/>
                          </a:solidFill>
                          <a:latin typeface="맑은 고딕"/>
                          <a:ea typeface="맑은 고딕"/>
                        </a:rPr>
                        <a:t>1.413</a:t>
                      </a:r>
                    </a:p>
                  </a:txBody>
                  <a:tcPr anchor="ctr">
                    <a:lnL w="0">
                      <a:noFill/>
                    </a:lnL>
                    <a:lnR w="0">
                      <a:noFill/>
                    </a:lnR>
                    <a:lnT w="0">
                      <a:noFill/>
                    </a:lnT>
                    <a:lnB w="0">
                      <a:noFill/>
                    </a:lnB>
                  </a:tcPr>
                </a:tc>
                <a:tc>
                  <a:txBody>
                    <a:bodyPr/>
                    <a:lstStyle/>
                    <a:p>
                      <a:pPr algn="ctr">
                        <a:defRPr/>
                      </a:pPr>
                      <a:r>
                        <a:rPr lang="EN-US" sz="1100" b="0" i="0" u="none" strike="noStrike" dirty="0">
                          <a:solidFill>
                            <a:srgbClr val="000000"/>
                          </a:solidFill>
                          <a:latin typeface="맑은 고딕"/>
                          <a:ea typeface="맑은 고딕"/>
                        </a:rPr>
                        <a:t>1.497</a:t>
                      </a:r>
                    </a:p>
                  </a:txBody>
                  <a:tcPr anchor="ctr">
                    <a:lnL w="0">
                      <a:noFill/>
                    </a:lnL>
                    <a:lnR w="0">
                      <a:noFill/>
                    </a:lnR>
                    <a:lnT w="0">
                      <a:noFill/>
                    </a:lnT>
                    <a:lnB w="0">
                      <a:noFill/>
                    </a:lnB>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529254387"/>
      </p:ext>
    </p:extLst>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2" name="Google Shape;762;p52"/>
          <p:cNvSpPr/>
          <p:nvPr/>
        </p:nvSpPr>
        <p:spPr>
          <a:xfrm>
            <a:off x="0" y="-3"/>
            <a:ext cx="12192000" cy="781115"/>
          </a:xfrm>
          <a:prstGeom prst="rect">
            <a:avLst/>
          </a:prstGeom>
          <a:solidFill>
            <a:srgbClr val="1B328F"/>
          </a:solidFill>
          <a:ln>
            <a:noFill/>
          </a:ln>
        </p:spPr>
        <p:txBody>
          <a:bodyPr wrap="square" lIns="91424" tIns="45700" rIns="91424" bIns="45700" anchor="t" anchorCtr="0">
            <a:noAutofit/>
          </a:bodyPr>
          <a:lstStyle/>
          <a:p>
            <a:pPr marL="0" marR="0" lvl="0" indent="0" algn="l" rtl="0">
              <a:lnSpc>
                <a:spcPct val="150000"/>
              </a:lnSpc>
              <a:spcBef>
                <a:spcPts val="0"/>
              </a:spcBef>
              <a:spcAft>
                <a:spcPts val="0"/>
              </a:spcAft>
              <a:buClr>
                <a:srgbClr val="000000"/>
              </a:buClr>
              <a:buSzPct val="25000"/>
              <a:buFont typeface="Arial"/>
              <a:buNone/>
              <a:defRPr/>
            </a:pPr>
            <a:r>
              <a:rPr lang="ko-KR" sz="2400" b="1" i="0" u="none" strike="noStrike" cap="none">
                <a:solidFill>
                  <a:srgbClr val="FFFFFF"/>
                </a:solidFill>
                <a:latin typeface="Arial"/>
                <a:ea typeface="Arial"/>
                <a:cs typeface="Arial"/>
                <a:sym typeface="Arial"/>
              </a:rPr>
              <a:t> 부동산 전세가격 예측·전세가율 분석</a:t>
            </a:r>
          </a:p>
          <a:p>
            <a:pPr marL="0" marR="0" lvl="0" indent="0" algn="ctr" rtl="0">
              <a:lnSpc>
                <a:spcPct val="100000"/>
              </a:lnSpc>
              <a:spcBef>
                <a:spcPts val="0"/>
              </a:spcBef>
              <a:spcAft>
                <a:spcPts val="0"/>
              </a:spcAft>
              <a:buClr>
                <a:srgbClr val="000000"/>
              </a:buClr>
              <a:buSzPct val="25000"/>
              <a:buFont typeface="Arial"/>
              <a:buNone/>
              <a:defRPr/>
            </a:pPr>
            <a:endParaRPr sz="900" b="0" i="0" u="none" strike="noStrike" cap="none">
              <a:solidFill>
                <a:srgbClr val="FFFFFF"/>
              </a:solidFill>
              <a:latin typeface="맑은 고딕"/>
              <a:ea typeface="맑은 고딕"/>
              <a:cs typeface="맑은 고딕"/>
              <a:sym typeface="맑은 고딕"/>
            </a:endParaRPr>
          </a:p>
        </p:txBody>
      </p:sp>
      <p:grpSp>
        <p:nvGrpSpPr>
          <p:cNvPr id="763" name="Google Shape;763;p52"/>
          <p:cNvGrpSpPr/>
          <p:nvPr/>
        </p:nvGrpSpPr>
        <p:grpSpPr>
          <a:xfrm>
            <a:off x="10027920" y="-3"/>
            <a:ext cx="2164081" cy="781115"/>
            <a:chOff x="9919316" y="4585314"/>
            <a:chExt cx="2272685" cy="1136343"/>
          </a:xfrm>
        </p:grpSpPr>
        <p:sp>
          <p:nvSpPr>
            <p:cNvPr id="764" name="Google Shape;764;p52"/>
            <p:cNvSpPr/>
            <p:nvPr/>
          </p:nvSpPr>
          <p:spPr>
            <a:xfrm rot="5400000">
              <a:off x="11055659" y="4585314"/>
              <a:ext cx="1136342" cy="1136342"/>
            </a:xfrm>
            <a:prstGeom prst="rtTriangle">
              <a:avLst/>
            </a:prstGeom>
            <a:solidFill>
              <a:schemeClr val="lt1"/>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sp>
          <p:nvSpPr>
            <p:cNvPr id="765" name="Google Shape;765;p52"/>
            <p:cNvSpPr/>
            <p:nvPr/>
          </p:nvSpPr>
          <p:spPr>
            <a:xfrm rot="16200000">
              <a:off x="9919316" y="4585315"/>
              <a:ext cx="1136342" cy="1136342"/>
            </a:xfrm>
            <a:prstGeom prst="rtTriangle">
              <a:avLst/>
            </a:prstGeom>
            <a:solidFill>
              <a:srgbClr val="00B0F0"/>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grpSp>
      <p:sp>
        <p:nvSpPr>
          <p:cNvPr id="766" name="Google Shape;766;p52"/>
          <p:cNvSpPr txBox="1"/>
          <p:nvPr/>
        </p:nvSpPr>
        <p:spPr>
          <a:xfrm>
            <a:off x="93305" y="867747"/>
            <a:ext cx="3694923" cy="369291"/>
          </a:xfrm>
          <a:prstGeom prst="rect">
            <a:avLst/>
          </a:prstGeom>
          <a:noFill/>
          <a:ln>
            <a:noFill/>
          </a:ln>
        </p:spPr>
        <p:txBody>
          <a:bodyPr wrap="square" lIns="91424" tIns="45700" rIns="91424" bIns="45700" anchor="t" anchorCtr="0">
            <a:spAutoFit/>
          </a:bodyPr>
          <a:lstStyle/>
          <a:p>
            <a:pPr marL="0" marR="0" lvl="0" indent="0" algn="l" rtl="0">
              <a:lnSpc>
                <a:spcPct val="100000"/>
              </a:lnSpc>
              <a:spcBef>
                <a:spcPts val="0"/>
              </a:spcBef>
              <a:spcAft>
                <a:spcPts val="0"/>
              </a:spcAft>
              <a:buClr>
                <a:srgbClr val="000000"/>
              </a:buClr>
              <a:buSzPct val="25000"/>
              <a:buFont typeface="Arial"/>
              <a:buNone/>
              <a:defRPr/>
            </a:pPr>
            <a:r>
              <a:rPr lang="ko-KR" sz="1800" b="1" i="0" u="none" strike="noStrike" cap="none" dirty="0">
                <a:solidFill>
                  <a:srgbClr val="000000"/>
                </a:solidFill>
                <a:latin typeface="맑은 고딕"/>
                <a:ea typeface="맑은 고딕"/>
                <a:cs typeface="맑은 고딕"/>
                <a:sym typeface="맑은 고딕"/>
              </a:rPr>
              <a:t>통계 분석</a:t>
            </a:r>
            <a:endParaRPr sz="1400" b="0" i="0" u="none" strike="noStrike" cap="none" dirty="0">
              <a:solidFill>
                <a:srgbClr val="000000"/>
              </a:solidFill>
              <a:latin typeface="Arial"/>
              <a:ea typeface="Arial"/>
              <a:cs typeface="Arial"/>
              <a:sym typeface="Arial"/>
            </a:endParaRPr>
          </a:p>
        </p:txBody>
      </p:sp>
      <p:pic>
        <p:nvPicPr>
          <p:cNvPr id="767" name="Google Shape;767;p52" descr="어둠, 달, 블랙이(가) 표시된 사진  자동 생성된 설명"/>
          <p:cNvPicPr/>
          <p:nvPr/>
        </p:nvPicPr>
        <p:blipFill rotWithShape="1">
          <a:blip r:embed="rId3">
            <a:alphaModFix/>
          </a:blip>
          <a:srcRect/>
          <a:stretch>
            <a:fillRect/>
          </a:stretch>
        </p:blipFill>
        <p:spPr>
          <a:xfrm>
            <a:off x="10689172" y="6529660"/>
            <a:ext cx="1408750" cy="218894"/>
          </a:xfrm>
          <a:prstGeom prst="rect">
            <a:avLst/>
          </a:prstGeom>
          <a:noFill/>
          <a:ln>
            <a:noFill/>
          </a:ln>
        </p:spPr>
      </p:pic>
      <p:sp>
        <p:nvSpPr>
          <p:cNvPr id="768" name="Google Shape;768;p52"/>
          <p:cNvSpPr txBox="1"/>
          <p:nvPr/>
        </p:nvSpPr>
        <p:spPr>
          <a:xfrm>
            <a:off x="314175" y="1237038"/>
            <a:ext cx="3694923" cy="303900"/>
          </a:xfrm>
          <a:prstGeom prst="rect">
            <a:avLst/>
          </a:prstGeom>
          <a:noFill/>
          <a:ln>
            <a:noFill/>
          </a:ln>
        </p:spPr>
        <p:txBody>
          <a:bodyPr wrap="square" lIns="91424" tIns="91424" rIns="91424" bIns="91424" anchor="t" anchorCtr="0">
            <a:noAutofit/>
          </a:bodyPr>
          <a:lstStyle/>
          <a:p>
            <a:pPr marL="0" lvl="0" indent="0" algn="l" rtl="0">
              <a:spcBef>
                <a:spcPts val="0"/>
              </a:spcBef>
              <a:spcAft>
                <a:spcPts val="0"/>
              </a:spcAft>
              <a:buNone/>
              <a:defRPr/>
            </a:pPr>
            <a:r>
              <a:rPr lang="en-US" altLang="ko-KR" dirty="0" err="1">
                <a:latin typeface="맑은 고딕"/>
                <a:ea typeface="맑은 고딕"/>
                <a:cs typeface="맑은 고딕"/>
                <a:sym typeface="맑은 고딕"/>
              </a:rPr>
              <a:t>Officetel</a:t>
            </a:r>
            <a:r>
              <a:rPr lang="ko-KR" altLang="en-US" dirty="0">
                <a:latin typeface="맑은 고딕"/>
                <a:ea typeface="맑은 고딕"/>
                <a:cs typeface="맑은 고딕"/>
                <a:sym typeface="맑은 고딕"/>
              </a:rPr>
              <a:t> </a:t>
            </a:r>
            <a:r>
              <a:rPr lang="ko-KR" altLang="ko-KR" dirty="0">
                <a:latin typeface="맑은 고딕"/>
                <a:ea typeface="맑은 고딕"/>
                <a:cs typeface="맑은 고딕"/>
                <a:sym typeface="맑은 고딕"/>
              </a:rPr>
              <a:t>전세가별 독립변수들의 </a:t>
            </a:r>
            <a:r>
              <a:rPr lang="ko-KR" altLang="en-US" dirty="0">
                <a:latin typeface="맑은 고딕"/>
                <a:ea typeface="맑은 고딕"/>
                <a:cs typeface="맑은 고딕"/>
                <a:sym typeface="맑은 고딕"/>
              </a:rPr>
              <a:t>통계량</a:t>
            </a:r>
          </a:p>
        </p:txBody>
      </p:sp>
      <p:graphicFrame>
        <p:nvGraphicFramePr>
          <p:cNvPr id="769" name="표 768"/>
          <p:cNvGraphicFramePr>
            <a:graphicFrameLocks noGrp="1"/>
          </p:cNvGraphicFramePr>
          <p:nvPr/>
        </p:nvGraphicFramePr>
        <p:xfrm>
          <a:off x="382039" y="1848440"/>
          <a:ext cx="11198271" cy="4628016"/>
        </p:xfrm>
        <a:graphic>
          <a:graphicData uri="http://schemas.openxmlformats.org/drawingml/2006/table">
            <a:tbl>
              <a:tblPr firstRow="1" bandRow="1">
                <a:tableStyleId>{01A66EDD-3DAB-4C5B-A090-DC80EC1FD486}</a:tableStyleId>
              </a:tblPr>
              <a:tblGrid>
                <a:gridCol w="1244871">
                  <a:extLst>
                    <a:ext uri="{9D8B030D-6E8A-4147-A177-3AD203B41FA5}">
                      <a16:colId xmlns:a16="http://schemas.microsoft.com/office/drawing/2014/main" val="20000"/>
                    </a:ext>
                  </a:extLst>
                </a:gridCol>
                <a:gridCol w="1244175">
                  <a:extLst>
                    <a:ext uri="{9D8B030D-6E8A-4147-A177-3AD203B41FA5}">
                      <a16:colId xmlns:a16="http://schemas.microsoft.com/office/drawing/2014/main" val="20001"/>
                    </a:ext>
                  </a:extLst>
                </a:gridCol>
                <a:gridCol w="1244175">
                  <a:extLst>
                    <a:ext uri="{9D8B030D-6E8A-4147-A177-3AD203B41FA5}">
                      <a16:colId xmlns:a16="http://schemas.microsoft.com/office/drawing/2014/main" val="20002"/>
                    </a:ext>
                  </a:extLst>
                </a:gridCol>
                <a:gridCol w="1244175">
                  <a:extLst>
                    <a:ext uri="{9D8B030D-6E8A-4147-A177-3AD203B41FA5}">
                      <a16:colId xmlns:a16="http://schemas.microsoft.com/office/drawing/2014/main" val="20003"/>
                    </a:ext>
                  </a:extLst>
                </a:gridCol>
                <a:gridCol w="1244175">
                  <a:extLst>
                    <a:ext uri="{9D8B030D-6E8A-4147-A177-3AD203B41FA5}">
                      <a16:colId xmlns:a16="http://schemas.microsoft.com/office/drawing/2014/main" val="20004"/>
                    </a:ext>
                  </a:extLst>
                </a:gridCol>
                <a:gridCol w="1244175">
                  <a:extLst>
                    <a:ext uri="{9D8B030D-6E8A-4147-A177-3AD203B41FA5}">
                      <a16:colId xmlns:a16="http://schemas.microsoft.com/office/drawing/2014/main" val="20005"/>
                    </a:ext>
                  </a:extLst>
                </a:gridCol>
                <a:gridCol w="1244175">
                  <a:extLst>
                    <a:ext uri="{9D8B030D-6E8A-4147-A177-3AD203B41FA5}">
                      <a16:colId xmlns:a16="http://schemas.microsoft.com/office/drawing/2014/main" val="20006"/>
                    </a:ext>
                  </a:extLst>
                </a:gridCol>
                <a:gridCol w="1244175">
                  <a:extLst>
                    <a:ext uri="{9D8B030D-6E8A-4147-A177-3AD203B41FA5}">
                      <a16:colId xmlns:a16="http://schemas.microsoft.com/office/drawing/2014/main" val="20007"/>
                    </a:ext>
                  </a:extLst>
                </a:gridCol>
                <a:gridCol w="1244175">
                  <a:extLst>
                    <a:ext uri="{9D8B030D-6E8A-4147-A177-3AD203B41FA5}">
                      <a16:colId xmlns:a16="http://schemas.microsoft.com/office/drawing/2014/main" val="20008"/>
                    </a:ext>
                  </a:extLst>
                </a:gridCol>
              </a:tblGrid>
              <a:tr h="289039">
                <a:tc rowSpan="2">
                  <a:txBody>
                    <a:bodyPr/>
                    <a:lstStyle/>
                    <a:p>
                      <a:pPr algn="ctr">
                        <a:defRPr/>
                      </a:pPr>
                      <a:r>
                        <a:rPr lang="ko-KR" altLang="en-US" dirty="0"/>
                        <a:t>전세가 </a:t>
                      </a:r>
                      <a:r>
                        <a:rPr lang="en-US" altLang="ko-KR" dirty="0"/>
                        <a:t>Class</a:t>
                      </a:r>
                    </a:p>
                  </a:txBody>
                  <a:tcPr anchor="ctr"/>
                </a:tc>
                <a:tc rowSpan="2">
                  <a:txBody>
                    <a:bodyPr/>
                    <a:lstStyle/>
                    <a:p>
                      <a:pPr algn="ctr">
                        <a:defRPr/>
                      </a:pPr>
                      <a:r>
                        <a:rPr lang="ko-KR" altLang="en-US" dirty="0"/>
                        <a:t>독립변수</a:t>
                      </a:r>
                    </a:p>
                  </a:txBody>
                  <a:tcPr anchor="ctr"/>
                </a:tc>
                <a:tc rowSpan="2">
                  <a:txBody>
                    <a:bodyPr/>
                    <a:lstStyle/>
                    <a:p>
                      <a:pPr algn="ctr">
                        <a:defRPr/>
                      </a:pPr>
                      <a:r>
                        <a:rPr lang="ko-KR" altLang="en-US"/>
                        <a:t>회귀계수</a:t>
                      </a:r>
                    </a:p>
                  </a:txBody>
                  <a:tcPr anchor="ctr"/>
                </a:tc>
                <a:tc rowSpan="2">
                  <a:txBody>
                    <a:bodyPr/>
                    <a:lstStyle/>
                    <a:p>
                      <a:pPr algn="ctr">
                        <a:defRPr/>
                      </a:pPr>
                      <a:r>
                        <a:rPr lang="en-US" altLang="ko-KR"/>
                        <a:t>S.E.</a:t>
                      </a:r>
                    </a:p>
                  </a:txBody>
                  <a:tcPr anchor="ctr"/>
                </a:tc>
                <a:tc rowSpan="2">
                  <a:txBody>
                    <a:bodyPr/>
                    <a:lstStyle/>
                    <a:p>
                      <a:pPr algn="ctr">
                        <a:defRPr/>
                      </a:pPr>
                      <a:r>
                        <a:rPr lang="en-US" altLang="ko-KR"/>
                        <a:t>Wald</a:t>
                      </a:r>
                    </a:p>
                  </a:txBody>
                  <a:tcPr anchor="ctr"/>
                </a:tc>
                <a:tc rowSpan="2">
                  <a:txBody>
                    <a:bodyPr/>
                    <a:lstStyle/>
                    <a:p>
                      <a:pPr algn="ctr">
                        <a:defRPr/>
                      </a:pPr>
                      <a:r>
                        <a:rPr lang="ko-KR" altLang="en-US"/>
                        <a:t>p (유의확률)</a:t>
                      </a:r>
                    </a:p>
                  </a:txBody>
                  <a:tcPr anchor="ctr"/>
                </a:tc>
                <a:tc rowSpan="2">
                  <a:txBody>
                    <a:bodyPr/>
                    <a:lstStyle/>
                    <a:p>
                      <a:pPr algn="ctr">
                        <a:defRPr/>
                      </a:pPr>
                      <a:r>
                        <a:rPr lang="en-US" altLang="ko-KR"/>
                        <a:t>OR</a:t>
                      </a:r>
                    </a:p>
                    <a:p>
                      <a:pPr algn="ctr">
                        <a:defRPr/>
                      </a:pPr>
                      <a:r>
                        <a:rPr lang="en-US" altLang="ko-KR"/>
                        <a:t>(</a:t>
                      </a:r>
                      <a:r>
                        <a:rPr lang="ko-KR" altLang="en-US"/>
                        <a:t>오즈비</a:t>
                      </a:r>
                      <a:r>
                        <a:rPr lang="en-US" altLang="ko-KR"/>
                        <a:t>)</a:t>
                      </a:r>
                    </a:p>
                  </a:txBody>
                  <a:tcPr anchor="ctr"/>
                </a:tc>
                <a:tc gridSpan="2">
                  <a:txBody>
                    <a:bodyPr/>
                    <a:lstStyle/>
                    <a:p>
                      <a:pPr algn="ctr">
                        <a:defRPr/>
                      </a:pPr>
                      <a:r>
                        <a:rPr lang="en-US" altLang="ko-KR"/>
                        <a:t>99% </a:t>
                      </a:r>
                      <a:r>
                        <a:rPr lang="ko-KR" altLang="en-US"/>
                        <a:t>신뢰구간</a:t>
                      </a:r>
                    </a:p>
                  </a:txBody>
                  <a:tcPr anchor="ctr"/>
                </a:tc>
                <a:tc hMerge="1">
                  <a:txBody>
                    <a:bodyPr/>
                    <a:lstStyle/>
                    <a:p>
                      <a:pPr>
                        <a:defRPr/>
                      </a:pPr>
                      <a:endParaRPr lang="ko-KR" altLang="en-US"/>
                    </a:p>
                  </a:txBody>
                  <a:tcPr/>
                </a:tc>
                <a:extLst>
                  <a:ext uri="{0D108BD9-81ED-4DB2-BD59-A6C34878D82A}">
                    <a16:rowId xmlns:a16="http://schemas.microsoft.com/office/drawing/2014/main" val="10000"/>
                  </a:ext>
                </a:extLst>
              </a:tr>
              <a:tr h="289039">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a:txBody>
                    <a:bodyPr/>
                    <a:lstStyle/>
                    <a:p>
                      <a:pPr algn="ctr">
                        <a:defRPr/>
                      </a:pPr>
                      <a:r>
                        <a:rPr lang="ko-KR" altLang="en-US"/>
                        <a:t>하한</a:t>
                      </a:r>
                    </a:p>
                  </a:txBody>
                  <a:tcPr anchor="ctr"/>
                </a:tc>
                <a:tc>
                  <a:txBody>
                    <a:bodyPr/>
                    <a:lstStyle/>
                    <a:p>
                      <a:pPr algn="ctr">
                        <a:defRPr/>
                      </a:pPr>
                      <a:r>
                        <a:rPr lang="ko-KR" altLang="en-US"/>
                        <a:t>상한</a:t>
                      </a:r>
                    </a:p>
                  </a:txBody>
                  <a:tcPr anchor="ctr"/>
                </a:tc>
                <a:extLst>
                  <a:ext uri="{0D108BD9-81ED-4DB2-BD59-A6C34878D82A}">
                    <a16:rowId xmlns:a16="http://schemas.microsoft.com/office/drawing/2014/main" val="10001"/>
                  </a:ext>
                </a:extLst>
              </a:tr>
              <a:tr h="351664">
                <a:tc rowSpan="8">
                  <a:txBody>
                    <a:bodyPr/>
                    <a:lstStyle/>
                    <a:p>
                      <a:pPr algn="ctr">
                        <a:defRPr/>
                      </a:pPr>
                      <a:r>
                        <a:rPr lang="en-US" altLang="ko-KR" dirty="0"/>
                        <a:t>1</a:t>
                      </a:r>
                    </a:p>
                  </a:txBody>
                  <a:tcPr anchor="ctr"/>
                </a:tc>
                <a:tc>
                  <a:txBody>
                    <a:bodyPr/>
                    <a:lstStyle/>
                    <a:p>
                      <a:pPr algn="ctr">
                        <a:defRPr/>
                      </a:pPr>
                      <a:r>
                        <a:rPr lang="EN-US" sz="1100" b="0" i="0" u="none" strike="noStrike" dirty="0">
                          <a:solidFill>
                            <a:srgbClr val="000000"/>
                          </a:solidFill>
                          <a:latin typeface="맑은 고딕"/>
                          <a:ea typeface="맑은 고딕"/>
                        </a:rPr>
                        <a:t>Population</a:t>
                      </a:r>
                    </a:p>
                  </a:txBody>
                  <a:tcPr anchor="ctr">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-0.1366</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0.007</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-18.611</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0.872</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-0.156</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-0.118</a:t>
                      </a:r>
                      <a:endParaRPr lang="en-US">
                        <a:effectLst/>
                      </a:endParaRPr>
                    </a:p>
                  </a:txBody>
                  <a:tcPr anchor="ctr">
                    <a:lnL w="0">
                      <a:noFill/>
                    </a:lnL>
                    <a:lnR w="0">
                      <a:noFill/>
                    </a:lnR>
                    <a:lnB w="0">
                      <a:noFill/>
                    </a:lnB>
                  </a:tcPr>
                </a:tc>
                <a:extLst>
                  <a:ext uri="{0D108BD9-81ED-4DB2-BD59-A6C34878D82A}">
                    <a16:rowId xmlns:a16="http://schemas.microsoft.com/office/drawing/2014/main" val="10002"/>
                  </a:ext>
                </a:extLst>
              </a:tr>
              <a:tr h="351664">
                <a:tc vMerge="1">
                  <a:txBody>
                    <a:bodyPr/>
                    <a:lstStyle/>
                    <a:p>
                      <a:pPr>
                        <a:defRPr/>
                      </a:pPr>
                      <a:endParaRPr lang="en-US" altLang="ko-KR"/>
                    </a:p>
                  </a:txBody>
                  <a:tcPr/>
                </a:tc>
                <a:tc>
                  <a:txBody>
                    <a:bodyPr/>
                    <a:lstStyle/>
                    <a:p>
                      <a:pPr algn="ctr">
                        <a:defRPr/>
                      </a:pPr>
                      <a:r>
                        <a:rPr lang="EN-US" sz="1100" b="0" i="0" u="none" strike="noStrike" dirty="0" err="1">
                          <a:solidFill>
                            <a:srgbClr val="000000"/>
                          </a:solidFill>
                          <a:latin typeface="맑은 고딕"/>
                          <a:ea typeface="맑은 고딕"/>
                        </a:rPr>
                        <a:t>Crime_Rates</a:t>
                      </a:r>
                      <a:endParaRPr lang="EN-US" sz="1100" b="0" i="0" u="none" strike="noStrike" dirty="0">
                        <a:solidFill>
                          <a:srgbClr val="000000"/>
                        </a:solidFill>
                        <a:latin typeface="맑은 고딕"/>
                        <a:ea typeface="맑은 고딕"/>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0.0291</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0.007</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4.11</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1.03</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0.011</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0.047</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3"/>
                  </a:ext>
                </a:extLst>
              </a:tr>
              <a:tr h="40465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YearMonth_encoded</a:t>
                      </a: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0.4018</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0.009</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44.858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1.495</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0.379</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0.425</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4"/>
                  </a:ext>
                </a:extLst>
              </a:tr>
              <a:tr h="35166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HSP_index</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-0.4685</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0.008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-55.121</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0.626</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-0.49</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-0.447</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5"/>
                  </a:ext>
                </a:extLst>
              </a:tr>
              <a:tr h="35166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SDT_index</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0.088</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0.009</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9.475</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1.092</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0.064</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0.112</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6"/>
                  </a:ext>
                </a:extLst>
              </a:tr>
              <a:tr h="35166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IR</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-0.0199</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0.011</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-1.735</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0.083</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0.98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-0.05</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0.01</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7"/>
                  </a:ext>
                </a:extLst>
              </a:tr>
              <a:tr h="35166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UR</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-0.0391</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0.008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-5.167</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0.962</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-0.059</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-0.02</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8"/>
                  </a:ext>
                </a:extLst>
              </a:tr>
              <a:tr h="35166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Floor</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0.0414</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0.006</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6.397</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a:t>
                      </a:r>
                      <a:endParaRPr lang="en-US" dirty="0">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1.042</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0.025</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0.058</a:t>
                      </a:r>
                      <a:endParaRPr lang="en-US" dirty="0">
                        <a:effectLst/>
                      </a:endParaRPr>
                    </a:p>
                  </a:txBody>
                  <a:tcPr anchor="ctr">
                    <a:lnL w="0">
                      <a:noFill/>
                    </a:lnL>
                    <a:lnR w="0">
                      <a:noFill/>
                    </a:lnR>
                    <a:lnT w="0">
                      <a:noFill/>
                    </a:lnT>
                    <a:lnB w="0">
                      <a:noFill/>
                    </a:lnB>
                  </a:tcPr>
                </a:tc>
                <a:extLst>
                  <a:ext uri="{0D108BD9-81ED-4DB2-BD59-A6C34878D82A}">
                    <a16:rowId xmlns:a16="http://schemas.microsoft.com/office/drawing/2014/main" val="10009"/>
                  </a:ext>
                </a:extLst>
              </a:tr>
              <a:tr h="351664">
                <a:tc rowSpan="3">
                  <a:txBody>
                    <a:bodyPr/>
                    <a:lstStyle/>
                    <a:p>
                      <a:pPr algn="ctr">
                        <a:defRPr/>
                      </a:pPr>
                      <a:r>
                        <a:rPr lang="en-US" altLang="ko-KR"/>
                        <a:t>2</a:t>
                      </a:r>
                    </a:p>
                  </a:txBody>
                  <a:tcPr anchor="ctr"/>
                </a:tc>
                <a:tc>
                  <a:txBody>
                    <a:bodyPr/>
                    <a:lstStyle/>
                    <a:p>
                      <a:pPr algn="ctr">
                        <a:defRPr/>
                      </a:pPr>
                      <a:r>
                        <a:rPr lang="EN-US" sz="1100" b="0" i="0" u="none" strike="noStrike">
                          <a:solidFill>
                            <a:srgbClr val="000000"/>
                          </a:solidFill>
                          <a:latin typeface="맑은 고딕"/>
                          <a:ea typeface="맑은 고딕"/>
                        </a:rPr>
                        <a:t>Population</a:t>
                      </a:r>
                    </a:p>
                  </a:txBody>
                  <a:tcPr anchor="ctr">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-0.252</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0.008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-33.144</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0.777</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-0.272</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-0.232</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10"/>
                  </a:ext>
                </a:extLst>
              </a:tr>
              <a:tr h="35166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Crime_Rates</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-0.2329</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0.008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-28.603</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0.792</a:t>
                      </a:r>
                      <a:endParaRPr lang="en-US" dirty="0">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-0.254</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-0.212</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11"/>
                  </a:ext>
                </a:extLst>
              </a:tr>
              <a:tr h="40465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YearMonth_encoded</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0.6472</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0.01</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61.978</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a:t>
                      </a:r>
                      <a:endParaRPr lang="en-US" dirty="0">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1.91</a:t>
                      </a:r>
                      <a:endParaRPr lang="en-US" dirty="0">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0.62</a:t>
                      </a:r>
                      <a:endParaRPr lang="en-US" dirty="0">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0.674</a:t>
                      </a:r>
                      <a:endParaRPr lang="en-US" dirty="0">
                        <a:effectLst/>
                      </a:endParaRPr>
                    </a:p>
                  </a:txBody>
                  <a:tcPr anchor="ctr">
                    <a:lnL w="0">
                      <a:noFill/>
                    </a:lnL>
                    <a:lnR w="0">
                      <a:noFill/>
                    </a:lnR>
                    <a:lnT w="0">
                      <a:noFill/>
                    </a:lnT>
                    <a:lnB w="0">
                      <a:noFill/>
                    </a:lnB>
                  </a:tcPr>
                </a:tc>
                <a:extLst>
                  <a:ext uri="{0D108BD9-81ED-4DB2-BD59-A6C34878D82A}">
                    <a16:rowId xmlns:a16="http://schemas.microsoft.com/office/drawing/2014/main" val="10012"/>
                  </a:ext>
                </a:extLst>
              </a:tr>
            </a:tbl>
          </a:graphicData>
        </a:graphic>
      </p:graphicFrame>
    </p:spTree>
    <p:extLst>
      <p:ext uri="{BB962C8B-B14F-4D97-AF65-F5344CB8AC3E}">
        <p14:creationId xmlns:p14="http://schemas.microsoft.com/office/powerpoint/2010/main" val="1853848051"/>
      </p:ext>
    </p:extLst>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2" name="Google Shape;762;p52"/>
          <p:cNvSpPr/>
          <p:nvPr/>
        </p:nvSpPr>
        <p:spPr>
          <a:xfrm>
            <a:off x="0" y="-3"/>
            <a:ext cx="12192000" cy="781115"/>
          </a:xfrm>
          <a:prstGeom prst="rect">
            <a:avLst/>
          </a:prstGeom>
          <a:solidFill>
            <a:srgbClr val="1B328F"/>
          </a:solidFill>
          <a:ln>
            <a:noFill/>
          </a:ln>
        </p:spPr>
        <p:txBody>
          <a:bodyPr wrap="square" lIns="91424" tIns="45700" rIns="91424" bIns="45700" anchor="t" anchorCtr="0">
            <a:noAutofit/>
          </a:bodyPr>
          <a:lstStyle/>
          <a:p>
            <a:pPr marL="0" marR="0" lvl="0" indent="0" algn="l" rtl="0">
              <a:lnSpc>
                <a:spcPct val="150000"/>
              </a:lnSpc>
              <a:spcBef>
                <a:spcPts val="0"/>
              </a:spcBef>
              <a:spcAft>
                <a:spcPts val="0"/>
              </a:spcAft>
              <a:buClr>
                <a:srgbClr val="000000"/>
              </a:buClr>
              <a:buSzPct val="25000"/>
              <a:buFont typeface="Arial"/>
              <a:buNone/>
              <a:defRPr/>
            </a:pPr>
            <a:r>
              <a:rPr lang="ko-KR" sz="2400" b="1" i="0" u="none" strike="noStrike" cap="none">
                <a:solidFill>
                  <a:srgbClr val="FFFFFF"/>
                </a:solidFill>
                <a:latin typeface="Arial"/>
                <a:ea typeface="Arial"/>
                <a:cs typeface="Arial"/>
                <a:sym typeface="Arial"/>
              </a:rPr>
              <a:t> 부동산 전세가격 예측·전세가율 분석</a:t>
            </a:r>
          </a:p>
          <a:p>
            <a:pPr marL="0" marR="0" lvl="0" indent="0" algn="ctr" rtl="0">
              <a:lnSpc>
                <a:spcPct val="100000"/>
              </a:lnSpc>
              <a:spcBef>
                <a:spcPts val="0"/>
              </a:spcBef>
              <a:spcAft>
                <a:spcPts val="0"/>
              </a:spcAft>
              <a:buClr>
                <a:srgbClr val="000000"/>
              </a:buClr>
              <a:buSzPct val="25000"/>
              <a:buFont typeface="Arial"/>
              <a:buNone/>
              <a:defRPr/>
            </a:pPr>
            <a:endParaRPr sz="900" b="0" i="0" u="none" strike="noStrike" cap="none">
              <a:solidFill>
                <a:srgbClr val="FFFFFF"/>
              </a:solidFill>
              <a:latin typeface="맑은 고딕"/>
              <a:ea typeface="맑은 고딕"/>
              <a:cs typeface="맑은 고딕"/>
              <a:sym typeface="맑은 고딕"/>
            </a:endParaRPr>
          </a:p>
        </p:txBody>
      </p:sp>
      <p:grpSp>
        <p:nvGrpSpPr>
          <p:cNvPr id="763" name="Google Shape;763;p52"/>
          <p:cNvGrpSpPr/>
          <p:nvPr/>
        </p:nvGrpSpPr>
        <p:grpSpPr>
          <a:xfrm>
            <a:off x="10027920" y="-3"/>
            <a:ext cx="2164081" cy="781115"/>
            <a:chOff x="9919316" y="4585314"/>
            <a:chExt cx="2272685" cy="1136343"/>
          </a:xfrm>
        </p:grpSpPr>
        <p:sp>
          <p:nvSpPr>
            <p:cNvPr id="764" name="Google Shape;764;p52"/>
            <p:cNvSpPr/>
            <p:nvPr/>
          </p:nvSpPr>
          <p:spPr>
            <a:xfrm rot="5400000">
              <a:off x="11055659" y="4585314"/>
              <a:ext cx="1136342" cy="1136342"/>
            </a:xfrm>
            <a:prstGeom prst="rtTriangle">
              <a:avLst/>
            </a:prstGeom>
            <a:solidFill>
              <a:schemeClr val="lt1"/>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sp>
          <p:nvSpPr>
            <p:cNvPr id="765" name="Google Shape;765;p52"/>
            <p:cNvSpPr/>
            <p:nvPr/>
          </p:nvSpPr>
          <p:spPr>
            <a:xfrm rot="16200000">
              <a:off x="9919316" y="4585315"/>
              <a:ext cx="1136342" cy="1136342"/>
            </a:xfrm>
            <a:prstGeom prst="rtTriangle">
              <a:avLst/>
            </a:prstGeom>
            <a:solidFill>
              <a:srgbClr val="00B0F0"/>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grpSp>
      <p:sp>
        <p:nvSpPr>
          <p:cNvPr id="766" name="Google Shape;766;p52"/>
          <p:cNvSpPr txBox="1"/>
          <p:nvPr/>
        </p:nvSpPr>
        <p:spPr>
          <a:xfrm>
            <a:off x="93305" y="867747"/>
            <a:ext cx="3694923" cy="369291"/>
          </a:xfrm>
          <a:prstGeom prst="rect">
            <a:avLst/>
          </a:prstGeom>
          <a:noFill/>
          <a:ln>
            <a:noFill/>
          </a:ln>
        </p:spPr>
        <p:txBody>
          <a:bodyPr wrap="square" lIns="91424" tIns="45700" rIns="91424" bIns="45700" anchor="t" anchorCtr="0">
            <a:spAutoFit/>
          </a:bodyPr>
          <a:lstStyle/>
          <a:p>
            <a:pPr marL="0" marR="0" lvl="0" indent="0" algn="l" rtl="0">
              <a:lnSpc>
                <a:spcPct val="100000"/>
              </a:lnSpc>
              <a:spcBef>
                <a:spcPts val="0"/>
              </a:spcBef>
              <a:spcAft>
                <a:spcPts val="0"/>
              </a:spcAft>
              <a:buClr>
                <a:srgbClr val="000000"/>
              </a:buClr>
              <a:buSzPct val="25000"/>
              <a:buFont typeface="Arial"/>
              <a:buNone/>
              <a:defRPr/>
            </a:pPr>
            <a:r>
              <a:rPr lang="ko-KR" sz="1800" b="1" i="0" u="none" strike="noStrike" cap="none">
                <a:solidFill>
                  <a:srgbClr val="000000"/>
                </a:solidFill>
                <a:latin typeface="맑은 고딕"/>
                <a:ea typeface="맑은 고딕"/>
                <a:cs typeface="맑은 고딕"/>
                <a:sym typeface="맑은 고딕"/>
              </a:rPr>
              <a:t>통계 분석</a:t>
            </a:r>
            <a:endParaRPr sz="1400" b="0" i="0" u="none" strike="noStrike" cap="none">
              <a:solidFill>
                <a:srgbClr val="000000"/>
              </a:solidFill>
              <a:latin typeface="Arial"/>
              <a:ea typeface="Arial"/>
              <a:cs typeface="Arial"/>
              <a:sym typeface="Arial"/>
            </a:endParaRPr>
          </a:p>
        </p:txBody>
      </p:sp>
      <p:pic>
        <p:nvPicPr>
          <p:cNvPr id="767" name="Google Shape;767;p52" descr="어둠, 달, 블랙이(가) 표시된 사진  자동 생성된 설명"/>
          <p:cNvPicPr/>
          <p:nvPr/>
        </p:nvPicPr>
        <p:blipFill rotWithShape="1">
          <a:blip r:embed="rId3">
            <a:alphaModFix/>
          </a:blip>
          <a:srcRect/>
          <a:stretch>
            <a:fillRect/>
          </a:stretch>
        </p:blipFill>
        <p:spPr>
          <a:xfrm>
            <a:off x="10689172" y="6529660"/>
            <a:ext cx="1408750" cy="218894"/>
          </a:xfrm>
          <a:prstGeom prst="rect">
            <a:avLst/>
          </a:prstGeom>
          <a:noFill/>
          <a:ln>
            <a:noFill/>
          </a:ln>
        </p:spPr>
      </p:pic>
      <p:graphicFrame>
        <p:nvGraphicFramePr>
          <p:cNvPr id="769" name="표 768"/>
          <p:cNvGraphicFramePr>
            <a:graphicFrameLocks noGrp="1"/>
          </p:cNvGraphicFramePr>
          <p:nvPr/>
        </p:nvGraphicFramePr>
        <p:xfrm>
          <a:off x="314175" y="1848440"/>
          <a:ext cx="11318797" cy="4582660"/>
        </p:xfrm>
        <a:graphic>
          <a:graphicData uri="http://schemas.openxmlformats.org/drawingml/2006/table">
            <a:tbl>
              <a:tblPr firstRow="1" bandRow="1">
                <a:tableStyleId>{01A66EDD-3DAB-4C5B-A090-DC80EC1FD486}</a:tableStyleId>
              </a:tblPr>
              <a:tblGrid>
                <a:gridCol w="1258269">
                  <a:extLst>
                    <a:ext uri="{9D8B030D-6E8A-4147-A177-3AD203B41FA5}">
                      <a16:colId xmlns:a16="http://schemas.microsoft.com/office/drawing/2014/main" val="20000"/>
                    </a:ext>
                  </a:extLst>
                </a:gridCol>
                <a:gridCol w="1257566">
                  <a:extLst>
                    <a:ext uri="{9D8B030D-6E8A-4147-A177-3AD203B41FA5}">
                      <a16:colId xmlns:a16="http://schemas.microsoft.com/office/drawing/2014/main" val="20001"/>
                    </a:ext>
                  </a:extLst>
                </a:gridCol>
                <a:gridCol w="1257566">
                  <a:extLst>
                    <a:ext uri="{9D8B030D-6E8A-4147-A177-3AD203B41FA5}">
                      <a16:colId xmlns:a16="http://schemas.microsoft.com/office/drawing/2014/main" val="20002"/>
                    </a:ext>
                  </a:extLst>
                </a:gridCol>
                <a:gridCol w="1257566">
                  <a:extLst>
                    <a:ext uri="{9D8B030D-6E8A-4147-A177-3AD203B41FA5}">
                      <a16:colId xmlns:a16="http://schemas.microsoft.com/office/drawing/2014/main" val="20003"/>
                    </a:ext>
                  </a:extLst>
                </a:gridCol>
                <a:gridCol w="1257566">
                  <a:extLst>
                    <a:ext uri="{9D8B030D-6E8A-4147-A177-3AD203B41FA5}">
                      <a16:colId xmlns:a16="http://schemas.microsoft.com/office/drawing/2014/main" val="20004"/>
                    </a:ext>
                  </a:extLst>
                </a:gridCol>
                <a:gridCol w="1257566">
                  <a:extLst>
                    <a:ext uri="{9D8B030D-6E8A-4147-A177-3AD203B41FA5}">
                      <a16:colId xmlns:a16="http://schemas.microsoft.com/office/drawing/2014/main" val="20005"/>
                    </a:ext>
                  </a:extLst>
                </a:gridCol>
                <a:gridCol w="1257566">
                  <a:extLst>
                    <a:ext uri="{9D8B030D-6E8A-4147-A177-3AD203B41FA5}">
                      <a16:colId xmlns:a16="http://schemas.microsoft.com/office/drawing/2014/main" val="20006"/>
                    </a:ext>
                  </a:extLst>
                </a:gridCol>
                <a:gridCol w="1257566">
                  <a:extLst>
                    <a:ext uri="{9D8B030D-6E8A-4147-A177-3AD203B41FA5}">
                      <a16:colId xmlns:a16="http://schemas.microsoft.com/office/drawing/2014/main" val="20007"/>
                    </a:ext>
                  </a:extLst>
                </a:gridCol>
                <a:gridCol w="1257566">
                  <a:extLst>
                    <a:ext uri="{9D8B030D-6E8A-4147-A177-3AD203B41FA5}">
                      <a16:colId xmlns:a16="http://schemas.microsoft.com/office/drawing/2014/main" val="20008"/>
                    </a:ext>
                  </a:extLst>
                </a:gridCol>
              </a:tblGrid>
              <a:tr h="291480">
                <a:tc rowSpan="2">
                  <a:txBody>
                    <a:bodyPr/>
                    <a:lstStyle/>
                    <a:p>
                      <a:pPr algn="ctr">
                        <a:defRPr/>
                      </a:pPr>
                      <a:r>
                        <a:rPr lang="ko-KR" altLang="en-US" dirty="0"/>
                        <a:t>전세가 </a:t>
                      </a:r>
                      <a:r>
                        <a:rPr lang="en-US" altLang="ko-KR" dirty="0"/>
                        <a:t>Class</a:t>
                      </a:r>
                    </a:p>
                  </a:txBody>
                  <a:tcPr anchor="ctr"/>
                </a:tc>
                <a:tc rowSpan="2">
                  <a:txBody>
                    <a:bodyPr/>
                    <a:lstStyle/>
                    <a:p>
                      <a:pPr algn="ctr">
                        <a:defRPr/>
                      </a:pPr>
                      <a:r>
                        <a:rPr lang="ko-KR" altLang="en-US" dirty="0"/>
                        <a:t>독립변수</a:t>
                      </a:r>
                    </a:p>
                  </a:txBody>
                  <a:tcPr anchor="ctr"/>
                </a:tc>
                <a:tc rowSpan="2">
                  <a:txBody>
                    <a:bodyPr/>
                    <a:lstStyle/>
                    <a:p>
                      <a:pPr algn="ctr">
                        <a:defRPr/>
                      </a:pPr>
                      <a:r>
                        <a:rPr lang="ko-KR" altLang="en-US"/>
                        <a:t>회귀계수</a:t>
                      </a:r>
                    </a:p>
                  </a:txBody>
                  <a:tcPr anchor="ctr"/>
                </a:tc>
                <a:tc rowSpan="2">
                  <a:txBody>
                    <a:bodyPr/>
                    <a:lstStyle/>
                    <a:p>
                      <a:pPr algn="ctr">
                        <a:defRPr/>
                      </a:pPr>
                      <a:r>
                        <a:rPr lang="en-US" altLang="ko-KR"/>
                        <a:t>S.E.</a:t>
                      </a:r>
                    </a:p>
                  </a:txBody>
                  <a:tcPr anchor="ctr"/>
                </a:tc>
                <a:tc rowSpan="2">
                  <a:txBody>
                    <a:bodyPr/>
                    <a:lstStyle/>
                    <a:p>
                      <a:pPr algn="ctr">
                        <a:defRPr/>
                      </a:pPr>
                      <a:r>
                        <a:rPr lang="en-US" altLang="ko-KR"/>
                        <a:t>Wald</a:t>
                      </a:r>
                    </a:p>
                  </a:txBody>
                  <a:tcPr anchor="ctr"/>
                </a:tc>
                <a:tc rowSpan="2">
                  <a:txBody>
                    <a:bodyPr/>
                    <a:lstStyle/>
                    <a:p>
                      <a:pPr algn="ctr">
                        <a:defRPr/>
                      </a:pPr>
                      <a:r>
                        <a:rPr lang="ko-KR" altLang="en-US"/>
                        <a:t>p (유의확률)</a:t>
                      </a:r>
                    </a:p>
                  </a:txBody>
                  <a:tcPr anchor="ctr"/>
                </a:tc>
                <a:tc rowSpan="2">
                  <a:txBody>
                    <a:bodyPr/>
                    <a:lstStyle/>
                    <a:p>
                      <a:pPr algn="ctr">
                        <a:defRPr/>
                      </a:pPr>
                      <a:r>
                        <a:rPr lang="en-US" altLang="ko-KR"/>
                        <a:t>OR</a:t>
                      </a:r>
                    </a:p>
                    <a:p>
                      <a:pPr algn="ctr">
                        <a:defRPr/>
                      </a:pPr>
                      <a:r>
                        <a:rPr lang="en-US" altLang="ko-KR"/>
                        <a:t>(</a:t>
                      </a:r>
                      <a:r>
                        <a:rPr lang="ko-KR" altLang="en-US"/>
                        <a:t>오즈비</a:t>
                      </a:r>
                      <a:r>
                        <a:rPr lang="en-US" altLang="ko-KR"/>
                        <a:t>)</a:t>
                      </a:r>
                    </a:p>
                  </a:txBody>
                  <a:tcPr anchor="ctr"/>
                </a:tc>
                <a:tc gridSpan="2">
                  <a:txBody>
                    <a:bodyPr/>
                    <a:lstStyle/>
                    <a:p>
                      <a:pPr algn="ctr">
                        <a:defRPr/>
                      </a:pPr>
                      <a:r>
                        <a:rPr lang="en-US" altLang="ko-KR"/>
                        <a:t>99% </a:t>
                      </a:r>
                      <a:r>
                        <a:rPr lang="ko-KR" altLang="en-US"/>
                        <a:t>신뢰구간</a:t>
                      </a:r>
                    </a:p>
                  </a:txBody>
                  <a:tcPr anchor="ctr"/>
                </a:tc>
                <a:tc hMerge="1">
                  <a:txBody>
                    <a:bodyPr/>
                    <a:lstStyle/>
                    <a:p>
                      <a:pPr>
                        <a:defRPr/>
                      </a:pPr>
                      <a:endParaRPr lang="ko-KR" altLang="en-US"/>
                    </a:p>
                  </a:txBody>
                  <a:tcPr/>
                </a:tc>
                <a:extLst>
                  <a:ext uri="{0D108BD9-81ED-4DB2-BD59-A6C34878D82A}">
                    <a16:rowId xmlns:a16="http://schemas.microsoft.com/office/drawing/2014/main" val="10000"/>
                  </a:ext>
                </a:extLst>
              </a:tr>
              <a:tr h="291480">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a:txBody>
                    <a:bodyPr/>
                    <a:lstStyle/>
                    <a:p>
                      <a:pPr algn="ctr">
                        <a:defRPr/>
                      </a:pPr>
                      <a:r>
                        <a:rPr lang="ko-KR" altLang="en-US"/>
                        <a:t>하한</a:t>
                      </a:r>
                    </a:p>
                  </a:txBody>
                  <a:tcPr anchor="ctr"/>
                </a:tc>
                <a:tc>
                  <a:txBody>
                    <a:bodyPr/>
                    <a:lstStyle/>
                    <a:p>
                      <a:pPr algn="ctr">
                        <a:defRPr/>
                      </a:pPr>
                      <a:r>
                        <a:rPr lang="ko-KR" altLang="en-US"/>
                        <a:t>상한</a:t>
                      </a:r>
                    </a:p>
                  </a:txBody>
                  <a:tcPr anchor="ctr"/>
                </a:tc>
                <a:extLst>
                  <a:ext uri="{0D108BD9-81ED-4DB2-BD59-A6C34878D82A}">
                    <a16:rowId xmlns:a16="http://schemas.microsoft.com/office/drawing/2014/main" val="10001"/>
                  </a:ext>
                </a:extLst>
              </a:tr>
              <a:tr h="354634">
                <a:tc rowSpan="5">
                  <a:txBody>
                    <a:bodyPr/>
                    <a:lstStyle/>
                    <a:p>
                      <a:pPr algn="ctr">
                        <a:defRPr/>
                      </a:pPr>
                      <a:r>
                        <a:rPr lang="en-US" altLang="ko-KR" dirty="0"/>
                        <a:t>2</a:t>
                      </a:r>
                    </a:p>
                  </a:txBody>
                  <a:tcPr anchor="ctr"/>
                </a:tc>
                <a:tc>
                  <a:txBody>
                    <a:bodyPr/>
                    <a:lstStyle/>
                    <a:p>
                      <a:pPr algn="ctr">
                        <a:defRPr/>
                      </a:pPr>
                      <a:r>
                        <a:rPr lang="EN-US" sz="1100" b="0" i="0" u="none" strike="noStrike" dirty="0" err="1">
                          <a:solidFill>
                            <a:srgbClr val="000000"/>
                          </a:solidFill>
                          <a:latin typeface="맑은 고딕"/>
                          <a:ea typeface="맑은 고딕"/>
                        </a:rPr>
                        <a:t>HSP_index</a:t>
                      </a:r>
                      <a:endParaRPr lang="EN-US" sz="1100" b="0" i="0" u="none" strike="noStrike" dirty="0">
                        <a:solidFill>
                          <a:srgbClr val="000000"/>
                        </a:solidFill>
                        <a:latin typeface="맑은 고딕"/>
                        <a:ea typeface="맑은 고딕"/>
                      </a:endParaRPr>
                    </a:p>
                  </a:txBody>
                  <a:tcPr anchor="ctr">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-1.0736</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0.01</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-107.96</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0.342</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-1.099</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-1.048</a:t>
                      </a:r>
                      <a:endParaRPr lang="en-US">
                        <a:effectLst/>
                      </a:endParaRPr>
                    </a:p>
                  </a:txBody>
                  <a:tcPr anchor="ctr">
                    <a:lnL w="0">
                      <a:noFill/>
                    </a:lnL>
                    <a:lnR w="0">
                      <a:noFill/>
                    </a:lnR>
                    <a:lnB w="0">
                      <a:noFill/>
                    </a:lnB>
                  </a:tcPr>
                </a:tc>
                <a:extLst>
                  <a:ext uri="{0D108BD9-81ED-4DB2-BD59-A6C34878D82A}">
                    <a16:rowId xmlns:a16="http://schemas.microsoft.com/office/drawing/2014/main" val="10002"/>
                  </a:ext>
                </a:extLst>
              </a:tr>
              <a:tr h="35463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SDT_index</a:t>
                      </a: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-0.2494</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0.01</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-25.804</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0.779</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-0.274</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-0.224</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3"/>
                  </a:ext>
                </a:extLst>
              </a:tr>
              <a:tr h="35463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IR</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-0.7263</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0.014</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-51.548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0.484</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-0.763</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-0.69</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4"/>
                  </a:ext>
                </a:extLst>
              </a:tr>
              <a:tr h="354634">
                <a:tc vMerge="1">
                  <a:txBody>
                    <a:bodyPr/>
                    <a:lstStyle/>
                    <a:p>
                      <a:pPr>
                        <a:defRPr/>
                      </a:pPr>
                      <a:endParaRPr lang="en-US" altLang="ko-KR"/>
                    </a:p>
                  </a:txBody>
                  <a:tcPr/>
                </a:tc>
                <a:tc>
                  <a:txBody>
                    <a:bodyPr/>
                    <a:lstStyle/>
                    <a:p>
                      <a:pPr algn="ctr">
                        <a:defRPr/>
                      </a:pPr>
                      <a:r>
                        <a:rPr lang="EN-US" sz="1100" b="0" i="0" u="none" strike="noStrike" dirty="0">
                          <a:solidFill>
                            <a:srgbClr val="000000"/>
                          </a:solidFill>
                          <a:latin typeface="맑은 고딕"/>
                          <a:ea typeface="맑은 고딕"/>
                        </a:rPr>
                        <a:t>UR</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-0.0367</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0.008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-4.599</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0.964</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-0.057</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-0.016</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5"/>
                  </a:ext>
                </a:extLst>
              </a:tr>
              <a:tr h="35463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Floor</a:t>
                      </a: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-0.0858</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0.007</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-12.129</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a:t>
                      </a:r>
                      <a:endParaRPr lang="en-US" dirty="0">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0.918</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-0.104</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-0.068</a:t>
                      </a:r>
                      <a:endParaRPr lang="en-US" dirty="0">
                        <a:effectLst/>
                      </a:endParaRPr>
                    </a:p>
                  </a:txBody>
                  <a:tcPr anchor="ctr">
                    <a:lnL w="0">
                      <a:noFill/>
                    </a:lnL>
                    <a:lnR w="0">
                      <a:noFill/>
                    </a:lnR>
                    <a:lnT w="0">
                      <a:noFill/>
                    </a:lnT>
                    <a:lnB w="0">
                      <a:noFill/>
                    </a:lnB>
                  </a:tcPr>
                </a:tc>
                <a:extLst>
                  <a:ext uri="{0D108BD9-81ED-4DB2-BD59-A6C34878D82A}">
                    <a16:rowId xmlns:a16="http://schemas.microsoft.com/office/drawing/2014/main" val="10006"/>
                  </a:ext>
                </a:extLst>
              </a:tr>
              <a:tr h="354634">
                <a:tc rowSpan="6">
                  <a:txBody>
                    <a:bodyPr/>
                    <a:lstStyle/>
                    <a:p>
                      <a:pPr algn="ctr">
                        <a:defRPr/>
                      </a:pPr>
                      <a:r>
                        <a:rPr lang="en-US" altLang="ko-KR"/>
                        <a:t>3</a:t>
                      </a:r>
                    </a:p>
                  </a:txBody>
                  <a:tcPr anchor="ctr"/>
                </a:tc>
                <a:tc>
                  <a:txBody>
                    <a:bodyPr/>
                    <a:lstStyle/>
                    <a:p>
                      <a:pPr algn="ctr">
                        <a:defRPr/>
                      </a:pPr>
                      <a:r>
                        <a:rPr lang="EN-US" sz="1100" b="0" i="0" u="none" strike="noStrike">
                          <a:solidFill>
                            <a:srgbClr val="000000"/>
                          </a:solidFill>
                          <a:latin typeface="맑은 고딕"/>
                          <a:ea typeface="맑은 고딕"/>
                        </a:rPr>
                        <a:t>Population</a:t>
                      </a:r>
                    </a:p>
                  </a:txBody>
                  <a:tcPr anchor="ctr">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0.2088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0.008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27.218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1.232</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0.189</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0.229</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7"/>
                  </a:ext>
                </a:extLst>
              </a:tr>
              <a:tr h="35463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Crime_Rates</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-0.0909</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0.009</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-9.943</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0.913</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-0.114</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-0.067</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8"/>
                  </a:ext>
                </a:extLst>
              </a:tr>
              <a:tr h="408072">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YearMonth_encoded</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1.0304</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0.011</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92.489</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2.802</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1.002</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1.059</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9"/>
                  </a:ext>
                </a:extLst>
              </a:tr>
              <a:tr h="35463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HSP_index</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-0.3933</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0.009</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-43.591</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a:t>
                      </a:r>
                      <a:endParaRPr lang="en-US" dirty="0">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0.675</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-0.416</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-0.37</a:t>
                      </a:r>
                      <a:endParaRPr lang="en-US" dirty="0">
                        <a:effectLst/>
                      </a:endParaRPr>
                    </a:p>
                  </a:txBody>
                  <a:tcPr anchor="ctr">
                    <a:lnL w="0">
                      <a:noFill/>
                    </a:lnL>
                    <a:lnR w="0">
                      <a:noFill/>
                    </a:lnR>
                    <a:lnT w="0">
                      <a:noFill/>
                    </a:lnT>
                    <a:lnB w="0">
                      <a:noFill/>
                    </a:lnB>
                  </a:tcPr>
                </a:tc>
                <a:extLst>
                  <a:ext uri="{0D108BD9-81ED-4DB2-BD59-A6C34878D82A}">
                    <a16:rowId xmlns:a16="http://schemas.microsoft.com/office/drawing/2014/main" val="10010"/>
                  </a:ext>
                </a:extLst>
              </a:tr>
              <a:tr h="35463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SDT_index</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0.0395</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0.01</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3.903</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1.04</a:t>
                      </a:r>
                      <a:endParaRPr lang="en-US" dirty="0">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0.013</a:t>
                      </a:r>
                      <a:endParaRPr lang="en-US" dirty="0">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0.066</a:t>
                      </a:r>
                      <a:endParaRPr lang="en-US" dirty="0">
                        <a:effectLst/>
                      </a:endParaRPr>
                    </a:p>
                  </a:txBody>
                  <a:tcPr anchor="ctr">
                    <a:lnL w="0">
                      <a:noFill/>
                    </a:lnL>
                    <a:lnR w="0">
                      <a:noFill/>
                    </a:lnR>
                    <a:lnT w="0">
                      <a:noFill/>
                    </a:lnT>
                    <a:lnB w="0">
                      <a:noFill/>
                    </a:lnB>
                  </a:tcPr>
                </a:tc>
                <a:extLst>
                  <a:ext uri="{0D108BD9-81ED-4DB2-BD59-A6C34878D82A}">
                    <a16:rowId xmlns:a16="http://schemas.microsoft.com/office/drawing/2014/main" val="10011"/>
                  </a:ext>
                </a:extLst>
              </a:tr>
              <a:tr h="35463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IR</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-0.2354</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0.013</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-17.718</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a:t>
                      </a:r>
                      <a:endParaRPr lang="en-US" dirty="0">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0.79</a:t>
                      </a:r>
                      <a:endParaRPr lang="en-US" dirty="0">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-0.27</a:t>
                      </a:r>
                      <a:endParaRPr lang="en-US" dirty="0">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-0.201</a:t>
                      </a:r>
                      <a:endParaRPr lang="en-US" dirty="0">
                        <a:effectLst/>
                      </a:endParaRPr>
                    </a:p>
                  </a:txBody>
                  <a:tcPr anchor="ctr">
                    <a:lnL w="0">
                      <a:noFill/>
                    </a:lnL>
                    <a:lnR w="0">
                      <a:noFill/>
                    </a:lnR>
                    <a:lnT w="0">
                      <a:noFill/>
                    </a:lnT>
                    <a:lnB w="0">
                      <a:noFill/>
                    </a:lnB>
                  </a:tcPr>
                </a:tc>
                <a:extLst>
                  <a:ext uri="{0D108BD9-81ED-4DB2-BD59-A6C34878D82A}">
                    <a16:rowId xmlns:a16="http://schemas.microsoft.com/office/drawing/2014/main" val="10012"/>
                  </a:ext>
                </a:extLst>
              </a:tr>
            </a:tbl>
          </a:graphicData>
        </a:graphic>
      </p:graphicFrame>
      <p:sp>
        <p:nvSpPr>
          <p:cNvPr id="2" name="Google Shape;768;p52">
            <a:extLst>
              <a:ext uri="{FF2B5EF4-FFF2-40B4-BE49-F238E27FC236}">
                <a16:creationId xmlns:a16="http://schemas.microsoft.com/office/drawing/2014/main" id="{C24E50E0-FC8A-1C9A-A993-4B2DFA26ED9C}"/>
              </a:ext>
            </a:extLst>
          </p:cNvPr>
          <p:cNvSpPr txBox="1"/>
          <p:nvPr/>
        </p:nvSpPr>
        <p:spPr>
          <a:xfrm>
            <a:off x="314175" y="1237038"/>
            <a:ext cx="3694923" cy="303900"/>
          </a:xfrm>
          <a:prstGeom prst="rect">
            <a:avLst/>
          </a:prstGeom>
          <a:noFill/>
          <a:ln>
            <a:noFill/>
          </a:ln>
        </p:spPr>
        <p:txBody>
          <a:bodyPr wrap="square" lIns="91424" tIns="91424" rIns="91424" bIns="91424" anchor="t" anchorCtr="0">
            <a:noAutofit/>
          </a:bodyPr>
          <a:lstStyle/>
          <a:p>
            <a:pPr marL="0" lvl="0" indent="0" algn="l" rtl="0">
              <a:spcBef>
                <a:spcPts val="0"/>
              </a:spcBef>
              <a:spcAft>
                <a:spcPts val="0"/>
              </a:spcAft>
              <a:buNone/>
              <a:defRPr/>
            </a:pPr>
            <a:r>
              <a:rPr lang="en-US" altLang="ko-KR" dirty="0" err="1">
                <a:latin typeface="맑은 고딕"/>
                <a:ea typeface="맑은 고딕"/>
                <a:cs typeface="맑은 고딕"/>
                <a:sym typeface="맑은 고딕"/>
              </a:rPr>
              <a:t>Officetel</a:t>
            </a:r>
            <a:r>
              <a:rPr lang="ko-KR" altLang="en-US" dirty="0">
                <a:latin typeface="맑은 고딕"/>
                <a:ea typeface="맑은 고딕"/>
                <a:cs typeface="맑은 고딕"/>
                <a:sym typeface="맑은 고딕"/>
              </a:rPr>
              <a:t> </a:t>
            </a:r>
            <a:r>
              <a:rPr lang="ko-KR" altLang="ko-KR" dirty="0">
                <a:latin typeface="맑은 고딕"/>
                <a:ea typeface="맑은 고딕"/>
                <a:cs typeface="맑은 고딕"/>
                <a:sym typeface="맑은 고딕"/>
              </a:rPr>
              <a:t>전세가별 독립변수들의 </a:t>
            </a:r>
            <a:r>
              <a:rPr lang="ko-KR" altLang="en-US" dirty="0">
                <a:latin typeface="맑은 고딕"/>
                <a:ea typeface="맑은 고딕"/>
                <a:cs typeface="맑은 고딕"/>
                <a:sym typeface="맑은 고딕"/>
              </a:rPr>
              <a:t>통계량</a:t>
            </a:r>
          </a:p>
        </p:txBody>
      </p:sp>
    </p:spTree>
    <p:extLst>
      <p:ext uri="{BB962C8B-B14F-4D97-AF65-F5344CB8AC3E}">
        <p14:creationId xmlns:p14="http://schemas.microsoft.com/office/powerpoint/2010/main" val="3399434164"/>
      </p:ext>
    </p:extLst>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2" name="Google Shape;762;p52"/>
          <p:cNvSpPr/>
          <p:nvPr/>
        </p:nvSpPr>
        <p:spPr>
          <a:xfrm>
            <a:off x="0" y="-3"/>
            <a:ext cx="12192000" cy="781115"/>
          </a:xfrm>
          <a:prstGeom prst="rect">
            <a:avLst/>
          </a:prstGeom>
          <a:solidFill>
            <a:srgbClr val="1B328F"/>
          </a:solidFill>
          <a:ln>
            <a:noFill/>
          </a:ln>
        </p:spPr>
        <p:txBody>
          <a:bodyPr wrap="square" lIns="91424" tIns="45700" rIns="91424" bIns="45700" anchor="t" anchorCtr="0">
            <a:noAutofit/>
          </a:bodyPr>
          <a:lstStyle/>
          <a:p>
            <a:pPr marL="0" marR="0" lvl="0" indent="0" algn="l" rtl="0">
              <a:lnSpc>
                <a:spcPct val="150000"/>
              </a:lnSpc>
              <a:spcBef>
                <a:spcPts val="0"/>
              </a:spcBef>
              <a:spcAft>
                <a:spcPts val="0"/>
              </a:spcAft>
              <a:buClr>
                <a:srgbClr val="000000"/>
              </a:buClr>
              <a:buSzPct val="25000"/>
              <a:buFont typeface="Arial"/>
              <a:buNone/>
              <a:defRPr/>
            </a:pPr>
            <a:r>
              <a:rPr lang="ko-KR" sz="2400" b="1" i="0" u="none" strike="noStrike" cap="none">
                <a:solidFill>
                  <a:srgbClr val="FFFFFF"/>
                </a:solidFill>
                <a:latin typeface="Arial"/>
                <a:ea typeface="Arial"/>
                <a:cs typeface="Arial"/>
                <a:sym typeface="Arial"/>
              </a:rPr>
              <a:t> 부동산 전세가격 예측·전세가율 분석</a:t>
            </a:r>
          </a:p>
          <a:p>
            <a:pPr marL="0" marR="0" lvl="0" indent="0" algn="ctr" rtl="0">
              <a:lnSpc>
                <a:spcPct val="100000"/>
              </a:lnSpc>
              <a:spcBef>
                <a:spcPts val="0"/>
              </a:spcBef>
              <a:spcAft>
                <a:spcPts val="0"/>
              </a:spcAft>
              <a:buClr>
                <a:srgbClr val="000000"/>
              </a:buClr>
              <a:buSzPct val="25000"/>
              <a:buFont typeface="Arial"/>
              <a:buNone/>
              <a:defRPr/>
            </a:pPr>
            <a:endParaRPr sz="900" b="0" i="0" u="none" strike="noStrike" cap="none">
              <a:solidFill>
                <a:srgbClr val="FFFFFF"/>
              </a:solidFill>
              <a:latin typeface="맑은 고딕"/>
              <a:ea typeface="맑은 고딕"/>
              <a:cs typeface="맑은 고딕"/>
              <a:sym typeface="맑은 고딕"/>
            </a:endParaRPr>
          </a:p>
        </p:txBody>
      </p:sp>
      <p:grpSp>
        <p:nvGrpSpPr>
          <p:cNvPr id="763" name="Google Shape;763;p52"/>
          <p:cNvGrpSpPr/>
          <p:nvPr/>
        </p:nvGrpSpPr>
        <p:grpSpPr>
          <a:xfrm>
            <a:off x="10027920" y="-3"/>
            <a:ext cx="2164081" cy="781115"/>
            <a:chOff x="9919316" y="4585314"/>
            <a:chExt cx="2272685" cy="1136343"/>
          </a:xfrm>
        </p:grpSpPr>
        <p:sp>
          <p:nvSpPr>
            <p:cNvPr id="764" name="Google Shape;764;p52"/>
            <p:cNvSpPr/>
            <p:nvPr/>
          </p:nvSpPr>
          <p:spPr>
            <a:xfrm rot="5400000">
              <a:off x="11055659" y="4585314"/>
              <a:ext cx="1136342" cy="1136342"/>
            </a:xfrm>
            <a:prstGeom prst="rtTriangle">
              <a:avLst/>
            </a:prstGeom>
            <a:solidFill>
              <a:schemeClr val="lt1"/>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sp>
          <p:nvSpPr>
            <p:cNvPr id="765" name="Google Shape;765;p52"/>
            <p:cNvSpPr/>
            <p:nvPr/>
          </p:nvSpPr>
          <p:spPr>
            <a:xfrm rot="16200000">
              <a:off x="9919316" y="4585315"/>
              <a:ext cx="1136342" cy="1136342"/>
            </a:xfrm>
            <a:prstGeom prst="rtTriangle">
              <a:avLst/>
            </a:prstGeom>
            <a:solidFill>
              <a:srgbClr val="00B0F0"/>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grpSp>
      <p:sp>
        <p:nvSpPr>
          <p:cNvPr id="766" name="Google Shape;766;p52"/>
          <p:cNvSpPr txBox="1"/>
          <p:nvPr/>
        </p:nvSpPr>
        <p:spPr>
          <a:xfrm>
            <a:off x="93305" y="867747"/>
            <a:ext cx="3694923" cy="369291"/>
          </a:xfrm>
          <a:prstGeom prst="rect">
            <a:avLst/>
          </a:prstGeom>
          <a:noFill/>
          <a:ln>
            <a:noFill/>
          </a:ln>
        </p:spPr>
        <p:txBody>
          <a:bodyPr wrap="square" lIns="91424" tIns="45700" rIns="91424" bIns="45700" anchor="t" anchorCtr="0">
            <a:spAutoFit/>
          </a:bodyPr>
          <a:lstStyle/>
          <a:p>
            <a:pPr marL="0" marR="0" lvl="0" indent="0" algn="l" rtl="0">
              <a:lnSpc>
                <a:spcPct val="100000"/>
              </a:lnSpc>
              <a:spcBef>
                <a:spcPts val="0"/>
              </a:spcBef>
              <a:spcAft>
                <a:spcPts val="0"/>
              </a:spcAft>
              <a:buClr>
                <a:srgbClr val="000000"/>
              </a:buClr>
              <a:buSzPct val="25000"/>
              <a:buFont typeface="Arial"/>
              <a:buNone/>
              <a:defRPr/>
            </a:pPr>
            <a:r>
              <a:rPr lang="ko-KR" sz="1800" b="1" i="0" u="none" strike="noStrike" cap="none">
                <a:solidFill>
                  <a:srgbClr val="000000"/>
                </a:solidFill>
                <a:latin typeface="맑은 고딕"/>
                <a:ea typeface="맑은 고딕"/>
                <a:cs typeface="맑은 고딕"/>
                <a:sym typeface="맑은 고딕"/>
              </a:rPr>
              <a:t>통계 분석</a:t>
            </a:r>
            <a:endParaRPr sz="1400" b="0" i="0" u="none" strike="noStrike" cap="none">
              <a:solidFill>
                <a:srgbClr val="000000"/>
              </a:solidFill>
              <a:latin typeface="Arial"/>
              <a:ea typeface="Arial"/>
              <a:cs typeface="Arial"/>
              <a:sym typeface="Arial"/>
            </a:endParaRPr>
          </a:p>
        </p:txBody>
      </p:sp>
      <p:pic>
        <p:nvPicPr>
          <p:cNvPr id="767" name="Google Shape;767;p52" descr="어둠, 달, 블랙이(가) 표시된 사진  자동 생성된 설명"/>
          <p:cNvPicPr/>
          <p:nvPr/>
        </p:nvPicPr>
        <p:blipFill rotWithShape="1">
          <a:blip r:embed="rId3">
            <a:alphaModFix/>
          </a:blip>
          <a:srcRect/>
          <a:stretch>
            <a:fillRect/>
          </a:stretch>
        </p:blipFill>
        <p:spPr>
          <a:xfrm>
            <a:off x="10689172" y="6529660"/>
            <a:ext cx="1408750" cy="218894"/>
          </a:xfrm>
          <a:prstGeom prst="rect">
            <a:avLst/>
          </a:prstGeom>
          <a:noFill/>
          <a:ln>
            <a:noFill/>
          </a:ln>
        </p:spPr>
      </p:pic>
      <p:graphicFrame>
        <p:nvGraphicFramePr>
          <p:cNvPr id="769" name="표 768"/>
          <p:cNvGraphicFramePr>
            <a:graphicFrameLocks noGrp="1"/>
          </p:cNvGraphicFramePr>
          <p:nvPr/>
        </p:nvGraphicFramePr>
        <p:xfrm>
          <a:off x="314175" y="1848440"/>
          <a:ext cx="11453103" cy="4522383"/>
        </p:xfrm>
        <a:graphic>
          <a:graphicData uri="http://schemas.openxmlformats.org/drawingml/2006/table">
            <a:tbl>
              <a:tblPr firstRow="1" bandRow="1">
                <a:tableStyleId>{01A66EDD-3DAB-4C5B-A090-DC80EC1FD486}</a:tableStyleId>
              </a:tblPr>
              <a:tblGrid>
                <a:gridCol w="1273199">
                  <a:extLst>
                    <a:ext uri="{9D8B030D-6E8A-4147-A177-3AD203B41FA5}">
                      <a16:colId xmlns:a16="http://schemas.microsoft.com/office/drawing/2014/main" val="20000"/>
                    </a:ext>
                  </a:extLst>
                </a:gridCol>
                <a:gridCol w="1272488">
                  <a:extLst>
                    <a:ext uri="{9D8B030D-6E8A-4147-A177-3AD203B41FA5}">
                      <a16:colId xmlns:a16="http://schemas.microsoft.com/office/drawing/2014/main" val="20001"/>
                    </a:ext>
                  </a:extLst>
                </a:gridCol>
                <a:gridCol w="1272488">
                  <a:extLst>
                    <a:ext uri="{9D8B030D-6E8A-4147-A177-3AD203B41FA5}">
                      <a16:colId xmlns:a16="http://schemas.microsoft.com/office/drawing/2014/main" val="20002"/>
                    </a:ext>
                  </a:extLst>
                </a:gridCol>
                <a:gridCol w="1272488">
                  <a:extLst>
                    <a:ext uri="{9D8B030D-6E8A-4147-A177-3AD203B41FA5}">
                      <a16:colId xmlns:a16="http://schemas.microsoft.com/office/drawing/2014/main" val="20003"/>
                    </a:ext>
                  </a:extLst>
                </a:gridCol>
                <a:gridCol w="1272488">
                  <a:extLst>
                    <a:ext uri="{9D8B030D-6E8A-4147-A177-3AD203B41FA5}">
                      <a16:colId xmlns:a16="http://schemas.microsoft.com/office/drawing/2014/main" val="20004"/>
                    </a:ext>
                  </a:extLst>
                </a:gridCol>
                <a:gridCol w="1272488">
                  <a:extLst>
                    <a:ext uri="{9D8B030D-6E8A-4147-A177-3AD203B41FA5}">
                      <a16:colId xmlns:a16="http://schemas.microsoft.com/office/drawing/2014/main" val="20005"/>
                    </a:ext>
                  </a:extLst>
                </a:gridCol>
                <a:gridCol w="1272488">
                  <a:extLst>
                    <a:ext uri="{9D8B030D-6E8A-4147-A177-3AD203B41FA5}">
                      <a16:colId xmlns:a16="http://schemas.microsoft.com/office/drawing/2014/main" val="20006"/>
                    </a:ext>
                  </a:extLst>
                </a:gridCol>
                <a:gridCol w="1272488">
                  <a:extLst>
                    <a:ext uri="{9D8B030D-6E8A-4147-A177-3AD203B41FA5}">
                      <a16:colId xmlns:a16="http://schemas.microsoft.com/office/drawing/2014/main" val="20007"/>
                    </a:ext>
                  </a:extLst>
                </a:gridCol>
                <a:gridCol w="1272488">
                  <a:extLst>
                    <a:ext uri="{9D8B030D-6E8A-4147-A177-3AD203B41FA5}">
                      <a16:colId xmlns:a16="http://schemas.microsoft.com/office/drawing/2014/main" val="20008"/>
                    </a:ext>
                  </a:extLst>
                </a:gridCol>
              </a:tblGrid>
              <a:tr h="315148">
                <a:tc rowSpan="2">
                  <a:txBody>
                    <a:bodyPr/>
                    <a:lstStyle/>
                    <a:p>
                      <a:pPr algn="ctr">
                        <a:defRPr/>
                      </a:pPr>
                      <a:r>
                        <a:rPr lang="ko-KR" altLang="en-US" dirty="0"/>
                        <a:t>전세가 </a:t>
                      </a:r>
                      <a:r>
                        <a:rPr lang="en-US" altLang="ko-KR" dirty="0"/>
                        <a:t>Class</a:t>
                      </a:r>
                    </a:p>
                  </a:txBody>
                  <a:tcPr anchor="ctr"/>
                </a:tc>
                <a:tc rowSpan="2">
                  <a:txBody>
                    <a:bodyPr/>
                    <a:lstStyle/>
                    <a:p>
                      <a:pPr algn="ctr">
                        <a:defRPr/>
                      </a:pPr>
                      <a:r>
                        <a:rPr lang="ko-KR" altLang="en-US"/>
                        <a:t>독립변수</a:t>
                      </a:r>
                    </a:p>
                  </a:txBody>
                  <a:tcPr anchor="ctr"/>
                </a:tc>
                <a:tc rowSpan="2">
                  <a:txBody>
                    <a:bodyPr/>
                    <a:lstStyle/>
                    <a:p>
                      <a:pPr algn="ctr">
                        <a:defRPr/>
                      </a:pPr>
                      <a:r>
                        <a:rPr lang="ko-KR" altLang="en-US"/>
                        <a:t>회귀계수</a:t>
                      </a:r>
                    </a:p>
                  </a:txBody>
                  <a:tcPr anchor="ctr"/>
                </a:tc>
                <a:tc rowSpan="2">
                  <a:txBody>
                    <a:bodyPr/>
                    <a:lstStyle/>
                    <a:p>
                      <a:pPr algn="ctr">
                        <a:defRPr/>
                      </a:pPr>
                      <a:r>
                        <a:rPr lang="en-US" altLang="ko-KR"/>
                        <a:t>S.E.</a:t>
                      </a:r>
                    </a:p>
                  </a:txBody>
                  <a:tcPr anchor="ctr"/>
                </a:tc>
                <a:tc rowSpan="2">
                  <a:txBody>
                    <a:bodyPr/>
                    <a:lstStyle/>
                    <a:p>
                      <a:pPr algn="ctr">
                        <a:defRPr/>
                      </a:pPr>
                      <a:r>
                        <a:rPr lang="en-US" altLang="ko-KR"/>
                        <a:t>Wald</a:t>
                      </a:r>
                    </a:p>
                  </a:txBody>
                  <a:tcPr anchor="ctr"/>
                </a:tc>
                <a:tc rowSpan="2">
                  <a:txBody>
                    <a:bodyPr/>
                    <a:lstStyle/>
                    <a:p>
                      <a:pPr algn="ctr">
                        <a:defRPr/>
                      </a:pPr>
                      <a:r>
                        <a:rPr lang="ko-KR" altLang="en-US"/>
                        <a:t>p (유의확률)</a:t>
                      </a:r>
                    </a:p>
                  </a:txBody>
                  <a:tcPr anchor="ctr"/>
                </a:tc>
                <a:tc rowSpan="2">
                  <a:txBody>
                    <a:bodyPr/>
                    <a:lstStyle/>
                    <a:p>
                      <a:pPr algn="ctr">
                        <a:defRPr/>
                      </a:pPr>
                      <a:r>
                        <a:rPr lang="en-US" altLang="ko-KR"/>
                        <a:t>OR</a:t>
                      </a:r>
                    </a:p>
                    <a:p>
                      <a:pPr algn="ctr">
                        <a:defRPr/>
                      </a:pPr>
                      <a:r>
                        <a:rPr lang="en-US" altLang="ko-KR"/>
                        <a:t>(</a:t>
                      </a:r>
                      <a:r>
                        <a:rPr lang="ko-KR" altLang="en-US"/>
                        <a:t>오즈비</a:t>
                      </a:r>
                      <a:r>
                        <a:rPr lang="en-US" altLang="ko-KR"/>
                        <a:t>)</a:t>
                      </a:r>
                    </a:p>
                  </a:txBody>
                  <a:tcPr anchor="ctr"/>
                </a:tc>
                <a:tc gridSpan="2">
                  <a:txBody>
                    <a:bodyPr/>
                    <a:lstStyle/>
                    <a:p>
                      <a:pPr algn="ctr">
                        <a:defRPr/>
                      </a:pPr>
                      <a:r>
                        <a:rPr lang="en-US" altLang="ko-KR"/>
                        <a:t>99% </a:t>
                      </a:r>
                      <a:r>
                        <a:rPr lang="ko-KR" altLang="en-US"/>
                        <a:t>신뢰구간</a:t>
                      </a:r>
                    </a:p>
                  </a:txBody>
                  <a:tcPr anchor="ctr"/>
                </a:tc>
                <a:tc hMerge="1">
                  <a:txBody>
                    <a:bodyPr/>
                    <a:lstStyle/>
                    <a:p>
                      <a:pPr>
                        <a:defRPr/>
                      </a:pPr>
                      <a:endParaRPr lang="ko-KR" altLang="en-US"/>
                    </a:p>
                  </a:txBody>
                  <a:tcPr/>
                </a:tc>
                <a:extLst>
                  <a:ext uri="{0D108BD9-81ED-4DB2-BD59-A6C34878D82A}">
                    <a16:rowId xmlns:a16="http://schemas.microsoft.com/office/drawing/2014/main" val="10000"/>
                  </a:ext>
                </a:extLst>
              </a:tr>
              <a:tr h="315148">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a:txBody>
                    <a:bodyPr/>
                    <a:lstStyle/>
                    <a:p>
                      <a:pPr algn="ctr">
                        <a:defRPr/>
                      </a:pPr>
                      <a:r>
                        <a:rPr lang="ko-KR" altLang="en-US"/>
                        <a:t>하한</a:t>
                      </a:r>
                    </a:p>
                  </a:txBody>
                  <a:tcPr anchor="ctr"/>
                </a:tc>
                <a:tc>
                  <a:txBody>
                    <a:bodyPr/>
                    <a:lstStyle/>
                    <a:p>
                      <a:pPr algn="ctr">
                        <a:defRPr/>
                      </a:pPr>
                      <a:r>
                        <a:rPr lang="ko-KR" altLang="en-US"/>
                        <a:t>상한</a:t>
                      </a:r>
                    </a:p>
                  </a:txBody>
                  <a:tcPr anchor="ctr"/>
                </a:tc>
                <a:extLst>
                  <a:ext uri="{0D108BD9-81ED-4DB2-BD59-A6C34878D82A}">
                    <a16:rowId xmlns:a16="http://schemas.microsoft.com/office/drawing/2014/main" val="10001"/>
                  </a:ext>
                </a:extLst>
              </a:tr>
              <a:tr h="383431">
                <a:tc rowSpan="2">
                  <a:txBody>
                    <a:bodyPr/>
                    <a:lstStyle/>
                    <a:p>
                      <a:pPr algn="ctr">
                        <a:defRPr/>
                      </a:pPr>
                      <a:r>
                        <a:rPr lang="en-US" altLang="ko-KR" dirty="0"/>
                        <a:t>3</a:t>
                      </a:r>
                    </a:p>
                  </a:txBody>
                  <a:tcPr anchor="ctr"/>
                </a:tc>
                <a:tc>
                  <a:txBody>
                    <a:bodyPr/>
                    <a:lstStyle/>
                    <a:p>
                      <a:pPr algn="ctr">
                        <a:defRPr/>
                      </a:pPr>
                      <a:r>
                        <a:rPr lang="EN-US" sz="1100" b="0" i="0" u="none" strike="noStrike" dirty="0">
                          <a:solidFill>
                            <a:srgbClr val="000000"/>
                          </a:solidFill>
                          <a:latin typeface="맑은 고딕"/>
                          <a:ea typeface="맑은 고딕"/>
                        </a:rPr>
                        <a:t>UR</a:t>
                      </a:r>
                    </a:p>
                  </a:txBody>
                  <a:tcPr anchor="ctr">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0.1105</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0.008</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14.271</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1.117</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0.091</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0.13</a:t>
                      </a:r>
                      <a:endParaRPr lang="en-US">
                        <a:effectLst/>
                      </a:endParaRPr>
                    </a:p>
                  </a:txBody>
                  <a:tcPr anchor="ctr">
                    <a:lnL w="0">
                      <a:noFill/>
                    </a:lnL>
                    <a:lnR w="0">
                      <a:noFill/>
                    </a:lnR>
                    <a:lnB w="0">
                      <a:noFill/>
                    </a:lnB>
                  </a:tcPr>
                </a:tc>
                <a:extLst>
                  <a:ext uri="{0D108BD9-81ED-4DB2-BD59-A6C34878D82A}">
                    <a16:rowId xmlns:a16="http://schemas.microsoft.com/office/drawing/2014/main" val="10002"/>
                  </a:ext>
                </a:extLst>
              </a:tr>
              <a:tr h="383431">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Floor</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0.0197</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0.007</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2.892</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0.004</a:t>
                      </a:r>
                      <a:endParaRPr lang="en-US" dirty="0">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1.02</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0.002</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0.037</a:t>
                      </a:r>
                      <a:endParaRPr lang="en-US" dirty="0">
                        <a:effectLst/>
                      </a:endParaRPr>
                    </a:p>
                  </a:txBody>
                  <a:tcPr anchor="ctr">
                    <a:lnL w="0">
                      <a:noFill/>
                    </a:lnL>
                    <a:lnR w="0">
                      <a:noFill/>
                    </a:lnR>
                    <a:lnT w="0">
                      <a:noFill/>
                    </a:lnT>
                    <a:lnB w="0">
                      <a:noFill/>
                    </a:lnB>
                  </a:tcPr>
                </a:tc>
                <a:extLst>
                  <a:ext uri="{0D108BD9-81ED-4DB2-BD59-A6C34878D82A}">
                    <a16:rowId xmlns:a16="http://schemas.microsoft.com/office/drawing/2014/main" val="10003"/>
                  </a:ext>
                </a:extLst>
              </a:tr>
              <a:tr h="383431">
                <a:tc rowSpan="8">
                  <a:txBody>
                    <a:bodyPr/>
                    <a:lstStyle/>
                    <a:p>
                      <a:pPr algn="ctr">
                        <a:defRPr/>
                      </a:pPr>
                      <a:endParaRPr lang="en-US" altLang="ko-KR"/>
                    </a:p>
                    <a:p>
                      <a:pPr algn="ctr">
                        <a:defRPr/>
                      </a:pPr>
                      <a:r>
                        <a:rPr lang="en-US" altLang="ko-KR"/>
                        <a:t>4</a:t>
                      </a:r>
                    </a:p>
                  </a:txBody>
                  <a:tcPr anchor="ctr"/>
                </a:tc>
                <a:tc>
                  <a:txBody>
                    <a:bodyPr/>
                    <a:lstStyle/>
                    <a:p>
                      <a:pPr algn="ctr">
                        <a:defRPr/>
                      </a:pPr>
                      <a:r>
                        <a:rPr lang="EN-US" sz="1100" b="0" i="0" u="none" strike="noStrike">
                          <a:solidFill>
                            <a:srgbClr val="000000"/>
                          </a:solidFill>
                          <a:latin typeface="맑은 고딕"/>
                          <a:ea typeface="맑은 고딕"/>
                        </a:rPr>
                        <a:t>Population</a:t>
                      </a:r>
                    </a:p>
                  </a:txBody>
                  <a:tcPr anchor="ctr">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-0.202</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0.009</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-22.203</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0.817</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-0.225</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-0.179</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4"/>
                  </a:ext>
                </a:extLst>
              </a:tr>
              <a:tr h="383431">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Crime_Rates</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-1.3403</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0.016</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-84.006</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0.262</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-1.381</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-1.299</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5"/>
                  </a:ext>
                </a:extLst>
              </a:tr>
              <a:tr h="441208">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YearMonth_encoded</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1.7522</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0.015</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120.505</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5.767</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1.715</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1.79</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6"/>
                  </a:ext>
                </a:extLst>
              </a:tr>
              <a:tr h="383431">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HSP_index</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-0.7354</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0.013</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-58.641</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0.479</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-0.768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-0.703</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7"/>
                  </a:ext>
                </a:extLst>
              </a:tr>
              <a:tr h="383431">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SDT_index</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0.377</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0.013</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28.665</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1.458</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0.343</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0.411</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8"/>
                  </a:ext>
                </a:extLst>
              </a:tr>
              <a:tr h="383431">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IR</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-0.2796</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0.02</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-13.64</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0.756</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-0.332</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-0.227</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9"/>
                  </a:ext>
                </a:extLst>
              </a:tr>
              <a:tr h="383431">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UR</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0.4174</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0.009</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45.522</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1.518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0.394</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0.441</a:t>
                      </a:r>
                      <a:endParaRPr lang="en-US" dirty="0">
                        <a:effectLst/>
                      </a:endParaRPr>
                    </a:p>
                  </a:txBody>
                  <a:tcPr anchor="ctr">
                    <a:lnL w="0">
                      <a:noFill/>
                    </a:lnL>
                    <a:lnR w="0">
                      <a:noFill/>
                    </a:lnR>
                    <a:lnT w="0">
                      <a:noFill/>
                    </a:lnT>
                    <a:lnB w="0">
                      <a:noFill/>
                    </a:lnB>
                  </a:tcPr>
                </a:tc>
                <a:extLst>
                  <a:ext uri="{0D108BD9-81ED-4DB2-BD59-A6C34878D82A}">
                    <a16:rowId xmlns:a16="http://schemas.microsoft.com/office/drawing/2014/main" val="10010"/>
                  </a:ext>
                </a:extLst>
              </a:tr>
              <a:tr h="383431">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Floor</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-0.5651</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0.008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-67.73</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a:t>
                      </a:r>
                      <a:endParaRPr lang="en-US" dirty="0">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0.568</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-0.587</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-0.544</a:t>
                      </a:r>
                      <a:endParaRPr lang="en-US" dirty="0">
                        <a:effectLst/>
                      </a:endParaRPr>
                    </a:p>
                  </a:txBody>
                  <a:tcPr anchor="ctr">
                    <a:lnL w="0">
                      <a:noFill/>
                    </a:lnL>
                    <a:lnR w="0">
                      <a:noFill/>
                    </a:lnR>
                    <a:lnT w="0">
                      <a:noFill/>
                    </a:lnT>
                    <a:lnB w="0">
                      <a:noFill/>
                    </a:lnB>
                  </a:tcPr>
                </a:tc>
                <a:extLst>
                  <a:ext uri="{0D108BD9-81ED-4DB2-BD59-A6C34878D82A}">
                    <a16:rowId xmlns:a16="http://schemas.microsoft.com/office/drawing/2014/main" val="10011"/>
                  </a:ext>
                </a:extLst>
              </a:tr>
            </a:tbl>
          </a:graphicData>
        </a:graphic>
      </p:graphicFrame>
      <p:sp>
        <p:nvSpPr>
          <p:cNvPr id="2" name="Google Shape;768;p52">
            <a:extLst>
              <a:ext uri="{FF2B5EF4-FFF2-40B4-BE49-F238E27FC236}">
                <a16:creationId xmlns:a16="http://schemas.microsoft.com/office/drawing/2014/main" id="{A919BA25-B94D-391A-707C-4753C69F2A20}"/>
              </a:ext>
            </a:extLst>
          </p:cNvPr>
          <p:cNvSpPr txBox="1"/>
          <p:nvPr/>
        </p:nvSpPr>
        <p:spPr>
          <a:xfrm>
            <a:off x="314175" y="1237038"/>
            <a:ext cx="3694923" cy="303900"/>
          </a:xfrm>
          <a:prstGeom prst="rect">
            <a:avLst/>
          </a:prstGeom>
          <a:noFill/>
          <a:ln>
            <a:noFill/>
          </a:ln>
        </p:spPr>
        <p:txBody>
          <a:bodyPr wrap="square" lIns="91424" tIns="91424" rIns="91424" bIns="91424" anchor="t" anchorCtr="0">
            <a:noAutofit/>
          </a:bodyPr>
          <a:lstStyle/>
          <a:p>
            <a:pPr marL="0" lvl="0" indent="0" algn="l" rtl="0">
              <a:spcBef>
                <a:spcPts val="0"/>
              </a:spcBef>
              <a:spcAft>
                <a:spcPts val="0"/>
              </a:spcAft>
              <a:buNone/>
              <a:defRPr/>
            </a:pPr>
            <a:r>
              <a:rPr lang="en-US" altLang="ko-KR" dirty="0" err="1">
                <a:latin typeface="맑은 고딕"/>
                <a:ea typeface="맑은 고딕"/>
                <a:cs typeface="맑은 고딕"/>
                <a:sym typeface="맑은 고딕"/>
              </a:rPr>
              <a:t>Officetel</a:t>
            </a:r>
            <a:r>
              <a:rPr lang="ko-KR" altLang="en-US" dirty="0">
                <a:latin typeface="맑은 고딕"/>
                <a:ea typeface="맑은 고딕"/>
                <a:cs typeface="맑은 고딕"/>
                <a:sym typeface="맑은 고딕"/>
              </a:rPr>
              <a:t> </a:t>
            </a:r>
            <a:r>
              <a:rPr lang="ko-KR" altLang="ko-KR" dirty="0">
                <a:latin typeface="맑은 고딕"/>
                <a:ea typeface="맑은 고딕"/>
                <a:cs typeface="맑은 고딕"/>
                <a:sym typeface="맑은 고딕"/>
              </a:rPr>
              <a:t>전세가별 독립변수들의 </a:t>
            </a:r>
            <a:r>
              <a:rPr lang="ko-KR" altLang="en-US" dirty="0">
                <a:latin typeface="맑은 고딕"/>
                <a:ea typeface="맑은 고딕"/>
                <a:cs typeface="맑은 고딕"/>
                <a:sym typeface="맑은 고딕"/>
              </a:rPr>
              <a:t>통계량</a:t>
            </a:r>
          </a:p>
        </p:txBody>
      </p:sp>
    </p:spTree>
    <p:extLst>
      <p:ext uri="{BB962C8B-B14F-4D97-AF65-F5344CB8AC3E}">
        <p14:creationId xmlns:p14="http://schemas.microsoft.com/office/powerpoint/2010/main" val="1015103130"/>
      </p:ext>
    </p:extLst>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2" name="Google Shape;762;p52"/>
          <p:cNvSpPr/>
          <p:nvPr/>
        </p:nvSpPr>
        <p:spPr>
          <a:xfrm>
            <a:off x="0" y="-3"/>
            <a:ext cx="12192000" cy="781115"/>
          </a:xfrm>
          <a:prstGeom prst="rect">
            <a:avLst/>
          </a:prstGeom>
          <a:solidFill>
            <a:srgbClr val="1B328F"/>
          </a:solidFill>
          <a:ln>
            <a:noFill/>
          </a:ln>
        </p:spPr>
        <p:txBody>
          <a:bodyPr wrap="square" lIns="91424" tIns="45700" rIns="91424" bIns="45700" anchor="t" anchorCtr="0">
            <a:noAutofit/>
          </a:bodyPr>
          <a:lstStyle/>
          <a:p>
            <a:pPr marL="0" marR="0" lvl="0" indent="0" algn="l" rtl="0">
              <a:lnSpc>
                <a:spcPct val="150000"/>
              </a:lnSpc>
              <a:spcBef>
                <a:spcPts val="0"/>
              </a:spcBef>
              <a:spcAft>
                <a:spcPts val="0"/>
              </a:spcAft>
              <a:buClr>
                <a:srgbClr val="000000"/>
              </a:buClr>
              <a:buSzPct val="25000"/>
              <a:buFont typeface="Arial"/>
              <a:buNone/>
              <a:defRPr/>
            </a:pPr>
            <a:r>
              <a:rPr lang="ko-KR" sz="2400" b="1" i="0" u="none" strike="noStrike" cap="none">
                <a:solidFill>
                  <a:srgbClr val="FFFFFF"/>
                </a:solidFill>
                <a:latin typeface="Arial"/>
                <a:ea typeface="Arial"/>
                <a:cs typeface="Arial"/>
                <a:sym typeface="Arial"/>
              </a:rPr>
              <a:t> 부동산 전세가격 예측·전세가율 분석</a:t>
            </a:r>
          </a:p>
          <a:p>
            <a:pPr marL="0" marR="0" lvl="0" indent="0" algn="ctr" rtl="0">
              <a:lnSpc>
                <a:spcPct val="100000"/>
              </a:lnSpc>
              <a:spcBef>
                <a:spcPts val="0"/>
              </a:spcBef>
              <a:spcAft>
                <a:spcPts val="0"/>
              </a:spcAft>
              <a:buClr>
                <a:srgbClr val="000000"/>
              </a:buClr>
              <a:buSzPct val="25000"/>
              <a:buFont typeface="Arial"/>
              <a:buNone/>
              <a:defRPr/>
            </a:pPr>
            <a:endParaRPr sz="900" b="0" i="0" u="none" strike="noStrike" cap="none">
              <a:solidFill>
                <a:srgbClr val="FFFFFF"/>
              </a:solidFill>
              <a:latin typeface="맑은 고딕"/>
              <a:ea typeface="맑은 고딕"/>
              <a:cs typeface="맑은 고딕"/>
              <a:sym typeface="맑은 고딕"/>
            </a:endParaRPr>
          </a:p>
        </p:txBody>
      </p:sp>
      <p:grpSp>
        <p:nvGrpSpPr>
          <p:cNvPr id="763" name="Google Shape;763;p52"/>
          <p:cNvGrpSpPr/>
          <p:nvPr/>
        </p:nvGrpSpPr>
        <p:grpSpPr>
          <a:xfrm>
            <a:off x="10027920" y="-3"/>
            <a:ext cx="2164081" cy="781115"/>
            <a:chOff x="9919316" y="4585314"/>
            <a:chExt cx="2272685" cy="1136343"/>
          </a:xfrm>
        </p:grpSpPr>
        <p:sp>
          <p:nvSpPr>
            <p:cNvPr id="764" name="Google Shape;764;p52"/>
            <p:cNvSpPr/>
            <p:nvPr/>
          </p:nvSpPr>
          <p:spPr>
            <a:xfrm rot="5400000">
              <a:off x="11055659" y="4585314"/>
              <a:ext cx="1136342" cy="1136342"/>
            </a:xfrm>
            <a:prstGeom prst="rtTriangle">
              <a:avLst/>
            </a:prstGeom>
            <a:solidFill>
              <a:schemeClr val="lt1"/>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sp>
          <p:nvSpPr>
            <p:cNvPr id="765" name="Google Shape;765;p52"/>
            <p:cNvSpPr/>
            <p:nvPr/>
          </p:nvSpPr>
          <p:spPr>
            <a:xfrm rot="16200000">
              <a:off x="9919316" y="4585315"/>
              <a:ext cx="1136342" cy="1136342"/>
            </a:xfrm>
            <a:prstGeom prst="rtTriangle">
              <a:avLst/>
            </a:prstGeom>
            <a:solidFill>
              <a:srgbClr val="00B0F0"/>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grpSp>
      <p:sp>
        <p:nvSpPr>
          <p:cNvPr id="766" name="Google Shape;766;p52"/>
          <p:cNvSpPr txBox="1"/>
          <p:nvPr/>
        </p:nvSpPr>
        <p:spPr>
          <a:xfrm>
            <a:off x="93305" y="867747"/>
            <a:ext cx="3694923" cy="369291"/>
          </a:xfrm>
          <a:prstGeom prst="rect">
            <a:avLst/>
          </a:prstGeom>
          <a:noFill/>
          <a:ln>
            <a:noFill/>
          </a:ln>
        </p:spPr>
        <p:txBody>
          <a:bodyPr wrap="square" lIns="91424" tIns="45700" rIns="91424" bIns="45700" anchor="t" anchorCtr="0">
            <a:spAutoFit/>
          </a:bodyPr>
          <a:lstStyle/>
          <a:p>
            <a:pPr marL="0" marR="0" lvl="0" indent="0" algn="l" rtl="0">
              <a:lnSpc>
                <a:spcPct val="100000"/>
              </a:lnSpc>
              <a:spcBef>
                <a:spcPts val="0"/>
              </a:spcBef>
              <a:spcAft>
                <a:spcPts val="0"/>
              </a:spcAft>
              <a:buClr>
                <a:srgbClr val="000000"/>
              </a:buClr>
              <a:buSzPct val="25000"/>
              <a:buFont typeface="Arial"/>
              <a:buNone/>
              <a:defRPr/>
            </a:pPr>
            <a:r>
              <a:rPr lang="ko-KR" sz="1800" b="1" i="0" u="none" strike="noStrike" cap="none" dirty="0">
                <a:solidFill>
                  <a:srgbClr val="000000"/>
                </a:solidFill>
                <a:latin typeface="맑은 고딕"/>
                <a:ea typeface="맑은 고딕"/>
                <a:cs typeface="맑은 고딕"/>
                <a:sym typeface="맑은 고딕"/>
              </a:rPr>
              <a:t>통계 분석</a:t>
            </a:r>
            <a:endParaRPr sz="1400" b="0" i="0" u="none" strike="noStrike" cap="none" dirty="0">
              <a:solidFill>
                <a:srgbClr val="000000"/>
              </a:solidFill>
              <a:latin typeface="Arial"/>
              <a:ea typeface="Arial"/>
              <a:cs typeface="Arial"/>
              <a:sym typeface="Arial"/>
            </a:endParaRPr>
          </a:p>
        </p:txBody>
      </p:sp>
      <p:pic>
        <p:nvPicPr>
          <p:cNvPr id="767" name="Google Shape;767;p52" descr="어둠, 달, 블랙이(가) 표시된 사진  자동 생성된 설명"/>
          <p:cNvPicPr/>
          <p:nvPr/>
        </p:nvPicPr>
        <p:blipFill rotWithShape="1">
          <a:blip r:embed="rId3">
            <a:alphaModFix/>
          </a:blip>
          <a:srcRect/>
          <a:stretch>
            <a:fillRect/>
          </a:stretch>
        </p:blipFill>
        <p:spPr>
          <a:xfrm>
            <a:off x="10689172" y="6529660"/>
            <a:ext cx="1408750" cy="218894"/>
          </a:xfrm>
          <a:prstGeom prst="rect">
            <a:avLst/>
          </a:prstGeom>
          <a:noFill/>
          <a:ln>
            <a:noFill/>
          </a:ln>
        </p:spPr>
      </p:pic>
      <p:sp>
        <p:nvSpPr>
          <p:cNvPr id="768" name="Google Shape;768;p52"/>
          <p:cNvSpPr txBox="1"/>
          <p:nvPr/>
        </p:nvSpPr>
        <p:spPr>
          <a:xfrm>
            <a:off x="314175" y="1237038"/>
            <a:ext cx="3694923" cy="303900"/>
          </a:xfrm>
          <a:prstGeom prst="rect">
            <a:avLst/>
          </a:prstGeom>
          <a:noFill/>
          <a:ln>
            <a:noFill/>
          </a:ln>
        </p:spPr>
        <p:txBody>
          <a:bodyPr wrap="square" lIns="91424" tIns="91424" rIns="91424" bIns="91424" anchor="t" anchorCtr="0">
            <a:noAutofit/>
          </a:bodyPr>
          <a:lstStyle/>
          <a:p>
            <a:pPr marL="0" lvl="0" indent="0" algn="l" rtl="0">
              <a:spcBef>
                <a:spcPts val="0"/>
              </a:spcBef>
              <a:spcAft>
                <a:spcPts val="0"/>
              </a:spcAft>
              <a:buNone/>
              <a:defRPr/>
            </a:pPr>
            <a:r>
              <a:rPr lang="en-US" altLang="ko-KR" dirty="0">
                <a:latin typeface="맑은 고딕"/>
                <a:ea typeface="맑은 고딕"/>
                <a:cs typeface="맑은 고딕"/>
                <a:sym typeface="맑은 고딕"/>
              </a:rPr>
              <a:t>Townhouse</a:t>
            </a:r>
            <a:r>
              <a:rPr lang="ko-KR" altLang="en-US" dirty="0">
                <a:latin typeface="맑은 고딕"/>
                <a:ea typeface="맑은 고딕"/>
                <a:cs typeface="맑은 고딕"/>
                <a:sym typeface="맑은 고딕"/>
              </a:rPr>
              <a:t> </a:t>
            </a:r>
            <a:r>
              <a:rPr lang="ko-KR" altLang="ko-KR" dirty="0">
                <a:latin typeface="맑은 고딕"/>
                <a:ea typeface="맑은 고딕"/>
                <a:cs typeface="맑은 고딕"/>
                <a:sym typeface="맑은 고딕"/>
              </a:rPr>
              <a:t>전세가별 독립변수들의 </a:t>
            </a:r>
            <a:r>
              <a:rPr lang="ko-KR" altLang="en-US" dirty="0">
                <a:latin typeface="맑은 고딕"/>
                <a:ea typeface="맑은 고딕"/>
                <a:cs typeface="맑은 고딕"/>
                <a:sym typeface="맑은 고딕"/>
              </a:rPr>
              <a:t>통계량</a:t>
            </a:r>
          </a:p>
        </p:txBody>
      </p:sp>
      <p:graphicFrame>
        <p:nvGraphicFramePr>
          <p:cNvPr id="769" name="표 768"/>
          <p:cNvGraphicFramePr>
            <a:graphicFrameLocks noGrp="1"/>
          </p:cNvGraphicFramePr>
          <p:nvPr/>
        </p:nvGraphicFramePr>
        <p:xfrm>
          <a:off x="382039" y="1848440"/>
          <a:ext cx="11198271" cy="4628016"/>
        </p:xfrm>
        <a:graphic>
          <a:graphicData uri="http://schemas.openxmlformats.org/drawingml/2006/table">
            <a:tbl>
              <a:tblPr firstRow="1" bandRow="1">
                <a:tableStyleId>{01A66EDD-3DAB-4C5B-A090-DC80EC1FD486}</a:tableStyleId>
              </a:tblPr>
              <a:tblGrid>
                <a:gridCol w="1244871">
                  <a:extLst>
                    <a:ext uri="{9D8B030D-6E8A-4147-A177-3AD203B41FA5}">
                      <a16:colId xmlns:a16="http://schemas.microsoft.com/office/drawing/2014/main" val="20000"/>
                    </a:ext>
                  </a:extLst>
                </a:gridCol>
                <a:gridCol w="1244175">
                  <a:extLst>
                    <a:ext uri="{9D8B030D-6E8A-4147-A177-3AD203B41FA5}">
                      <a16:colId xmlns:a16="http://schemas.microsoft.com/office/drawing/2014/main" val="20001"/>
                    </a:ext>
                  </a:extLst>
                </a:gridCol>
                <a:gridCol w="1244175">
                  <a:extLst>
                    <a:ext uri="{9D8B030D-6E8A-4147-A177-3AD203B41FA5}">
                      <a16:colId xmlns:a16="http://schemas.microsoft.com/office/drawing/2014/main" val="20002"/>
                    </a:ext>
                  </a:extLst>
                </a:gridCol>
                <a:gridCol w="1244175">
                  <a:extLst>
                    <a:ext uri="{9D8B030D-6E8A-4147-A177-3AD203B41FA5}">
                      <a16:colId xmlns:a16="http://schemas.microsoft.com/office/drawing/2014/main" val="20003"/>
                    </a:ext>
                  </a:extLst>
                </a:gridCol>
                <a:gridCol w="1244175">
                  <a:extLst>
                    <a:ext uri="{9D8B030D-6E8A-4147-A177-3AD203B41FA5}">
                      <a16:colId xmlns:a16="http://schemas.microsoft.com/office/drawing/2014/main" val="20004"/>
                    </a:ext>
                  </a:extLst>
                </a:gridCol>
                <a:gridCol w="1244175">
                  <a:extLst>
                    <a:ext uri="{9D8B030D-6E8A-4147-A177-3AD203B41FA5}">
                      <a16:colId xmlns:a16="http://schemas.microsoft.com/office/drawing/2014/main" val="20005"/>
                    </a:ext>
                  </a:extLst>
                </a:gridCol>
                <a:gridCol w="1244175">
                  <a:extLst>
                    <a:ext uri="{9D8B030D-6E8A-4147-A177-3AD203B41FA5}">
                      <a16:colId xmlns:a16="http://schemas.microsoft.com/office/drawing/2014/main" val="20006"/>
                    </a:ext>
                  </a:extLst>
                </a:gridCol>
                <a:gridCol w="1244175">
                  <a:extLst>
                    <a:ext uri="{9D8B030D-6E8A-4147-A177-3AD203B41FA5}">
                      <a16:colId xmlns:a16="http://schemas.microsoft.com/office/drawing/2014/main" val="20007"/>
                    </a:ext>
                  </a:extLst>
                </a:gridCol>
                <a:gridCol w="1244175">
                  <a:extLst>
                    <a:ext uri="{9D8B030D-6E8A-4147-A177-3AD203B41FA5}">
                      <a16:colId xmlns:a16="http://schemas.microsoft.com/office/drawing/2014/main" val="20008"/>
                    </a:ext>
                  </a:extLst>
                </a:gridCol>
              </a:tblGrid>
              <a:tr h="289039">
                <a:tc rowSpan="2">
                  <a:txBody>
                    <a:bodyPr/>
                    <a:lstStyle/>
                    <a:p>
                      <a:pPr algn="ctr">
                        <a:defRPr/>
                      </a:pPr>
                      <a:r>
                        <a:rPr lang="ko-KR" altLang="en-US" dirty="0"/>
                        <a:t>전세가 </a:t>
                      </a:r>
                      <a:r>
                        <a:rPr lang="en-US" altLang="ko-KR" dirty="0"/>
                        <a:t>Class</a:t>
                      </a:r>
                    </a:p>
                  </a:txBody>
                  <a:tcPr anchor="ctr"/>
                </a:tc>
                <a:tc rowSpan="2">
                  <a:txBody>
                    <a:bodyPr/>
                    <a:lstStyle/>
                    <a:p>
                      <a:pPr algn="ctr">
                        <a:defRPr/>
                      </a:pPr>
                      <a:r>
                        <a:rPr lang="ko-KR" altLang="en-US" dirty="0"/>
                        <a:t>독립변수</a:t>
                      </a:r>
                    </a:p>
                  </a:txBody>
                  <a:tcPr anchor="ctr"/>
                </a:tc>
                <a:tc rowSpan="2">
                  <a:txBody>
                    <a:bodyPr/>
                    <a:lstStyle/>
                    <a:p>
                      <a:pPr algn="ctr">
                        <a:defRPr/>
                      </a:pPr>
                      <a:r>
                        <a:rPr lang="ko-KR" altLang="en-US"/>
                        <a:t>회귀계수</a:t>
                      </a:r>
                    </a:p>
                  </a:txBody>
                  <a:tcPr anchor="ctr"/>
                </a:tc>
                <a:tc rowSpan="2">
                  <a:txBody>
                    <a:bodyPr/>
                    <a:lstStyle/>
                    <a:p>
                      <a:pPr algn="ctr">
                        <a:defRPr/>
                      </a:pPr>
                      <a:r>
                        <a:rPr lang="en-US" altLang="ko-KR"/>
                        <a:t>S.E.</a:t>
                      </a:r>
                    </a:p>
                  </a:txBody>
                  <a:tcPr anchor="ctr"/>
                </a:tc>
                <a:tc rowSpan="2">
                  <a:txBody>
                    <a:bodyPr/>
                    <a:lstStyle/>
                    <a:p>
                      <a:pPr algn="ctr">
                        <a:defRPr/>
                      </a:pPr>
                      <a:r>
                        <a:rPr lang="en-US" altLang="ko-KR"/>
                        <a:t>Wald</a:t>
                      </a:r>
                    </a:p>
                  </a:txBody>
                  <a:tcPr anchor="ctr"/>
                </a:tc>
                <a:tc rowSpan="2">
                  <a:txBody>
                    <a:bodyPr/>
                    <a:lstStyle/>
                    <a:p>
                      <a:pPr algn="ctr">
                        <a:defRPr/>
                      </a:pPr>
                      <a:r>
                        <a:rPr lang="ko-KR" altLang="en-US"/>
                        <a:t>p (유의확률)</a:t>
                      </a:r>
                    </a:p>
                  </a:txBody>
                  <a:tcPr anchor="ctr"/>
                </a:tc>
                <a:tc rowSpan="2">
                  <a:txBody>
                    <a:bodyPr/>
                    <a:lstStyle/>
                    <a:p>
                      <a:pPr algn="ctr">
                        <a:defRPr/>
                      </a:pPr>
                      <a:r>
                        <a:rPr lang="en-US" altLang="ko-KR"/>
                        <a:t>OR</a:t>
                      </a:r>
                    </a:p>
                    <a:p>
                      <a:pPr algn="ctr">
                        <a:defRPr/>
                      </a:pPr>
                      <a:r>
                        <a:rPr lang="en-US" altLang="ko-KR"/>
                        <a:t>(</a:t>
                      </a:r>
                      <a:r>
                        <a:rPr lang="ko-KR" altLang="en-US"/>
                        <a:t>오즈비</a:t>
                      </a:r>
                      <a:r>
                        <a:rPr lang="en-US" altLang="ko-KR"/>
                        <a:t>)</a:t>
                      </a:r>
                    </a:p>
                  </a:txBody>
                  <a:tcPr anchor="ctr"/>
                </a:tc>
                <a:tc gridSpan="2">
                  <a:txBody>
                    <a:bodyPr/>
                    <a:lstStyle/>
                    <a:p>
                      <a:pPr algn="ctr">
                        <a:defRPr/>
                      </a:pPr>
                      <a:r>
                        <a:rPr lang="en-US" altLang="ko-KR"/>
                        <a:t>99% </a:t>
                      </a:r>
                      <a:r>
                        <a:rPr lang="ko-KR" altLang="en-US"/>
                        <a:t>신뢰구간</a:t>
                      </a:r>
                    </a:p>
                  </a:txBody>
                  <a:tcPr anchor="ctr"/>
                </a:tc>
                <a:tc hMerge="1">
                  <a:txBody>
                    <a:bodyPr/>
                    <a:lstStyle/>
                    <a:p>
                      <a:pPr>
                        <a:defRPr/>
                      </a:pPr>
                      <a:endParaRPr lang="ko-KR" altLang="en-US"/>
                    </a:p>
                  </a:txBody>
                  <a:tcPr/>
                </a:tc>
                <a:extLst>
                  <a:ext uri="{0D108BD9-81ED-4DB2-BD59-A6C34878D82A}">
                    <a16:rowId xmlns:a16="http://schemas.microsoft.com/office/drawing/2014/main" val="10000"/>
                  </a:ext>
                </a:extLst>
              </a:tr>
              <a:tr h="289039">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a:txBody>
                    <a:bodyPr/>
                    <a:lstStyle/>
                    <a:p>
                      <a:pPr algn="ctr">
                        <a:defRPr/>
                      </a:pPr>
                      <a:r>
                        <a:rPr lang="ko-KR" altLang="en-US"/>
                        <a:t>하한</a:t>
                      </a:r>
                    </a:p>
                  </a:txBody>
                  <a:tcPr anchor="ctr"/>
                </a:tc>
                <a:tc>
                  <a:txBody>
                    <a:bodyPr/>
                    <a:lstStyle/>
                    <a:p>
                      <a:pPr algn="ctr">
                        <a:defRPr/>
                      </a:pPr>
                      <a:r>
                        <a:rPr lang="ko-KR" altLang="en-US"/>
                        <a:t>상한</a:t>
                      </a:r>
                    </a:p>
                  </a:txBody>
                  <a:tcPr anchor="ctr"/>
                </a:tc>
                <a:extLst>
                  <a:ext uri="{0D108BD9-81ED-4DB2-BD59-A6C34878D82A}">
                    <a16:rowId xmlns:a16="http://schemas.microsoft.com/office/drawing/2014/main" val="10001"/>
                  </a:ext>
                </a:extLst>
              </a:tr>
              <a:tr h="351664">
                <a:tc rowSpan="8">
                  <a:txBody>
                    <a:bodyPr/>
                    <a:lstStyle/>
                    <a:p>
                      <a:pPr algn="ctr">
                        <a:defRPr/>
                      </a:pPr>
                      <a:r>
                        <a:rPr lang="en-US" altLang="ko-KR" dirty="0"/>
                        <a:t>1</a:t>
                      </a:r>
                    </a:p>
                  </a:txBody>
                  <a:tcPr anchor="ctr"/>
                </a:tc>
                <a:tc>
                  <a:txBody>
                    <a:bodyPr/>
                    <a:lstStyle/>
                    <a:p>
                      <a:pPr algn="ctr">
                        <a:defRPr/>
                      </a:pPr>
                      <a:r>
                        <a:rPr lang="EN-US" sz="1100" b="0" i="0" u="none" strike="noStrike" dirty="0">
                          <a:solidFill>
                            <a:srgbClr val="000000"/>
                          </a:solidFill>
                          <a:latin typeface="맑은 고딕"/>
                          <a:ea typeface="맑은 고딕"/>
                        </a:rPr>
                        <a:t>Population</a:t>
                      </a:r>
                    </a:p>
                  </a:txBody>
                  <a:tcPr anchor="ctr">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0.6509</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0.01</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65.185</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1.917</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0.625</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0.677</a:t>
                      </a:r>
                      <a:endParaRPr lang="en-US">
                        <a:effectLst/>
                      </a:endParaRPr>
                    </a:p>
                  </a:txBody>
                  <a:tcPr anchor="ctr">
                    <a:lnL w="0">
                      <a:noFill/>
                    </a:lnL>
                    <a:lnR w="0">
                      <a:noFill/>
                    </a:lnR>
                    <a:lnB w="0">
                      <a:noFill/>
                    </a:lnB>
                  </a:tcPr>
                </a:tc>
                <a:extLst>
                  <a:ext uri="{0D108BD9-81ED-4DB2-BD59-A6C34878D82A}">
                    <a16:rowId xmlns:a16="http://schemas.microsoft.com/office/drawing/2014/main" val="10002"/>
                  </a:ext>
                </a:extLst>
              </a:tr>
              <a:tr h="351664">
                <a:tc vMerge="1">
                  <a:txBody>
                    <a:bodyPr/>
                    <a:lstStyle/>
                    <a:p>
                      <a:pPr>
                        <a:defRPr/>
                      </a:pPr>
                      <a:endParaRPr lang="en-US" altLang="ko-KR"/>
                    </a:p>
                  </a:txBody>
                  <a:tcPr/>
                </a:tc>
                <a:tc>
                  <a:txBody>
                    <a:bodyPr/>
                    <a:lstStyle/>
                    <a:p>
                      <a:pPr algn="ctr">
                        <a:defRPr/>
                      </a:pPr>
                      <a:r>
                        <a:rPr lang="EN-US" sz="1100" b="0" i="0" u="none" strike="noStrike" dirty="0" err="1">
                          <a:solidFill>
                            <a:srgbClr val="000000"/>
                          </a:solidFill>
                          <a:latin typeface="맑은 고딕"/>
                          <a:ea typeface="맑은 고딕"/>
                        </a:rPr>
                        <a:t>Crime_Rates</a:t>
                      </a:r>
                      <a:endParaRPr lang="EN-US" sz="1100" b="0" i="0" u="none" strike="noStrike" dirty="0">
                        <a:solidFill>
                          <a:srgbClr val="000000"/>
                        </a:solidFill>
                        <a:latin typeface="맑은 고딕"/>
                        <a:ea typeface="맑은 고딕"/>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0.4193</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0.01</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44.092</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1.521</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0.395</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0.444</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3"/>
                  </a:ext>
                </a:extLst>
              </a:tr>
              <a:tr h="40465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YearMonth_encoded</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1.7948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0.023</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76.829</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6.018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1.735</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1.855</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4"/>
                  </a:ext>
                </a:extLst>
              </a:tr>
              <a:tr h="35166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HSP_index</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-1.0262</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0.023</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-45.488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0.358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-1.084</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-0.968</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5"/>
                  </a:ext>
                </a:extLst>
              </a:tr>
              <a:tr h="35166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SDT_index</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0.2602</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0.013</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19.897</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1.297</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0.227</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0.294</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6"/>
                  </a:ext>
                </a:extLst>
              </a:tr>
              <a:tr h="35166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IR</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0.5075</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0.014</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35.172</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1.661</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0.47</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0.545</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7"/>
                  </a:ext>
                </a:extLst>
              </a:tr>
              <a:tr h="35166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UR</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0.3526</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0.009</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37.37</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1.423</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0.328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0.377</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8"/>
                  </a:ext>
                </a:extLst>
              </a:tr>
              <a:tr h="35166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Floor</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0.0725</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0.008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9.024</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a:t>
                      </a:r>
                      <a:endParaRPr lang="en-US" dirty="0">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1.075</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0.052</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0.093</a:t>
                      </a:r>
                      <a:endParaRPr lang="en-US" dirty="0">
                        <a:effectLst/>
                      </a:endParaRPr>
                    </a:p>
                  </a:txBody>
                  <a:tcPr anchor="ctr">
                    <a:lnL w="0">
                      <a:noFill/>
                    </a:lnL>
                    <a:lnR w="0">
                      <a:noFill/>
                    </a:lnR>
                    <a:lnT w="0">
                      <a:noFill/>
                    </a:lnT>
                    <a:lnB w="0">
                      <a:noFill/>
                    </a:lnB>
                  </a:tcPr>
                </a:tc>
                <a:extLst>
                  <a:ext uri="{0D108BD9-81ED-4DB2-BD59-A6C34878D82A}">
                    <a16:rowId xmlns:a16="http://schemas.microsoft.com/office/drawing/2014/main" val="10009"/>
                  </a:ext>
                </a:extLst>
              </a:tr>
              <a:tr h="351664">
                <a:tc rowSpan="3">
                  <a:txBody>
                    <a:bodyPr/>
                    <a:lstStyle/>
                    <a:p>
                      <a:pPr algn="ctr">
                        <a:defRPr/>
                      </a:pPr>
                      <a:r>
                        <a:rPr lang="en-US" altLang="ko-KR"/>
                        <a:t>2</a:t>
                      </a:r>
                    </a:p>
                  </a:txBody>
                  <a:tcPr anchor="ctr"/>
                </a:tc>
                <a:tc>
                  <a:txBody>
                    <a:bodyPr/>
                    <a:lstStyle/>
                    <a:p>
                      <a:pPr algn="ctr">
                        <a:defRPr/>
                      </a:pPr>
                      <a:r>
                        <a:rPr lang="EN-US" sz="1100" b="0" i="0" u="none" strike="noStrike">
                          <a:solidFill>
                            <a:srgbClr val="000000"/>
                          </a:solidFill>
                          <a:latin typeface="맑은 고딕"/>
                          <a:ea typeface="맑은 고딕"/>
                        </a:rPr>
                        <a:t>Population</a:t>
                      </a:r>
                    </a:p>
                  </a:txBody>
                  <a:tcPr anchor="ctr">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-7.1568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0.408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-17.539</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0.001</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-8.208</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-6.106</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10"/>
                  </a:ext>
                </a:extLst>
              </a:tr>
              <a:tr h="35166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Crime_Rates</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6.3095</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0.161</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39.301</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549.753</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5.896</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6.723</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11"/>
                  </a:ext>
                </a:extLst>
              </a:tr>
              <a:tr h="40465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YearMonth_encoded</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-20.6099</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3.231</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-6.379</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a:t>
                      </a:r>
                      <a:endParaRPr lang="en-US" dirty="0">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a:t>
                      </a:r>
                      <a:endParaRPr lang="en-US" dirty="0">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-28.933</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-12.287</a:t>
                      </a:r>
                      <a:endParaRPr lang="en-US" dirty="0">
                        <a:effectLst/>
                      </a:endParaRPr>
                    </a:p>
                  </a:txBody>
                  <a:tcPr anchor="ctr">
                    <a:lnL w="0">
                      <a:noFill/>
                    </a:lnL>
                    <a:lnR w="0">
                      <a:noFill/>
                    </a:lnR>
                    <a:lnT w="0">
                      <a:noFill/>
                    </a:lnT>
                    <a:lnB w="0">
                      <a:noFill/>
                    </a:lnB>
                  </a:tcPr>
                </a:tc>
                <a:extLst>
                  <a:ext uri="{0D108BD9-81ED-4DB2-BD59-A6C34878D82A}">
                    <a16:rowId xmlns:a16="http://schemas.microsoft.com/office/drawing/2014/main" val="10012"/>
                  </a:ext>
                </a:extLst>
              </a:tr>
            </a:tbl>
          </a:graphicData>
        </a:graphic>
      </p:graphicFrame>
    </p:spTree>
    <p:extLst>
      <p:ext uri="{BB962C8B-B14F-4D97-AF65-F5344CB8AC3E}">
        <p14:creationId xmlns:p14="http://schemas.microsoft.com/office/powerpoint/2010/main" val="1361290218"/>
      </p:ext>
    </p:extLst>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2" name="Google Shape;762;p52"/>
          <p:cNvSpPr/>
          <p:nvPr/>
        </p:nvSpPr>
        <p:spPr>
          <a:xfrm>
            <a:off x="0" y="-3"/>
            <a:ext cx="12192000" cy="781115"/>
          </a:xfrm>
          <a:prstGeom prst="rect">
            <a:avLst/>
          </a:prstGeom>
          <a:solidFill>
            <a:srgbClr val="1B328F"/>
          </a:solidFill>
          <a:ln>
            <a:noFill/>
          </a:ln>
        </p:spPr>
        <p:txBody>
          <a:bodyPr wrap="square" lIns="91424" tIns="45700" rIns="91424" bIns="45700" anchor="t" anchorCtr="0">
            <a:noAutofit/>
          </a:bodyPr>
          <a:lstStyle/>
          <a:p>
            <a:pPr marL="0" marR="0" lvl="0" indent="0" algn="l" rtl="0">
              <a:lnSpc>
                <a:spcPct val="150000"/>
              </a:lnSpc>
              <a:spcBef>
                <a:spcPts val="0"/>
              </a:spcBef>
              <a:spcAft>
                <a:spcPts val="0"/>
              </a:spcAft>
              <a:buClr>
                <a:srgbClr val="000000"/>
              </a:buClr>
              <a:buSzPct val="25000"/>
              <a:buFont typeface="Arial"/>
              <a:buNone/>
              <a:defRPr/>
            </a:pPr>
            <a:r>
              <a:rPr lang="ko-KR" sz="2400" b="1" i="0" u="none" strike="noStrike" cap="none">
                <a:solidFill>
                  <a:srgbClr val="FFFFFF"/>
                </a:solidFill>
                <a:latin typeface="Arial"/>
                <a:ea typeface="Arial"/>
                <a:cs typeface="Arial"/>
                <a:sym typeface="Arial"/>
              </a:rPr>
              <a:t> 부동산 전세가격 예측·전세가율 분석</a:t>
            </a:r>
          </a:p>
          <a:p>
            <a:pPr marL="0" marR="0" lvl="0" indent="0" algn="ctr" rtl="0">
              <a:lnSpc>
                <a:spcPct val="100000"/>
              </a:lnSpc>
              <a:spcBef>
                <a:spcPts val="0"/>
              </a:spcBef>
              <a:spcAft>
                <a:spcPts val="0"/>
              </a:spcAft>
              <a:buClr>
                <a:srgbClr val="000000"/>
              </a:buClr>
              <a:buSzPct val="25000"/>
              <a:buFont typeface="Arial"/>
              <a:buNone/>
              <a:defRPr/>
            </a:pPr>
            <a:endParaRPr sz="900" b="0" i="0" u="none" strike="noStrike" cap="none">
              <a:solidFill>
                <a:srgbClr val="FFFFFF"/>
              </a:solidFill>
              <a:latin typeface="맑은 고딕"/>
              <a:ea typeface="맑은 고딕"/>
              <a:cs typeface="맑은 고딕"/>
              <a:sym typeface="맑은 고딕"/>
            </a:endParaRPr>
          </a:p>
        </p:txBody>
      </p:sp>
      <p:grpSp>
        <p:nvGrpSpPr>
          <p:cNvPr id="763" name="Google Shape;763;p52"/>
          <p:cNvGrpSpPr/>
          <p:nvPr/>
        </p:nvGrpSpPr>
        <p:grpSpPr>
          <a:xfrm>
            <a:off x="10027920" y="-3"/>
            <a:ext cx="2164081" cy="781115"/>
            <a:chOff x="9919316" y="4585314"/>
            <a:chExt cx="2272685" cy="1136343"/>
          </a:xfrm>
        </p:grpSpPr>
        <p:sp>
          <p:nvSpPr>
            <p:cNvPr id="764" name="Google Shape;764;p52"/>
            <p:cNvSpPr/>
            <p:nvPr/>
          </p:nvSpPr>
          <p:spPr>
            <a:xfrm rot="5400000">
              <a:off x="11055659" y="4585314"/>
              <a:ext cx="1136342" cy="1136342"/>
            </a:xfrm>
            <a:prstGeom prst="rtTriangle">
              <a:avLst/>
            </a:prstGeom>
            <a:solidFill>
              <a:schemeClr val="lt1"/>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sp>
          <p:nvSpPr>
            <p:cNvPr id="765" name="Google Shape;765;p52"/>
            <p:cNvSpPr/>
            <p:nvPr/>
          </p:nvSpPr>
          <p:spPr>
            <a:xfrm rot="16200000">
              <a:off x="9919316" y="4585315"/>
              <a:ext cx="1136342" cy="1136342"/>
            </a:xfrm>
            <a:prstGeom prst="rtTriangle">
              <a:avLst/>
            </a:prstGeom>
            <a:solidFill>
              <a:srgbClr val="00B0F0"/>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grpSp>
      <p:sp>
        <p:nvSpPr>
          <p:cNvPr id="766" name="Google Shape;766;p52"/>
          <p:cNvSpPr txBox="1"/>
          <p:nvPr/>
        </p:nvSpPr>
        <p:spPr>
          <a:xfrm>
            <a:off x="93305" y="867747"/>
            <a:ext cx="3694923" cy="369291"/>
          </a:xfrm>
          <a:prstGeom prst="rect">
            <a:avLst/>
          </a:prstGeom>
          <a:noFill/>
          <a:ln>
            <a:noFill/>
          </a:ln>
        </p:spPr>
        <p:txBody>
          <a:bodyPr wrap="square" lIns="91424" tIns="45700" rIns="91424" bIns="45700" anchor="t" anchorCtr="0">
            <a:spAutoFit/>
          </a:bodyPr>
          <a:lstStyle/>
          <a:p>
            <a:pPr marL="0" marR="0" lvl="0" indent="0" algn="l" rtl="0">
              <a:lnSpc>
                <a:spcPct val="100000"/>
              </a:lnSpc>
              <a:spcBef>
                <a:spcPts val="0"/>
              </a:spcBef>
              <a:spcAft>
                <a:spcPts val="0"/>
              </a:spcAft>
              <a:buClr>
                <a:srgbClr val="000000"/>
              </a:buClr>
              <a:buSzPct val="25000"/>
              <a:buFont typeface="Arial"/>
              <a:buNone/>
              <a:defRPr/>
            </a:pPr>
            <a:r>
              <a:rPr lang="ko-KR" sz="1800" b="1" i="0" u="none" strike="noStrike" cap="none">
                <a:solidFill>
                  <a:srgbClr val="000000"/>
                </a:solidFill>
                <a:latin typeface="맑은 고딕"/>
                <a:ea typeface="맑은 고딕"/>
                <a:cs typeface="맑은 고딕"/>
                <a:sym typeface="맑은 고딕"/>
              </a:rPr>
              <a:t>통계 분석</a:t>
            </a:r>
            <a:endParaRPr sz="1400" b="0" i="0" u="none" strike="noStrike" cap="none">
              <a:solidFill>
                <a:srgbClr val="000000"/>
              </a:solidFill>
              <a:latin typeface="Arial"/>
              <a:ea typeface="Arial"/>
              <a:cs typeface="Arial"/>
              <a:sym typeface="Arial"/>
            </a:endParaRPr>
          </a:p>
        </p:txBody>
      </p:sp>
      <p:pic>
        <p:nvPicPr>
          <p:cNvPr id="767" name="Google Shape;767;p52" descr="어둠, 달, 블랙이(가) 표시된 사진  자동 생성된 설명"/>
          <p:cNvPicPr/>
          <p:nvPr/>
        </p:nvPicPr>
        <p:blipFill rotWithShape="1">
          <a:blip r:embed="rId3">
            <a:alphaModFix/>
          </a:blip>
          <a:srcRect/>
          <a:stretch>
            <a:fillRect/>
          </a:stretch>
        </p:blipFill>
        <p:spPr>
          <a:xfrm>
            <a:off x="10689172" y="6529660"/>
            <a:ext cx="1408750" cy="218894"/>
          </a:xfrm>
          <a:prstGeom prst="rect">
            <a:avLst/>
          </a:prstGeom>
          <a:noFill/>
          <a:ln>
            <a:noFill/>
          </a:ln>
        </p:spPr>
      </p:pic>
      <p:graphicFrame>
        <p:nvGraphicFramePr>
          <p:cNvPr id="769" name="표 768"/>
          <p:cNvGraphicFramePr>
            <a:graphicFrameLocks noGrp="1"/>
          </p:cNvGraphicFramePr>
          <p:nvPr/>
        </p:nvGraphicFramePr>
        <p:xfrm>
          <a:off x="314175" y="1848440"/>
          <a:ext cx="11318797" cy="4582660"/>
        </p:xfrm>
        <a:graphic>
          <a:graphicData uri="http://schemas.openxmlformats.org/drawingml/2006/table">
            <a:tbl>
              <a:tblPr firstRow="1" bandRow="1">
                <a:tableStyleId>{01A66EDD-3DAB-4C5B-A090-DC80EC1FD486}</a:tableStyleId>
              </a:tblPr>
              <a:tblGrid>
                <a:gridCol w="1258269">
                  <a:extLst>
                    <a:ext uri="{9D8B030D-6E8A-4147-A177-3AD203B41FA5}">
                      <a16:colId xmlns:a16="http://schemas.microsoft.com/office/drawing/2014/main" val="20000"/>
                    </a:ext>
                  </a:extLst>
                </a:gridCol>
                <a:gridCol w="1257566">
                  <a:extLst>
                    <a:ext uri="{9D8B030D-6E8A-4147-A177-3AD203B41FA5}">
                      <a16:colId xmlns:a16="http://schemas.microsoft.com/office/drawing/2014/main" val="20001"/>
                    </a:ext>
                  </a:extLst>
                </a:gridCol>
                <a:gridCol w="1257566">
                  <a:extLst>
                    <a:ext uri="{9D8B030D-6E8A-4147-A177-3AD203B41FA5}">
                      <a16:colId xmlns:a16="http://schemas.microsoft.com/office/drawing/2014/main" val="20002"/>
                    </a:ext>
                  </a:extLst>
                </a:gridCol>
                <a:gridCol w="1257566">
                  <a:extLst>
                    <a:ext uri="{9D8B030D-6E8A-4147-A177-3AD203B41FA5}">
                      <a16:colId xmlns:a16="http://schemas.microsoft.com/office/drawing/2014/main" val="20003"/>
                    </a:ext>
                  </a:extLst>
                </a:gridCol>
                <a:gridCol w="1257566">
                  <a:extLst>
                    <a:ext uri="{9D8B030D-6E8A-4147-A177-3AD203B41FA5}">
                      <a16:colId xmlns:a16="http://schemas.microsoft.com/office/drawing/2014/main" val="20004"/>
                    </a:ext>
                  </a:extLst>
                </a:gridCol>
                <a:gridCol w="1257566">
                  <a:extLst>
                    <a:ext uri="{9D8B030D-6E8A-4147-A177-3AD203B41FA5}">
                      <a16:colId xmlns:a16="http://schemas.microsoft.com/office/drawing/2014/main" val="20005"/>
                    </a:ext>
                  </a:extLst>
                </a:gridCol>
                <a:gridCol w="1257566">
                  <a:extLst>
                    <a:ext uri="{9D8B030D-6E8A-4147-A177-3AD203B41FA5}">
                      <a16:colId xmlns:a16="http://schemas.microsoft.com/office/drawing/2014/main" val="20006"/>
                    </a:ext>
                  </a:extLst>
                </a:gridCol>
                <a:gridCol w="1257566">
                  <a:extLst>
                    <a:ext uri="{9D8B030D-6E8A-4147-A177-3AD203B41FA5}">
                      <a16:colId xmlns:a16="http://schemas.microsoft.com/office/drawing/2014/main" val="20007"/>
                    </a:ext>
                  </a:extLst>
                </a:gridCol>
                <a:gridCol w="1257566">
                  <a:extLst>
                    <a:ext uri="{9D8B030D-6E8A-4147-A177-3AD203B41FA5}">
                      <a16:colId xmlns:a16="http://schemas.microsoft.com/office/drawing/2014/main" val="20008"/>
                    </a:ext>
                  </a:extLst>
                </a:gridCol>
              </a:tblGrid>
              <a:tr h="291480">
                <a:tc rowSpan="2">
                  <a:txBody>
                    <a:bodyPr/>
                    <a:lstStyle/>
                    <a:p>
                      <a:pPr algn="ctr">
                        <a:defRPr/>
                      </a:pPr>
                      <a:r>
                        <a:rPr lang="ko-KR" altLang="en-US" dirty="0"/>
                        <a:t>전세가 </a:t>
                      </a:r>
                      <a:r>
                        <a:rPr lang="en-US" altLang="ko-KR" dirty="0"/>
                        <a:t>Class</a:t>
                      </a:r>
                    </a:p>
                  </a:txBody>
                  <a:tcPr anchor="ctr"/>
                </a:tc>
                <a:tc rowSpan="2">
                  <a:txBody>
                    <a:bodyPr/>
                    <a:lstStyle/>
                    <a:p>
                      <a:pPr algn="ctr">
                        <a:defRPr/>
                      </a:pPr>
                      <a:r>
                        <a:rPr lang="ko-KR" altLang="en-US"/>
                        <a:t>독립변수</a:t>
                      </a:r>
                    </a:p>
                  </a:txBody>
                  <a:tcPr anchor="ctr"/>
                </a:tc>
                <a:tc rowSpan="2">
                  <a:txBody>
                    <a:bodyPr/>
                    <a:lstStyle/>
                    <a:p>
                      <a:pPr algn="ctr">
                        <a:defRPr/>
                      </a:pPr>
                      <a:r>
                        <a:rPr lang="ko-KR" altLang="en-US"/>
                        <a:t>회귀계수</a:t>
                      </a:r>
                    </a:p>
                  </a:txBody>
                  <a:tcPr anchor="ctr"/>
                </a:tc>
                <a:tc rowSpan="2">
                  <a:txBody>
                    <a:bodyPr/>
                    <a:lstStyle/>
                    <a:p>
                      <a:pPr algn="ctr">
                        <a:defRPr/>
                      </a:pPr>
                      <a:r>
                        <a:rPr lang="en-US" altLang="ko-KR"/>
                        <a:t>S.E.</a:t>
                      </a:r>
                    </a:p>
                  </a:txBody>
                  <a:tcPr anchor="ctr"/>
                </a:tc>
                <a:tc rowSpan="2">
                  <a:txBody>
                    <a:bodyPr/>
                    <a:lstStyle/>
                    <a:p>
                      <a:pPr algn="ctr">
                        <a:defRPr/>
                      </a:pPr>
                      <a:r>
                        <a:rPr lang="en-US" altLang="ko-KR"/>
                        <a:t>Wald</a:t>
                      </a:r>
                    </a:p>
                  </a:txBody>
                  <a:tcPr anchor="ctr"/>
                </a:tc>
                <a:tc rowSpan="2">
                  <a:txBody>
                    <a:bodyPr/>
                    <a:lstStyle/>
                    <a:p>
                      <a:pPr algn="ctr">
                        <a:defRPr/>
                      </a:pPr>
                      <a:r>
                        <a:rPr lang="ko-KR" altLang="en-US"/>
                        <a:t>p (유의확률)</a:t>
                      </a:r>
                    </a:p>
                  </a:txBody>
                  <a:tcPr anchor="ctr"/>
                </a:tc>
                <a:tc rowSpan="2">
                  <a:txBody>
                    <a:bodyPr/>
                    <a:lstStyle/>
                    <a:p>
                      <a:pPr algn="ctr">
                        <a:defRPr/>
                      </a:pPr>
                      <a:r>
                        <a:rPr lang="en-US" altLang="ko-KR"/>
                        <a:t>OR</a:t>
                      </a:r>
                    </a:p>
                    <a:p>
                      <a:pPr algn="ctr">
                        <a:defRPr/>
                      </a:pPr>
                      <a:r>
                        <a:rPr lang="en-US" altLang="ko-KR"/>
                        <a:t>(</a:t>
                      </a:r>
                      <a:r>
                        <a:rPr lang="ko-KR" altLang="en-US"/>
                        <a:t>오즈비</a:t>
                      </a:r>
                      <a:r>
                        <a:rPr lang="en-US" altLang="ko-KR"/>
                        <a:t>)</a:t>
                      </a:r>
                    </a:p>
                  </a:txBody>
                  <a:tcPr anchor="ctr"/>
                </a:tc>
                <a:tc gridSpan="2">
                  <a:txBody>
                    <a:bodyPr/>
                    <a:lstStyle/>
                    <a:p>
                      <a:pPr algn="ctr">
                        <a:defRPr/>
                      </a:pPr>
                      <a:r>
                        <a:rPr lang="en-US" altLang="ko-KR"/>
                        <a:t>99% </a:t>
                      </a:r>
                      <a:r>
                        <a:rPr lang="ko-KR" altLang="en-US"/>
                        <a:t>신뢰구간</a:t>
                      </a:r>
                    </a:p>
                  </a:txBody>
                  <a:tcPr anchor="ctr"/>
                </a:tc>
                <a:tc hMerge="1">
                  <a:txBody>
                    <a:bodyPr/>
                    <a:lstStyle/>
                    <a:p>
                      <a:pPr>
                        <a:defRPr/>
                      </a:pPr>
                      <a:endParaRPr lang="ko-KR" altLang="en-US"/>
                    </a:p>
                  </a:txBody>
                  <a:tcPr/>
                </a:tc>
                <a:extLst>
                  <a:ext uri="{0D108BD9-81ED-4DB2-BD59-A6C34878D82A}">
                    <a16:rowId xmlns:a16="http://schemas.microsoft.com/office/drawing/2014/main" val="10000"/>
                  </a:ext>
                </a:extLst>
              </a:tr>
              <a:tr h="291480">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a:txBody>
                    <a:bodyPr/>
                    <a:lstStyle/>
                    <a:p>
                      <a:pPr algn="ctr">
                        <a:defRPr/>
                      </a:pPr>
                      <a:r>
                        <a:rPr lang="ko-KR" altLang="en-US"/>
                        <a:t>하한</a:t>
                      </a:r>
                    </a:p>
                  </a:txBody>
                  <a:tcPr anchor="ctr"/>
                </a:tc>
                <a:tc>
                  <a:txBody>
                    <a:bodyPr/>
                    <a:lstStyle/>
                    <a:p>
                      <a:pPr algn="ctr">
                        <a:defRPr/>
                      </a:pPr>
                      <a:r>
                        <a:rPr lang="ko-KR" altLang="en-US"/>
                        <a:t>상한</a:t>
                      </a:r>
                    </a:p>
                  </a:txBody>
                  <a:tcPr anchor="ctr"/>
                </a:tc>
                <a:extLst>
                  <a:ext uri="{0D108BD9-81ED-4DB2-BD59-A6C34878D82A}">
                    <a16:rowId xmlns:a16="http://schemas.microsoft.com/office/drawing/2014/main" val="10001"/>
                  </a:ext>
                </a:extLst>
              </a:tr>
              <a:tr h="354634">
                <a:tc rowSpan="5">
                  <a:txBody>
                    <a:bodyPr/>
                    <a:lstStyle/>
                    <a:p>
                      <a:pPr algn="ctr">
                        <a:defRPr/>
                      </a:pPr>
                      <a:r>
                        <a:rPr lang="en-US" altLang="ko-KR"/>
                        <a:t>2</a:t>
                      </a:r>
                    </a:p>
                  </a:txBody>
                  <a:tcPr anchor="ctr"/>
                </a:tc>
                <a:tc>
                  <a:txBody>
                    <a:bodyPr/>
                    <a:lstStyle/>
                    <a:p>
                      <a:pPr algn="ctr">
                        <a:defRPr/>
                      </a:pPr>
                      <a:r>
                        <a:rPr lang="EN-US" sz="1100" b="0" i="0" u="none" strike="noStrike">
                          <a:solidFill>
                            <a:srgbClr val="000000"/>
                          </a:solidFill>
                          <a:latin typeface="맑은 고딕"/>
                          <a:ea typeface="맑은 고딕"/>
                        </a:rPr>
                        <a:t>HSP_index</a:t>
                      </a:r>
                    </a:p>
                  </a:txBody>
                  <a:tcPr anchor="ctr">
                    <a:lnR w="0">
                      <a:noFill/>
                    </a:lnR>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362.7142</a:t>
                      </a:r>
                      <a:endParaRPr lang="en-US">
                        <a:effectLst/>
                      </a:endParaRPr>
                    </a:p>
                  </a:txBody>
                  <a:tcPr anchor="ctr">
                    <a:lnL w="0">
                      <a:noFill/>
                    </a:lnL>
                    <a:lnR w="0">
                      <a:noFill/>
                    </a:lnR>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17.218</a:t>
                      </a:r>
                      <a:endParaRPr lang="en-US">
                        <a:effectLst/>
                      </a:endParaRPr>
                    </a:p>
                  </a:txBody>
                  <a:tcPr anchor="ctr">
                    <a:lnL w="0">
                      <a:noFill/>
                    </a:lnL>
                    <a:lnR w="0">
                      <a:noFill/>
                    </a:lnR>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21.065</a:t>
                      </a:r>
                      <a:endParaRPr lang="en-US">
                        <a:effectLst/>
                      </a:endParaRPr>
                    </a:p>
                  </a:txBody>
                  <a:tcPr anchor="ctr">
                    <a:lnL w="0">
                      <a:noFill/>
                    </a:lnL>
                    <a:lnR w="0">
                      <a:noFill/>
                    </a:lnR>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3.35E+157</a:t>
                      </a:r>
                      <a:endParaRPr lang="en-US">
                        <a:effectLst/>
                      </a:endParaRPr>
                    </a:p>
                  </a:txBody>
                  <a:tcPr anchor="ctr">
                    <a:lnL w="0">
                      <a:noFill/>
                    </a:lnL>
                    <a:lnR w="0">
                      <a:noFill/>
                    </a:lnR>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318.362</a:t>
                      </a:r>
                      <a:endParaRPr lang="en-US">
                        <a:effectLst/>
                      </a:endParaRPr>
                    </a:p>
                  </a:txBody>
                  <a:tcPr anchor="ctr">
                    <a:lnL w="0">
                      <a:noFill/>
                    </a:lnL>
                    <a:lnR w="0">
                      <a:noFill/>
                    </a:lnR>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407.066</a:t>
                      </a:r>
                      <a:endParaRPr lang="en-US">
                        <a:effectLst/>
                      </a:endParaRPr>
                    </a:p>
                  </a:txBody>
                  <a:tcPr anchor="ctr">
                    <a:lnL w="0">
                      <a:noFill/>
                    </a:lnL>
                    <a:lnR w="0">
                      <a:noFill/>
                    </a:lnR>
                    <a:lnB w="0">
                      <a:noFill/>
                    </a:lnB>
                  </a:tcPr>
                </a:tc>
                <a:extLst>
                  <a:ext uri="{0D108BD9-81ED-4DB2-BD59-A6C34878D82A}">
                    <a16:rowId xmlns:a16="http://schemas.microsoft.com/office/drawing/2014/main" val="10002"/>
                  </a:ext>
                </a:extLst>
              </a:tr>
              <a:tr h="35463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SDT_index</a:t>
                      </a: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31.5697</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1.11</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28.447</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5.13531E+13</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28.711</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34.428</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3"/>
                  </a:ext>
                </a:extLst>
              </a:tr>
              <a:tr h="35463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IR</a:t>
                      </a: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87.375</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2.667</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32.766</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8.84E+37</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80.506</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94.244</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4"/>
                  </a:ext>
                </a:extLst>
              </a:tr>
              <a:tr h="35463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UR</a:t>
                      </a: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12.3919</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0.864</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14.342</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240841.239</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10.166</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14.617</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5"/>
                  </a:ext>
                </a:extLst>
              </a:tr>
              <a:tr h="35463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Floor</a:t>
                      </a: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2.6607</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0.135</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19.763</a:t>
                      </a:r>
                      <a:endParaRPr lang="en-US">
                        <a:effectLst/>
                      </a:endParaRPr>
                    </a:p>
                  </a:txBody>
                  <a:tcPr anchor="ctr">
                    <a:lnL w="0">
                      <a:noFill/>
                    </a:lnL>
                    <a:lnR w="0">
                      <a:noFill/>
                    </a:lnR>
                    <a:lnT w="0">
                      <a:noFill/>
                    </a:lnT>
                    <a:lnB w="0">
                      <a:noFill/>
                    </a:lnB>
                  </a:tcPr>
                </a:tc>
                <a:tc>
                  <a:txBody>
                    <a:bodyPr/>
                    <a:lstStyle/>
                    <a:p>
                      <a:r>
                        <a:rPr lang="en-US" sz="1100" kern="0" spc="0" dirty="0">
                          <a:solidFill>
                            <a:srgbClr val="000000"/>
                          </a:solidFill>
                          <a:effectLst/>
                          <a:latin typeface="맑은 고딕" panose="020B0503020000020004" pitchFamily="50" charset="-127"/>
                          <a:ea typeface="맑은 고딕" panose="020B0503020000020004" pitchFamily="50" charset="-127"/>
                        </a:rPr>
                        <a:t>0</a:t>
                      </a:r>
                      <a:endParaRPr lang="en-US" dirty="0">
                        <a:effectLst/>
                      </a:endParaRPr>
                    </a:p>
                  </a:txBody>
                  <a:tcPr anchor="ctr">
                    <a:lnL w="0">
                      <a:noFill/>
                    </a:lnL>
                    <a:lnR w="0">
                      <a:noFill/>
                    </a:lnR>
                    <a:lnT w="0">
                      <a:noFill/>
                    </a:lnT>
                    <a:lnB w="0">
                      <a:noFill/>
                    </a:lnB>
                  </a:tcPr>
                </a:tc>
                <a:tc>
                  <a:txBody>
                    <a:bodyPr/>
                    <a:lstStyle/>
                    <a:p>
                      <a:r>
                        <a:rPr lang="en-US" sz="1100" kern="0" spc="0" dirty="0">
                          <a:solidFill>
                            <a:srgbClr val="000000"/>
                          </a:solidFill>
                          <a:effectLst/>
                          <a:latin typeface="맑은 고딕" panose="020B0503020000020004" pitchFamily="50" charset="-127"/>
                          <a:ea typeface="맑은 고딕" panose="020B0503020000020004" pitchFamily="50" charset="-127"/>
                        </a:rPr>
                        <a:t>14.307</a:t>
                      </a:r>
                      <a:endParaRPr lang="en-US" dirty="0">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2.314</a:t>
                      </a:r>
                      <a:endParaRPr lang="en-US">
                        <a:effectLst/>
                      </a:endParaRPr>
                    </a:p>
                  </a:txBody>
                  <a:tcPr anchor="ctr">
                    <a:lnL w="0">
                      <a:noFill/>
                    </a:lnL>
                    <a:lnR w="0">
                      <a:noFill/>
                    </a:lnR>
                    <a:lnT w="0">
                      <a:noFill/>
                    </a:lnT>
                    <a:lnB w="0">
                      <a:noFill/>
                    </a:lnB>
                  </a:tcPr>
                </a:tc>
                <a:tc>
                  <a:txBody>
                    <a:bodyPr/>
                    <a:lstStyle/>
                    <a:p>
                      <a:r>
                        <a:rPr lang="en-US" sz="1100" kern="0" spc="0" dirty="0">
                          <a:solidFill>
                            <a:srgbClr val="000000"/>
                          </a:solidFill>
                          <a:effectLst/>
                          <a:latin typeface="맑은 고딕" panose="020B0503020000020004" pitchFamily="50" charset="-127"/>
                          <a:ea typeface="맑은 고딕" panose="020B0503020000020004" pitchFamily="50" charset="-127"/>
                        </a:rPr>
                        <a:t>3.008</a:t>
                      </a:r>
                      <a:endParaRPr lang="en-US" dirty="0">
                        <a:effectLst/>
                      </a:endParaRPr>
                    </a:p>
                  </a:txBody>
                  <a:tcPr anchor="ctr">
                    <a:lnL w="0">
                      <a:noFill/>
                    </a:lnL>
                    <a:lnR w="0">
                      <a:noFill/>
                    </a:lnR>
                    <a:lnT w="0">
                      <a:noFill/>
                    </a:lnT>
                    <a:lnB w="0">
                      <a:noFill/>
                    </a:lnB>
                  </a:tcPr>
                </a:tc>
                <a:extLst>
                  <a:ext uri="{0D108BD9-81ED-4DB2-BD59-A6C34878D82A}">
                    <a16:rowId xmlns:a16="http://schemas.microsoft.com/office/drawing/2014/main" val="10006"/>
                  </a:ext>
                </a:extLst>
              </a:tr>
              <a:tr h="354634">
                <a:tc rowSpan="6">
                  <a:txBody>
                    <a:bodyPr/>
                    <a:lstStyle/>
                    <a:p>
                      <a:pPr algn="ctr">
                        <a:defRPr/>
                      </a:pPr>
                      <a:r>
                        <a:rPr lang="en-US" altLang="ko-KR" dirty="0"/>
                        <a:t>4</a:t>
                      </a:r>
                    </a:p>
                  </a:txBody>
                  <a:tcPr anchor="ctr"/>
                </a:tc>
                <a:tc>
                  <a:txBody>
                    <a:bodyPr/>
                    <a:lstStyle/>
                    <a:p>
                      <a:pPr algn="ctr">
                        <a:defRPr/>
                      </a:pPr>
                      <a:r>
                        <a:rPr lang="EN-US" sz="1100" b="0" i="0" u="none" strike="noStrike" dirty="0">
                          <a:solidFill>
                            <a:srgbClr val="000000"/>
                          </a:solidFill>
                          <a:latin typeface="맑은 고딕"/>
                          <a:ea typeface="맑은 고딕"/>
                        </a:rPr>
                        <a:t>Population</a:t>
                      </a:r>
                    </a:p>
                  </a:txBody>
                  <a:tcPr anchor="ctr">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-0.6846</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0.1</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-6.851</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0.504</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-0.942</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-0.427</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7"/>
                  </a:ext>
                </a:extLst>
              </a:tr>
              <a:tr h="35463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Crime_Rates</a:t>
                      </a: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4.4764</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0.121</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37.011</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87.917</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4.165</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4.788</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8"/>
                  </a:ext>
                </a:extLst>
              </a:tr>
              <a:tr h="408072">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YearMonth_encoded</a:t>
                      </a: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117.8526</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3.575</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32.968</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1.52E+51</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108.645</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127.061</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09"/>
                  </a:ext>
                </a:extLst>
              </a:tr>
              <a:tr h="35463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HSP_index</a:t>
                      </a: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-38.8477</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1.708</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-22.742</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-43.248</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-34.448</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10"/>
                  </a:ext>
                </a:extLst>
              </a:tr>
              <a:tr h="35463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SDT_index</a:t>
                      </a: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23.8996</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0.884</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27.044</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0</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2.39587E+10</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21.623</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26.176</a:t>
                      </a:r>
                      <a:endParaRPr lang="en-US">
                        <a:effectLst/>
                      </a:endParaRPr>
                    </a:p>
                  </a:txBody>
                  <a:tcPr anchor="ctr">
                    <a:lnL w="0">
                      <a:noFill/>
                    </a:lnL>
                    <a:lnR w="0">
                      <a:noFill/>
                    </a:lnR>
                    <a:lnT w="0">
                      <a:noFill/>
                    </a:lnT>
                    <a:lnB w="0">
                      <a:noFill/>
                    </a:lnB>
                  </a:tcPr>
                </a:tc>
                <a:extLst>
                  <a:ext uri="{0D108BD9-81ED-4DB2-BD59-A6C34878D82A}">
                    <a16:rowId xmlns:a16="http://schemas.microsoft.com/office/drawing/2014/main" val="10011"/>
                  </a:ext>
                </a:extLst>
              </a:tr>
              <a:tr h="354634">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IR</a:t>
                      </a: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10.8796</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1.064</a:t>
                      </a:r>
                      <a:endParaRPr lang="en-US">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10.222</a:t>
                      </a:r>
                      <a:endParaRPr lang="en-US">
                        <a:effectLst/>
                      </a:endParaRPr>
                    </a:p>
                  </a:txBody>
                  <a:tcPr anchor="ctr">
                    <a:lnL w="0">
                      <a:noFill/>
                    </a:lnL>
                    <a:lnR w="0">
                      <a:noFill/>
                    </a:lnR>
                    <a:lnT w="0">
                      <a:noFill/>
                    </a:lnT>
                    <a:lnB w="0">
                      <a:noFill/>
                    </a:lnB>
                  </a:tcPr>
                </a:tc>
                <a:tc>
                  <a:txBody>
                    <a:bodyPr/>
                    <a:lstStyle/>
                    <a:p>
                      <a:r>
                        <a:rPr lang="en-US" sz="1100" kern="0" spc="0" dirty="0">
                          <a:solidFill>
                            <a:srgbClr val="000000"/>
                          </a:solidFill>
                          <a:effectLst/>
                          <a:latin typeface="맑은 고딕" panose="020B0503020000020004" pitchFamily="50" charset="-127"/>
                          <a:ea typeface="맑은 고딕" panose="020B0503020000020004" pitchFamily="50" charset="-127"/>
                        </a:rPr>
                        <a:t>0</a:t>
                      </a:r>
                      <a:endParaRPr lang="en-US" dirty="0">
                        <a:effectLst/>
                      </a:endParaRPr>
                    </a:p>
                  </a:txBody>
                  <a:tcPr anchor="ctr">
                    <a:lnL w="0">
                      <a:noFill/>
                    </a:lnL>
                    <a:lnR w="0">
                      <a:noFill/>
                    </a:lnR>
                    <a:lnT w="0">
                      <a:noFill/>
                    </a:lnT>
                    <a:lnB w="0">
                      <a:noFill/>
                    </a:lnB>
                  </a:tcPr>
                </a:tc>
                <a:tc>
                  <a:txBody>
                    <a:bodyPr/>
                    <a:lstStyle/>
                    <a:p>
                      <a:r>
                        <a:rPr lang="en-US" sz="1100" kern="0" spc="0" dirty="0">
                          <a:solidFill>
                            <a:srgbClr val="000000"/>
                          </a:solidFill>
                          <a:effectLst/>
                          <a:latin typeface="맑은 고딕" panose="020B0503020000020004" pitchFamily="50" charset="-127"/>
                          <a:ea typeface="맑은 고딕" panose="020B0503020000020004" pitchFamily="50" charset="-127"/>
                        </a:rPr>
                        <a:t>53081.064</a:t>
                      </a:r>
                      <a:endParaRPr lang="en-US" dirty="0">
                        <a:effectLst/>
                      </a:endParaRPr>
                    </a:p>
                  </a:txBody>
                  <a:tcPr anchor="ctr">
                    <a:lnL w="0">
                      <a:noFill/>
                    </a:lnL>
                    <a:lnR w="0">
                      <a:noFill/>
                    </a:lnR>
                    <a:lnT w="0">
                      <a:noFill/>
                    </a:lnT>
                    <a:lnB w="0">
                      <a:noFill/>
                    </a:lnB>
                  </a:tcPr>
                </a:tc>
                <a:tc>
                  <a:txBody>
                    <a:bodyPr/>
                    <a:lstStyle/>
                    <a:p>
                      <a:r>
                        <a:rPr lang="en-US" sz="1100" kern="0" spc="0">
                          <a:solidFill>
                            <a:srgbClr val="000000"/>
                          </a:solidFill>
                          <a:effectLst/>
                          <a:latin typeface="맑은 고딕" panose="020B0503020000020004" pitchFamily="50" charset="-127"/>
                          <a:ea typeface="맑은 고딕" panose="020B0503020000020004" pitchFamily="50" charset="-127"/>
                        </a:rPr>
                        <a:t>8.138</a:t>
                      </a:r>
                      <a:endParaRPr lang="en-US">
                        <a:effectLst/>
                      </a:endParaRPr>
                    </a:p>
                  </a:txBody>
                  <a:tcPr anchor="ctr">
                    <a:lnL w="0">
                      <a:noFill/>
                    </a:lnL>
                    <a:lnR w="0">
                      <a:noFill/>
                    </a:lnR>
                    <a:lnT w="0">
                      <a:noFill/>
                    </a:lnT>
                    <a:lnB w="0">
                      <a:noFill/>
                    </a:lnB>
                  </a:tcPr>
                </a:tc>
                <a:tc>
                  <a:txBody>
                    <a:bodyPr/>
                    <a:lstStyle/>
                    <a:p>
                      <a:r>
                        <a:rPr lang="en-US" sz="1100" kern="0" spc="0" dirty="0">
                          <a:solidFill>
                            <a:srgbClr val="000000"/>
                          </a:solidFill>
                          <a:effectLst/>
                          <a:latin typeface="맑은 고딕" panose="020B0503020000020004" pitchFamily="50" charset="-127"/>
                          <a:ea typeface="맑은 고딕" panose="020B0503020000020004" pitchFamily="50" charset="-127"/>
                        </a:rPr>
                        <a:t>13.621</a:t>
                      </a:r>
                      <a:endParaRPr lang="en-US" dirty="0">
                        <a:effectLst/>
                      </a:endParaRPr>
                    </a:p>
                  </a:txBody>
                  <a:tcPr anchor="ctr">
                    <a:lnL w="0">
                      <a:noFill/>
                    </a:lnL>
                    <a:lnR w="0">
                      <a:noFill/>
                    </a:lnR>
                    <a:lnT w="0">
                      <a:noFill/>
                    </a:lnT>
                    <a:lnB w="0">
                      <a:noFill/>
                    </a:lnB>
                  </a:tcPr>
                </a:tc>
                <a:extLst>
                  <a:ext uri="{0D108BD9-81ED-4DB2-BD59-A6C34878D82A}">
                    <a16:rowId xmlns:a16="http://schemas.microsoft.com/office/drawing/2014/main" val="10012"/>
                  </a:ext>
                </a:extLst>
              </a:tr>
            </a:tbl>
          </a:graphicData>
        </a:graphic>
      </p:graphicFrame>
      <p:sp>
        <p:nvSpPr>
          <p:cNvPr id="3" name="Google Shape;768;p52">
            <a:extLst>
              <a:ext uri="{FF2B5EF4-FFF2-40B4-BE49-F238E27FC236}">
                <a16:creationId xmlns:a16="http://schemas.microsoft.com/office/drawing/2014/main" id="{DF6A5200-2677-2426-DD92-45C73FD94C05}"/>
              </a:ext>
            </a:extLst>
          </p:cNvPr>
          <p:cNvSpPr txBox="1"/>
          <p:nvPr/>
        </p:nvSpPr>
        <p:spPr>
          <a:xfrm>
            <a:off x="314175" y="1237038"/>
            <a:ext cx="3694923" cy="303900"/>
          </a:xfrm>
          <a:prstGeom prst="rect">
            <a:avLst/>
          </a:prstGeom>
          <a:noFill/>
          <a:ln>
            <a:noFill/>
          </a:ln>
        </p:spPr>
        <p:txBody>
          <a:bodyPr wrap="square" lIns="91424" tIns="91424" rIns="91424" bIns="91424" anchor="t" anchorCtr="0">
            <a:noAutofit/>
          </a:bodyPr>
          <a:lstStyle/>
          <a:p>
            <a:pPr marL="0" lvl="0" indent="0" algn="l" rtl="0">
              <a:spcBef>
                <a:spcPts val="0"/>
              </a:spcBef>
              <a:spcAft>
                <a:spcPts val="0"/>
              </a:spcAft>
              <a:buNone/>
              <a:defRPr/>
            </a:pPr>
            <a:r>
              <a:rPr lang="en-US" altLang="ko-KR" dirty="0">
                <a:latin typeface="맑은 고딕"/>
                <a:ea typeface="맑은 고딕"/>
                <a:cs typeface="맑은 고딕"/>
                <a:sym typeface="맑은 고딕"/>
              </a:rPr>
              <a:t>Townhouse</a:t>
            </a:r>
            <a:r>
              <a:rPr lang="ko-KR" altLang="en-US" dirty="0">
                <a:latin typeface="맑은 고딕"/>
                <a:ea typeface="맑은 고딕"/>
                <a:cs typeface="맑은 고딕"/>
                <a:sym typeface="맑은 고딕"/>
              </a:rPr>
              <a:t> </a:t>
            </a:r>
            <a:r>
              <a:rPr lang="ko-KR" altLang="ko-KR" dirty="0">
                <a:latin typeface="맑은 고딕"/>
                <a:ea typeface="맑은 고딕"/>
                <a:cs typeface="맑은 고딕"/>
                <a:sym typeface="맑은 고딕"/>
              </a:rPr>
              <a:t>전세가별 독립변수들의 </a:t>
            </a:r>
            <a:r>
              <a:rPr lang="ko-KR" altLang="en-US" dirty="0">
                <a:latin typeface="맑은 고딕"/>
                <a:ea typeface="맑은 고딕"/>
                <a:cs typeface="맑은 고딕"/>
                <a:sym typeface="맑은 고딕"/>
              </a:rPr>
              <a:t>통계량</a:t>
            </a:r>
          </a:p>
        </p:txBody>
      </p:sp>
    </p:spTree>
    <p:extLst>
      <p:ext uri="{BB962C8B-B14F-4D97-AF65-F5344CB8AC3E}">
        <p14:creationId xmlns:p14="http://schemas.microsoft.com/office/powerpoint/2010/main" val="4148193347"/>
      </p:ext>
    </p:extLst>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6"/>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218" name="Google Shape;218;p6"/>
          <p:cNvGrpSpPr/>
          <p:nvPr/>
        </p:nvGrpSpPr>
        <p:grpSpPr>
          <a:xfrm>
            <a:off x="10027920" y="-3"/>
            <a:ext cx="2164081" cy="781115"/>
            <a:chOff x="9919316" y="4585314"/>
            <a:chExt cx="2272685" cy="1136343"/>
          </a:xfrm>
        </p:grpSpPr>
        <p:sp>
          <p:nvSpPr>
            <p:cNvPr id="219" name="Google Shape;219;p6"/>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220" name="Google Shape;220;p6"/>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221" name="Google Shape;221;p6"/>
          <p:cNvSpPr txBox="1"/>
          <p:nvPr/>
        </p:nvSpPr>
        <p:spPr>
          <a:xfrm>
            <a:off x="93306" y="867747"/>
            <a:ext cx="3079102"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chemeClr val="dk1"/>
                </a:solidFill>
                <a:latin typeface="Malgun Gothic"/>
                <a:ea typeface="Malgun Gothic"/>
                <a:cs typeface="Malgun Gothic"/>
                <a:sym typeface="Malgun Gothic"/>
              </a:rPr>
              <a:t>주제 선정 배경</a:t>
            </a:r>
            <a:endParaRPr sz="1400" b="0" i="0" u="none" strike="noStrike" cap="none">
              <a:solidFill>
                <a:srgbClr val="000000"/>
              </a:solidFill>
              <a:latin typeface="Arial"/>
              <a:ea typeface="Arial"/>
              <a:cs typeface="Arial"/>
              <a:sym typeface="Arial"/>
            </a:endParaRPr>
          </a:p>
        </p:txBody>
      </p:sp>
      <p:sp>
        <p:nvSpPr>
          <p:cNvPr id="222" name="Google Shape;222;p6"/>
          <p:cNvSpPr/>
          <p:nvPr/>
        </p:nvSpPr>
        <p:spPr>
          <a:xfrm>
            <a:off x="4360506" y="934388"/>
            <a:ext cx="3470988" cy="369332"/>
          </a:xfrm>
          <a:prstGeom prst="roundRect">
            <a:avLst>
              <a:gd name="adj" fmla="val 16667"/>
            </a:avLst>
          </a:prstGeom>
          <a:solidFill>
            <a:srgbClr val="1B328F"/>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ko-KR" sz="1800" b="0" i="0" u="none" strike="noStrike" cap="none">
                <a:solidFill>
                  <a:schemeClr val="lt1"/>
                </a:solidFill>
                <a:latin typeface="Malgun Gothic"/>
                <a:ea typeface="Malgun Gothic"/>
                <a:cs typeface="Malgun Gothic"/>
                <a:sym typeface="Malgun Gothic"/>
              </a:rPr>
              <a:t>해외</a:t>
            </a:r>
            <a:endParaRPr sz="1400" b="0" i="0" u="none" strike="noStrike" cap="none">
              <a:solidFill>
                <a:srgbClr val="000000"/>
              </a:solidFill>
              <a:latin typeface="Arial"/>
              <a:ea typeface="Arial"/>
              <a:cs typeface="Arial"/>
              <a:sym typeface="Arial"/>
            </a:endParaRPr>
          </a:p>
        </p:txBody>
      </p:sp>
      <p:pic>
        <p:nvPicPr>
          <p:cNvPr id="223" name="Google Shape;223;p6"/>
          <p:cNvPicPr preferRelativeResize="0"/>
          <p:nvPr/>
        </p:nvPicPr>
        <p:blipFill rotWithShape="1">
          <a:blip r:embed="rId3">
            <a:alphaModFix/>
          </a:blip>
          <a:srcRect b="15447"/>
          <a:stretch/>
        </p:blipFill>
        <p:spPr>
          <a:xfrm>
            <a:off x="6529041" y="1823022"/>
            <a:ext cx="5056442" cy="1057603"/>
          </a:xfrm>
          <a:prstGeom prst="rect">
            <a:avLst/>
          </a:prstGeom>
          <a:noFill/>
          <a:ln w="9525" cap="flat" cmpd="sng">
            <a:solidFill>
              <a:schemeClr val="dk1"/>
            </a:solidFill>
            <a:prstDash val="solid"/>
            <a:round/>
            <a:headEnd type="none" w="sm" len="sm"/>
            <a:tailEnd type="none" w="sm" len="sm"/>
          </a:ln>
        </p:spPr>
      </p:pic>
      <p:cxnSp>
        <p:nvCxnSpPr>
          <p:cNvPr id="224" name="Google Shape;224;p6"/>
          <p:cNvCxnSpPr/>
          <p:nvPr/>
        </p:nvCxnSpPr>
        <p:spPr>
          <a:xfrm>
            <a:off x="6096000" y="1667203"/>
            <a:ext cx="0" cy="3251638"/>
          </a:xfrm>
          <a:prstGeom prst="straightConnector1">
            <a:avLst/>
          </a:prstGeom>
          <a:noFill/>
          <a:ln w="9525" cap="flat" cmpd="sng">
            <a:solidFill>
              <a:schemeClr val="dk1"/>
            </a:solidFill>
            <a:prstDash val="dash"/>
            <a:round/>
            <a:headEnd type="none" w="sm" len="sm"/>
            <a:tailEnd type="none" w="sm" len="sm"/>
          </a:ln>
        </p:spPr>
      </p:cxnSp>
      <p:sp>
        <p:nvSpPr>
          <p:cNvPr id="225" name="Google Shape;225;p6"/>
          <p:cNvSpPr/>
          <p:nvPr/>
        </p:nvSpPr>
        <p:spPr>
          <a:xfrm>
            <a:off x="305581" y="3135141"/>
            <a:ext cx="5467737" cy="1582342"/>
          </a:xfrm>
          <a:prstGeom prst="roundRect">
            <a:avLst>
              <a:gd name="adj" fmla="val 16667"/>
            </a:avLst>
          </a:prstGeom>
          <a:solidFill>
            <a:srgbClr val="1B328F"/>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just" rtl="0">
              <a:lnSpc>
                <a:spcPct val="150000"/>
              </a:lnSpc>
              <a:spcBef>
                <a:spcPts val="0"/>
              </a:spcBef>
              <a:spcAft>
                <a:spcPts val="0"/>
              </a:spcAft>
              <a:buClr>
                <a:srgbClr val="000000"/>
              </a:buClr>
              <a:buSzPts val="1100"/>
              <a:buFont typeface="Arial"/>
              <a:buNone/>
            </a:pPr>
            <a:r>
              <a:rPr lang="ko-KR" sz="1100" b="1" i="0" u="none" strike="noStrike" cap="none">
                <a:solidFill>
                  <a:schemeClr val="lt1"/>
                </a:solidFill>
                <a:latin typeface="Malgun Gothic"/>
                <a:ea typeface="Malgun Gothic"/>
                <a:cs typeface="Malgun Gothic"/>
                <a:sym typeface="Malgun Gothic"/>
              </a:rPr>
              <a:t>파월 “물가 여전히 높아”</a:t>
            </a:r>
            <a:r>
              <a:rPr lang="ko-KR" sz="1100" b="0" i="0" u="none" strike="noStrike" cap="none">
                <a:solidFill>
                  <a:schemeClr val="lt1"/>
                </a:solidFill>
                <a:latin typeface="Malgun Gothic"/>
                <a:ea typeface="Malgun Gothic"/>
                <a:cs typeface="Malgun Gothic"/>
                <a:sym typeface="Malgun Gothic"/>
              </a:rPr>
              <a:t> : 파월 의장은 지난 25일 잭슨홀 회의 개막 연설에서 "소비자 지출이 견조하고, 주택 부문이 반등할 가능성이 있는 가운데 경제가 예상만큼 냉각되지 않을 수 있다는 징후에 주의를 기울이고 있다"고 말했다.</a:t>
            </a:r>
            <a:br>
              <a:rPr lang="ko-KR" sz="1100" b="0" i="0" u="none" strike="noStrike" cap="none">
                <a:solidFill>
                  <a:schemeClr val="lt1"/>
                </a:solidFill>
                <a:latin typeface="Malgun Gothic"/>
                <a:ea typeface="Malgun Gothic"/>
                <a:cs typeface="Malgun Gothic"/>
                <a:sym typeface="Malgun Gothic"/>
              </a:rPr>
            </a:br>
            <a:r>
              <a:rPr lang="ko-KR" sz="1100" b="0" i="0" u="none" strike="noStrike" cap="none">
                <a:solidFill>
                  <a:schemeClr val="lt1"/>
                </a:solidFill>
                <a:latin typeface="Malgun Gothic"/>
                <a:ea typeface="Malgun Gothic"/>
                <a:cs typeface="Malgun Gothic"/>
                <a:sym typeface="Malgun Gothic"/>
              </a:rPr>
              <a:t>이에 따라 "적절하다고 판단되면 금리를 더 올릴 준비가 돼 있으며, 물가 상승률이 목표치를 향해 내려가고 있다는 확신이 들 때까지 긴축 정책을 계속 유지할 생각"이라고 덧붙였다.</a:t>
            </a:r>
            <a:endParaRPr sz="1100" b="0" i="0" u="none" strike="noStrike" cap="none">
              <a:solidFill>
                <a:schemeClr val="lt1"/>
              </a:solidFill>
              <a:latin typeface="Malgun Gothic"/>
              <a:ea typeface="Malgun Gothic"/>
              <a:cs typeface="Malgun Gothic"/>
              <a:sym typeface="Malgun Gothic"/>
            </a:endParaRPr>
          </a:p>
        </p:txBody>
      </p:sp>
      <p:sp>
        <p:nvSpPr>
          <p:cNvPr id="226" name="Google Shape;226;p6"/>
          <p:cNvSpPr/>
          <p:nvPr/>
        </p:nvSpPr>
        <p:spPr>
          <a:xfrm>
            <a:off x="6374631" y="3135142"/>
            <a:ext cx="5467737" cy="1582342"/>
          </a:xfrm>
          <a:prstGeom prst="roundRect">
            <a:avLst>
              <a:gd name="adj" fmla="val 16667"/>
            </a:avLst>
          </a:prstGeom>
          <a:solidFill>
            <a:srgbClr val="1B328F"/>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just" rtl="0">
              <a:lnSpc>
                <a:spcPct val="150000"/>
              </a:lnSpc>
              <a:spcBef>
                <a:spcPts val="0"/>
              </a:spcBef>
              <a:spcAft>
                <a:spcPts val="0"/>
              </a:spcAft>
              <a:buClr>
                <a:srgbClr val="000000"/>
              </a:buClr>
              <a:buSzPts val="1200"/>
              <a:buFont typeface="Arial"/>
              <a:buNone/>
            </a:pPr>
            <a:r>
              <a:rPr lang="ko-KR" sz="1200" b="0" i="0" u="none" strike="noStrike" cap="none">
                <a:solidFill>
                  <a:schemeClr val="lt1"/>
                </a:solidFill>
                <a:latin typeface="Noto Sans"/>
                <a:ea typeface="Noto Sans"/>
                <a:cs typeface="Noto Sans"/>
                <a:sym typeface="Noto Sans"/>
              </a:rPr>
              <a:t>중국의 대형 부동산 개발업체인 비구이위안(碧桂園·컨트리가든)이 디폴트 위기를 맞으면서 중국 부동산 업계에 ‘도미노 디폴트’ 우려가 번지고 있다. 다른 중국 주요 부동산 업체의 재정 상황도 나쁜 상황이다. 중국 부동산 시장은 중국 국내총생산(GDP)의 25%를 차지한다. 부동산 시장이 흔들리면 중국 경제도 위기에 빠질 수 있다는 의미다.</a:t>
            </a:r>
            <a:endParaRPr sz="1200" b="0" i="0" u="none" strike="noStrike" cap="none">
              <a:solidFill>
                <a:schemeClr val="lt1"/>
              </a:solidFill>
              <a:latin typeface="Malgun Gothic"/>
              <a:ea typeface="Malgun Gothic"/>
              <a:cs typeface="Malgun Gothic"/>
              <a:sym typeface="Malgun Gothic"/>
            </a:endParaRPr>
          </a:p>
        </p:txBody>
      </p:sp>
      <p:sp>
        <p:nvSpPr>
          <p:cNvPr id="227" name="Google Shape;227;p6"/>
          <p:cNvSpPr txBox="1"/>
          <p:nvPr/>
        </p:nvSpPr>
        <p:spPr>
          <a:xfrm>
            <a:off x="1237187" y="5569689"/>
            <a:ext cx="10642986" cy="70784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ko-KR" sz="2000" b="0" i="0" u="none" strike="noStrike" cap="none">
                <a:solidFill>
                  <a:schemeClr val="dk1"/>
                </a:solidFill>
                <a:latin typeface="Malgun Gothic"/>
                <a:ea typeface="Malgun Gothic"/>
                <a:cs typeface="Malgun Gothic"/>
                <a:sym typeface="Malgun Gothic"/>
              </a:rPr>
              <a:t>미국 금리인상 지속 ＋ 중국 부동산 리스크 등</a:t>
            </a:r>
            <a:endParaRPr sz="2000" b="0" i="0" u="none" strike="noStrike" cap="none">
              <a:solidFill>
                <a:schemeClr val="dk1"/>
              </a:solidFill>
              <a:latin typeface="Malgun Gothic"/>
              <a:ea typeface="Malgun Gothic"/>
              <a:cs typeface="Malgun Gothic"/>
              <a:sym typeface="Malgun Gothic"/>
            </a:endParaRPr>
          </a:p>
          <a:p>
            <a:pPr marL="0" marR="0" lvl="0" indent="0" algn="l" rtl="0">
              <a:lnSpc>
                <a:spcPct val="100000"/>
              </a:lnSpc>
              <a:spcBef>
                <a:spcPts val="0"/>
              </a:spcBef>
              <a:spcAft>
                <a:spcPts val="0"/>
              </a:spcAft>
              <a:buClr>
                <a:srgbClr val="000000"/>
              </a:buClr>
              <a:buSzPts val="2000"/>
              <a:buFont typeface="Arial"/>
              <a:buNone/>
            </a:pPr>
            <a:r>
              <a:rPr lang="ko-KR" sz="2000" b="1" i="0" u="none" strike="noStrike" cap="none">
                <a:solidFill>
                  <a:schemeClr val="dk1"/>
                </a:solidFill>
                <a:latin typeface="Malgun Gothic"/>
                <a:ea typeface="Malgun Gothic"/>
                <a:cs typeface="Malgun Gothic"/>
                <a:sym typeface="Malgun Gothic"/>
              </a:rPr>
              <a:t>→ 세계 경제 정세의 불확실성 또한 국내 부동산 시장의 불안정에 영향을 끼침</a:t>
            </a:r>
            <a:endParaRPr sz="1200" b="0" i="0" u="none" strike="noStrike" cap="none">
              <a:solidFill>
                <a:srgbClr val="000000"/>
              </a:solidFill>
              <a:latin typeface="Arial"/>
              <a:ea typeface="Arial"/>
              <a:cs typeface="Arial"/>
              <a:sym typeface="Arial"/>
            </a:endParaRPr>
          </a:p>
        </p:txBody>
      </p:sp>
      <p:pic>
        <p:nvPicPr>
          <p:cNvPr id="228" name="Google Shape;228;p6"/>
          <p:cNvPicPr preferRelativeResize="0"/>
          <p:nvPr/>
        </p:nvPicPr>
        <p:blipFill rotWithShape="1">
          <a:blip r:embed="rId4">
            <a:alphaModFix/>
          </a:blip>
          <a:srcRect/>
          <a:stretch/>
        </p:blipFill>
        <p:spPr>
          <a:xfrm>
            <a:off x="458891" y="1826799"/>
            <a:ext cx="5161116" cy="1053826"/>
          </a:xfrm>
          <a:prstGeom prst="rect">
            <a:avLst/>
          </a:prstGeom>
          <a:noFill/>
          <a:ln w="9525" cap="flat" cmpd="sng">
            <a:solidFill>
              <a:schemeClr val="dk1"/>
            </a:solidFill>
            <a:prstDash val="solid"/>
            <a:round/>
            <a:headEnd type="none" w="sm" len="sm"/>
            <a:tailEnd type="none" w="sm" len="sm"/>
          </a:ln>
        </p:spPr>
      </p:pic>
      <p:sp>
        <p:nvSpPr>
          <p:cNvPr id="229" name="Google Shape;229;p6"/>
          <p:cNvSpPr/>
          <p:nvPr/>
        </p:nvSpPr>
        <p:spPr>
          <a:xfrm>
            <a:off x="458891" y="5647999"/>
            <a:ext cx="778296" cy="551227"/>
          </a:xfrm>
          <a:prstGeom prst="homePlate">
            <a:avLst>
              <a:gd name="adj" fmla="val 50000"/>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Malgun Gothic"/>
              <a:ea typeface="Malgun Gothic"/>
              <a:cs typeface="Malgun Gothic"/>
              <a:sym typeface="Malgun Gothic"/>
            </a:endParaRPr>
          </a:p>
        </p:txBody>
      </p:sp>
      <p:pic>
        <p:nvPicPr>
          <p:cNvPr id="230" name="Google Shape;230;p6" descr="어둠, 달, 블랙이(가) 표시된 사진&#10;&#10;자동 생성된 설명"/>
          <p:cNvPicPr preferRelativeResize="0"/>
          <p:nvPr/>
        </p:nvPicPr>
        <p:blipFill rotWithShape="1">
          <a:blip r:embed="rId5">
            <a:alphaModFix/>
          </a:blip>
          <a:srcRect/>
          <a:stretch/>
        </p:blipFill>
        <p:spPr>
          <a:xfrm>
            <a:off x="10689172" y="6529660"/>
            <a:ext cx="1408750" cy="218894"/>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2" name="Google Shape;762;p52"/>
          <p:cNvSpPr/>
          <p:nvPr/>
        </p:nvSpPr>
        <p:spPr>
          <a:xfrm>
            <a:off x="0" y="-3"/>
            <a:ext cx="12192000" cy="781115"/>
          </a:xfrm>
          <a:prstGeom prst="rect">
            <a:avLst/>
          </a:prstGeom>
          <a:solidFill>
            <a:srgbClr val="1B328F"/>
          </a:solidFill>
          <a:ln>
            <a:noFill/>
          </a:ln>
        </p:spPr>
        <p:txBody>
          <a:bodyPr wrap="square" lIns="91424" tIns="45700" rIns="91424" bIns="45700" anchor="t" anchorCtr="0">
            <a:noAutofit/>
          </a:bodyPr>
          <a:lstStyle/>
          <a:p>
            <a:pPr marL="0" marR="0" lvl="0" indent="0" algn="l" rtl="0">
              <a:lnSpc>
                <a:spcPct val="150000"/>
              </a:lnSpc>
              <a:spcBef>
                <a:spcPts val="0"/>
              </a:spcBef>
              <a:spcAft>
                <a:spcPts val="0"/>
              </a:spcAft>
              <a:buClr>
                <a:srgbClr val="000000"/>
              </a:buClr>
              <a:buSzPct val="25000"/>
              <a:buFont typeface="Arial"/>
              <a:buNone/>
              <a:defRPr/>
            </a:pPr>
            <a:r>
              <a:rPr lang="ko-KR" sz="2400" b="1" i="0" u="none" strike="noStrike" cap="none">
                <a:solidFill>
                  <a:srgbClr val="FFFFFF"/>
                </a:solidFill>
                <a:latin typeface="Arial"/>
                <a:ea typeface="Arial"/>
                <a:cs typeface="Arial"/>
                <a:sym typeface="Arial"/>
              </a:rPr>
              <a:t> 부동산 전세가격 예측·전세가율 분석</a:t>
            </a:r>
          </a:p>
          <a:p>
            <a:pPr marL="0" marR="0" lvl="0" indent="0" algn="ctr" rtl="0">
              <a:lnSpc>
                <a:spcPct val="100000"/>
              </a:lnSpc>
              <a:spcBef>
                <a:spcPts val="0"/>
              </a:spcBef>
              <a:spcAft>
                <a:spcPts val="0"/>
              </a:spcAft>
              <a:buClr>
                <a:srgbClr val="000000"/>
              </a:buClr>
              <a:buSzPct val="25000"/>
              <a:buFont typeface="Arial"/>
              <a:buNone/>
              <a:defRPr/>
            </a:pPr>
            <a:endParaRPr sz="900" b="0" i="0" u="none" strike="noStrike" cap="none">
              <a:solidFill>
                <a:srgbClr val="FFFFFF"/>
              </a:solidFill>
              <a:latin typeface="맑은 고딕"/>
              <a:ea typeface="맑은 고딕"/>
              <a:cs typeface="맑은 고딕"/>
              <a:sym typeface="맑은 고딕"/>
            </a:endParaRPr>
          </a:p>
        </p:txBody>
      </p:sp>
      <p:grpSp>
        <p:nvGrpSpPr>
          <p:cNvPr id="763" name="Google Shape;763;p52"/>
          <p:cNvGrpSpPr/>
          <p:nvPr/>
        </p:nvGrpSpPr>
        <p:grpSpPr>
          <a:xfrm>
            <a:off x="10027920" y="-3"/>
            <a:ext cx="2164081" cy="781115"/>
            <a:chOff x="9919316" y="4585314"/>
            <a:chExt cx="2272685" cy="1136343"/>
          </a:xfrm>
        </p:grpSpPr>
        <p:sp>
          <p:nvSpPr>
            <p:cNvPr id="764" name="Google Shape;764;p52"/>
            <p:cNvSpPr/>
            <p:nvPr/>
          </p:nvSpPr>
          <p:spPr>
            <a:xfrm rot="5400000">
              <a:off x="11055659" y="4585314"/>
              <a:ext cx="1136342" cy="1136342"/>
            </a:xfrm>
            <a:prstGeom prst="rtTriangle">
              <a:avLst/>
            </a:prstGeom>
            <a:solidFill>
              <a:schemeClr val="lt1"/>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sp>
          <p:nvSpPr>
            <p:cNvPr id="765" name="Google Shape;765;p52"/>
            <p:cNvSpPr/>
            <p:nvPr/>
          </p:nvSpPr>
          <p:spPr>
            <a:xfrm rot="16200000">
              <a:off x="9919316" y="4585315"/>
              <a:ext cx="1136342" cy="1136342"/>
            </a:xfrm>
            <a:prstGeom prst="rtTriangle">
              <a:avLst/>
            </a:prstGeom>
            <a:solidFill>
              <a:srgbClr val="00B0F0"/>
            </a:solidFill>
            <a:ln>
              <a:noFill/>
            </a:ln>
          </p:spPr>
          <p:txBody>
            <a:bodyPr wrap="square" lIns="91424" tIns="45700" rIns="91424" bIns="45700" anchor="ctr" anchorCtr="0">
              <a:noAutofit/>
            </a:bodyPr>
            <a:lstStyle/>
            <a:p>
              <a:pPr marL="0" marR="0" lvl="0" indent="0" algn="ctr" rtl="0">
                <a:lnSpc>
                  <a:spcPct val="100000"/>
                </a:lnSpc>
                <a:spcBef>
                  <a:spcPts val="0"/>
                </a:spcBef>
                <a:spcAft>
                  <a:spcPts val="0"/>
                </a:spcAft>
                <a:buClr>
                  <a:srgbClr val="000000"/>
                </a:buClr>
                <a:buSzPct val="25000"/>
                <a:buFont typeface="Arial"/>
                <a:buNone/>
                <a:defRPr/>
              </a:pPr>
              <a:endParaRPr sz="1800" b="0" i="0" u="none" strike="noStrike" cap="none">
                <a:solidFill>
                  <a:srgbClr val="FFFFFF"/>
                </a:solidFill>
                <a:latin typeface="맑은 고딕"/>
                <a:ea typeface="맑은 고딕"/>
                <a:cs typeface="맑은 고딕"/>
                <a:sym typeface="맑은 고딕"/>
              </a:endParaRPr>
            </a:p>
          </p:txBody>
        </p:sp>
      </p:grpSp>
      <p:sp>
        <p:nvSpPr>
          <p:cNvPr id="766" name="Google Shape;766;p52"/>
          <p:cNvSpPr txBox="1"/>
          <p:nvPr/>
        </p:nvSpPr>
        <p:spPr>
          <a:xfrm>
            <a:off x="93305" y="867747"/>
            <a:ext cx="3694923" cy="369291"/>
          </a:xfrm>
          <a:prstGeom prst="rect">
            <a:avLst/>
          </a:prstGeom>
          <a:noFill/>
          <a:ln>
            <a:noFill/>
          </a:ln>
        </p:spPr>
        <p:txBody>
          <a:bodyPr wrap="square" lIns="91424" tIns="45700" rIns="91424" bIns="45700" anchor="t" anchorCtr="0">
            <a:spAutoFit/>
          </a:bodyPr>
          <a:lstStyle/>
          <a:p>
            <a:pPr marL="0" marR="0" lvl="0" indent="0" algn="l" rtl="0">
              <a:lnSpc>
                <a:spcPct val="100000"/>
              </a:lnSpc>
              <a:spcBef>
                <a:spcPts val="0"/>
              </a:spcBef>
              <a:spcAft>
                <a:spcPts val="0"/>
              </a:spcAft>
              <a:buClr>
                <a:srgbClr val="000000"/>
              </a:buClr>
              <a:buSzPct val="25000"/>
              <a:buFont typeface="Arial"/>
              <a:buNone/>
              <a:defRPr/>
            </a:pPr>
            <a:r>
              <a:rPr lang="ko-KR" sz="1800" b="1" i="0" u="none" strike="noStrike" cap="none">
                <a:solidFill>
                  <a:srgbClr val="000000"/>
                </a:solidFill>
                <a:latin typeface="맑은 고딕"/>
                <a:ea typeface="맑은 고딕"/>
                <a:cs typeface="맑은 고딕"/>
                <a:sym typeface="맑은 고딕"/>
              </a:rPr>
              <a:t>통계 분석</a:t>
            </a:r>
            <a:endParaRPr sz="1400" b="0" i="0" u="none" strike="noStrike" cap="none">
              <a:solidFill>
                <a:srgbClr val="000000"/>
              </a:solidFill>
              <a:latin typeface="Arial"/>
              <a:ea typeface="Arial"/>
              <a:cs typeface="Arial"/>
              <a:sym typeface="Arial"/>
            </a:endParaRPr>
          </a:p>
        </p:txBody>
      </p:sp>
      <p:pic>
        <p:nvPicPr>
          <p:cNvPr id="767" name="Google Shape;767;p52" descr="어둠, 달, 블랙이(가) 표시된 사진  자동 생성된 설명"/>
          <p:cNvPicPr/>
          <p:nvPr/>
        </p:nvPicPr>
        <p:blipFill rotWithShape="1">
          <a:blip r:embed="rId3">
            <a:alphaModFix/>
          </a:blip>
          <a:srcRect/>
          <a:stretch>
            <a:fillRect/>
          </a:stretch>
        </p:blipFill>
        <p:spPr>
          <a:xfrm>
            <a:off x="10689172" y="6529660"/>
            <a:ext cx="1408750" cy="218894"/>
          </a:xfrm>
          <a:prstGeom prst="rect">
            <a:avLst/>
          </a:prstGeom>
          <a:noFill/>
          <a:ln>
            <a:noFill/>
          </a:ln>
        </p:spPr>
      </p:pic>
      <p:graphicFrame>
        <p:nvGraphicFramePr>
          <p:cNvPr id="769" name="표 768"/>
          <p:cNvGraphicFramePr>
            <a:graphicFrameLocks noGrp="1"/>
          </p:cNvGraphicFramePr>
          <p:nvPr/>
        </p:nvGraphicFramePr>
        <p:xfrm>
          <a:off x="314175" y="1848440"/>
          <a:ext cx="11453103" cy="1397158"/>
        </p:xfrm>
        <a:graphic>
          <a:graphicData uri="http://schemas.openxmlformats.org/drawingml/2006/table">
            <a:tbl>
              <a:tblPr firstRow="1" bandRow="1">
                <a:tableStyleId>{01A66EDD-3DAB-4C5B-A090-DC80EC1FD486}</a:tableStyleId>
              </a:tblPr>
              <a:tblGrid>
                <a:gridCol w="1273199">
                  <a:extLst>
                    <a:ext uri="{9D8B030D-6E8A-4147-A177-3AD203B41FA5}">
                      <a16:colId xmlns:a16="http://schemas.microsoft.com/office/drawing/2014/main" val="20000"/>
                    </a:ext>
                  </a:extLst>
                </a:gridCol>
                <a:gridCol w="1272488">
                  <a:extLst>
                    <a:ext uri="{9D8B030D-6E8A-4147-A177-3AD203B41FA5}">
                      <a16:colId xmlns:a16="http://schemas.microsoft.com/office/drawing/2014/main" val="20001"/>
                    </a:ext>
                  </a:extLst>
                </a:gridCol>
                <a:gridCol w="1272488">
                  <a:extLst>
                    <a:ext uri="{9D8B030D-6E8A-4147-A177-3AD203B41FA5}">
                      <a16:colId xmlns:a16="http://schemas.microsoft.com/office/drawing/2014/main" val="20002"/>
                    </a:ext>
                  </a:extLst>
                </a:gridCol>
                <a:gridCol w="1272488">
                  <a:extLst>
                    <a:ext uri="{9D8B030D-6E8A-4147-A177-3AD203B41FA5}">
                      <a16:colId xmlns:a16="http://schemas.microsoft.com/office/drawing/2014/main" val="20003"/>
                    </a:ext>
                  </a:extLst>
                </a:gridCol>
                <a:gridCol w="1272488">
                  <a:extLst>
                    <a:ext uri="{9D8B030D-6E8A-4147-A177-3AD203B41FA5}">
                      <a16:colId xmlns:a16="http://schemas.microsoft.com/office/drawing/2014/main" val="20004"/>
                    </a:ext>
                  </a:extLst>
                </a:gridCol>
                <a:gridCol w="1272488">
                  <a:extLst>
                    <a:ext uri="{9D8B030D-6E8A-4147-A177-3AD203B41FA5}">
                      <a16:colId xmlns:a16="http://schemas.microsoft.com/office/drawing/2014/main" val="20005"/>
                    </a:ext>
                  </a:extLst>
                </a:gridCol>
                <a:gridCol w="1272488">
                  <a:extLst>
                    <a:ext uri="{9D8B030D-6E8A-4147-A177-3AD203B41FA5}">
                      <a16:colId xmlns:a16="http://schemas.microsoft.com/office/drawing/2014/main" val="20006"/>
                    </a:ext>
                  </a:extLst>
                </a:gridCol>
                <a:gridCol w="1272488">
                  <a:extLst>
                    <a:ext uri="{9D8B030D-6E8A-4147-A177-3AD203B41FA5}">
                      <a16:colId xmlns:a16="http://schemas.microsoft.com/office/drawing/2014/main" val="20007"/>
                    </a:ext>
                  </a:extLst>
                </a:gridCol>
                <a:gridCol w="1272488">
                  <a:extLst>
                    <a:ext uri="{9D8B030D-6E8A-4147-A177-3AD203B41FA5}">
                      <a16:colId xmlns:a16="http://schemas.microsoft.com/office/drawing/2014/main" val="20008"/>
                    </a:ext>
                  </a:extLst>
                </a:gridCol>
              </a:tblGrid>
              <a:tr h="315148">
                <a:tc rowSpan="2">
                  <a:txBody>
                    <a:bodyPr/>
                    <a:lstStyle/>
                    <a:p>
                      <a:pPr algn="ctr">
                        <a:defRPr/>
                      </a:pPr>
                      <a:r>
                        <a:rPr lang="ko-KR" altLang="en-US"/>
                        <a:t>전세가 </a:t>
                      </a:r>
                      <a:r>
                        <a:rPr lang="en-US" altLang="ko-KR"/>
                        <a:t>Class</a:t>
                      </a:r>
                    </a:p>
                  </a:txBody>
                  <a:tcPr anchor="ctr"/>
                </a:tc>
                <a:tc rowSpan="2">
                  <a:txBody>
                    <a:bodyPr/>
                    <a:lstStyle/>
                    <a:p>
                      <a:pPr algn="ctr">
                        <a:defRPr/>
                      </a:pPr>
                      <a:r>
                        <a:rPr lang="ko-KR" altLang="en-US"/>
                        <a:t>독립변수</a:t>
                      </a:r>
                    </a:p>
                  </a:txBody>
                  <a:tcPr anchor="ctr"/>
                </a:tc>
                <a:tc rowSpan="2">
                  <a:txBody>
                    <a:bodyPr/>
                    <a:lstStyle/>
                    <a:p>
                      <a:pPr algn="ctr">
                        <a:defRPr/>
                      </a:pPr>
                      <a:r>
                        <a:rPr lang="ko-KR" altLang="en-US"/>
                        <a:t>회귀계수</a:t>
                      </a:r>
                    </a:p>
                  </a:txBody>
                  <a:tcPr anchor="ctr"/>
                </a:tc>
                <a:tc rowSpan="2">
                  <a:txBody>
                    <a:bodyPr/>
                    <a:lstStyle/>
                    <a:p>
                      <a:pPr algn="ctr">
                        <a:defRPr/>
                      </a:pPr>
                      <a:r>
                        <a:rPr lang="en-US" altLang="ko-KR"/>
                        <a:t>S.E.</a:t>
                      </a:r>
                    </a:p>
                  </a:txBody>
                  <a:tcPr anchor="ctr"/>
                </a:tc>
                <a:tc rowSpan="2">
                  <a:txBody>
                    <a:bodyPr/>
                    <a:lstStyle/>
                    <a:p>
                      <a:pPr algn="ctr">
                        <a:defRPr/>
                      </a:pPr>
                      <a:r>
                        <a:rPr lang="en-US" altLang="ko-KR"/>
                        <a:t>Wald</a:t>
                      </a:r>
                    </a:p>
                  </a:txBody>
                  <a:tcPr anchor="ctr"/>
                </a:tc>
                <a:tc rowSpan="2">
                  <a:txBody>
                    <a:bodyPr/>
                    <a:lstStyle/>
                    <a:p>
                      <a:pPr algn="ctr">
                        <a:defRPr/>
                      </a:pPr>
                      <a:r>
                        <a:rPr lang="ko-KR" altLang="en-US"/>
                        <a:t>p (유의확률)</a:t>
                      </a:r>
                    </a:p>
                  </a:txBody>
                  <a:tcPr anchor="ctr"/>
                </a:tc>
                <a:tc rowSpan="2">
                  <a:txBody>
                    <a:bodyPr/>
                    <a:lstStyle/>
                    <a:p>
                      <a:pPr algn="ctr">
                        <a:defRPr/>
                      </a:pPr>
                      <a:r>
                        <a:rPr lang="en-US" altLang="ko-KR"/>
                        <a:t>OR</a:t>
                      </a:r>
                    </a:p>
                    <a:p>
                      <a:pPr algn="ctr">
                        <a:defRPr/>
                      </a:pPr>
                      <a:r>
                        <a:rPr lang="en-US" altLang="ko-KR"/>
                        <a:t>(</a:t>
                      </a:r>
                      <a:r>
                        <a:rPr lang="ko-KR" altLang="en-US"/>
                        <a:t>오즈비</a:t>
                      </a:r>
                      <a:r>
                        <a:rPr lang="en-US" altLang="ko-KR"/>
                        <a:t>)</a:t>
                      </a:r>
                    </a:p>
                  </a:txBody>
                  <a:tcPr anchor="ctr"/>
                </a:tc>
                <a:tc gridSpan="2">
                  <a:txBody>
                    <a:bodyPr/>
                    <a:lstStyle/>
                    <a:p>
                      <a:pPr algn="ctr">
                        <a:defRPr/>
                      </a:pPr>
                      <a:r>
                        <a:rPr lang="en-US" altLang="ko-KR"/>
                        <a:t>99% </a:t>
                      </a:r>
                      <a:r>
                        <a:rPr lang="ko-KR" altLang="en-US"/>
                        <a:t>신뢰구간</a:t>
                      </a:r>
                    </a:p>
                  </a:txBody>
                  <a:tcPr anchor="ctr"/>
                </a:tc>
                <a:tc hMerge="1">
                  <a:txBody>
                    <a:bodyPr/>
                    <a:lstStyle/>
                    <a:p>
                      <a:pPr>
                        <a:defRPr/>
                      </a:pPr>
                      <a:endParaRPr lang="ko-KR" altLang="en-US"/>
                    </a:p>
                  </a:txBody>
                  <a:tcPr/>
                </a:tc>
                <a:extLst>
                  <a:ext uri="{0D108BD9-81ED-4DB2-BD59-A6C34878D82A}">
                    <a16:rowId xmlns:a16="http://schemas.microsoft.com/office/drawing/2014/main" val="10000"/>
                  </a:ext>
                </a:extLst>
              </a:tr>
              <a:tr h="315148">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vMerge="1">
                  <a:txBody>
                    <a:bodyPr/>
                    <a:lstStyle/>
                    <a:p>
                      <a:pPr>
                        <a:defRPr/>
                      </a:pPr>
                      <a:endParaRPr lang="en-US" altLang="ko-KR"/>
                    </a:p>
                  </a:txBody>
                  <a:tcPr/>
                </a:tc>
                <a:tc>
                  <a:txBody>
                    <a:bodyPr/>
                    <a:lstStyle/>
                    <a:p>
                      <a:pPr algn="ctr">
                        <a:defRPr/>
                      </a:pPr>
                      <a:r>
                        <a:rPr lang="ko-KR" altLang="en-US"/>
                        <a:t>하한</a:t>
                      </a:r>
                    </a:p>
                  </a:txBody>
                  <a:tcPr anchor="ctr"/>
                </a:tc>
                <a:tc>
                  <a:txBody>
                    <a:bodyPr/>
                    <a:lstStyle/>
                    <a:p>
                      <a:pPr algn="ctr">
                        <a:defRPr/>
                      </a:pPr>
                      <a:r>
                        <a:rPr lang="ko-KR" altLang="en-US"/>
                        <a:t>상한</a:t>
                      </a:r>
                    </a:p>
                  </a:txBody>
                  <a:tcPr anchor="ctr"/>
                </a:tc>
                <a:extLst>
                  <a:ext uri="{0D108BD9-81ED-4DB2-BD59-A6C34878D82A}">
                    <a16:rowId xmlns:a16="http://schemas.microsoft.com/office/drawing/2014/main" val="10001"/>
                  </a:ext>
                </a:extLst>
              </a:tr>
              <a:tr h="383431">
                <a:tc rowSpan="2">
                  <a:txBody>
                    <a:bodyPr/>
                    <a:lstStyle/>
                    <a:p>
                      <a:pPr algn="ctr">
                        <a:defRPr/>
                      </a:pPr>
                      <a:r>
                        <a:rPr lang="en-US" altLang="ko-KR" dirty="0"/>
                        <a:t>4</a:t>
                      </a:r>
                    </a:p>
                  </a:txBody>
                  <a:tcPr anchor="ctr"/>
                </a:tc>
                <a:tc>
                  <a:txBody>
                    <a:bodyPr/>
                    <a:lstStyle/>
                    <a:p>
                      <a:pPr algn="ctr">
                        <a:defRPr/>
                      </a:pPr>
                      <a:r>
                        <a:rPr lang="EN-US" sz="1100" b="0" i="0" u="none" strike="noStrike" dirty="0">
                          <a:solidFill>
                            <a:srgbClr val="000000"/>
                          </a:solidFill>
                          <a:latin typeface="맑은 고딕"/>
                          <a:ea typeface="맑은 고딕"/>
                        </a:rPr>
                        <a:t>UR</a:t>
                      </a:r>
                    </a:p>
                  </a:txBody>
                  <a:tcPr anchor="ctr">
                    <a:lnR w="0">
                      <a:noFill/>
                    </a:lnR>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10.8816</a:t>
                      </a:r>
                      <a:endParaRPr lang="en-US" dirty="0">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0.681</a:t>
                      </a:r>
                      <a:endParaRPr lang="en-US">
                        <a:effectLst/>
                      </a:endParaRPr>
                    </a:p>
                  </a:txBody>
                  <a:tcPr anchor="ctr">
                    <a:lnL w="0">
                      <a:noFill/>
                    </a:lnL>
                    <a:lnR w="0">
                      <a:noFill/>
                    </a:lnR>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15.989</a:t>
                      </a:r>
                      <a:endParaRPr lang="en-US" dirty="0">
                        <a:effectLst/>
                      </a:endParaRPr>
                    </a:p>
                  </a:txBody>
                  <a:tcPr anchor="ctr">
                    <a:lnL w="0">
                      <a:noFill/>
                    </a:lnL>
                    <a:lnR w="0">
                      <a:noFill/>
                    </a:lnR>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a:t>
                      </a:r>
                      <a:endParaRPr lang="en-US" dirty="0">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53190.779</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9.129</a:t>
                      </a:r>
                      <a:endParaRPr lang="en-US">
                        <a:effectLst/>
                      </a:endParaRPr>
                    </a:p>
                  </a:txBody>
                  <a:tcPr anchor="ctr">
                    <a:lnL w="0">
                      <a:noFill/>
                    </a:lnL>
                    <a:lnR w="0">
                      <a:noFill/>
                    </a:lnR>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12.635</a:t>
                      </a:r>
                      <a:endParaRPr lang="en-US">
                        <a:effectLst/>
                      </a:endParaRPr>
                    </a:p>
                  </a:txBody>
                  <a:tcPr anchor="ctr">
                    <a:lnL w="0">
                      <a:noFill/>
                    </a:lnL>
                    <a:lnR w="0">
                      <a:noFill/>
                    </a:lnR>
                    <a:lnB w="0">
                      <a:noFill/>
                    </a:lnB>
                  </a:tcPr>
                </a:tc>
                <a:extLst>
                  <a:ext uri="{0D108BD9-81ED-4DB2-BD59-A6C34878D82A}">
                    <a16:rowId xmlns:a16="http://schemas.microsoft.com/office/drawing/2014/main" val="10002"/>
                  </a:ext>
                </a:extLst>
              </a:tr>
              <a:tr h="383431">
                <a:tc vMerge="1">
                  <a:txBody>
                    <a:bodyPr/>
                    <a:lstStyle/>
                    <a:p>
                      <a:pPr>
                        <a:defRPr/>
                      </a:pPr>
                      <a:endParaRPr lang="en-US" altLang="ko-KR"/>
                    </a:p>
                  </a:txBody>
                  <a:tcPr/>
                </a:tc>
                <a:tc>
                  <a:txBody>
                    <a:bodyPr/>
                    <a:lstStyle/>
                    <a:p>
                      <a:pPr algn="ctr">
                        <a:defRPr/>
                      </a:pPr>
                      <a:r>
                        <a:rPr lang="EN-US" sz="1100" b="0" i="0" u="none" strike="noStrike">
                          <a:solidFill>
                            <a:srgbClr val="000000"/>
                          </a:solidFill>
                          <a:latin typeface="맑은 고딕"/>
                          <a:ea typeface="맑은 고딕"/>
                        </a:rPr>
                        <a:t>Floor</a:t>
                      </a: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-12.2244</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0.23</a:t>
                      </a:r>
                      <a:endParaRPr lang="en-US">
                        <a:effectLst/>
                      </a:endParaRPr>
                    </a:p>
                  </a:txBody>
                  <a:tcPr anchor="ctr">
                    <a:lnL w="0">
                      <a:noFill/>
                    </a:lnL>
                    <a:lnR w="0">
                      <a:noFill/>
                    </a:lnR>
                    <a:lnT w="0">
                      <a:noFill/>
                    </a:lnT>
                    <a:lnB w="0">
                      <a:noFill/>
                    </a:lnB>
                  </a:tcPr>
                </a:tc>
                <a:tc>
                  <a:txBody>
                    <a:bodyPr/>
                    <a:lstStyle/>
                    <a:p>
                      <a:pPr algn="ctr"/>
                      <a:r>
                        <a:rPr lang="en-US" sz="1100" kern="0" spc="0">
                          <a:solidFill>
                            <a:srgbClr val="000000"/>
                          </a:solidFill>
                          <a:effectLst/>
                          <a:latin typeface="맑은 고딕" panose="020B0503020000020004" pitchFamily="50" charset="-127"/>
                          <a:ea typeface="맑은 고딕" panose="020B0503020000020004" pitchFamily="50" charset="-127"/>
                        </a:rPr>
                        <a:t>-53.041</a:t>
                      </a:r>
                      <a:endParaRPr lang="en-US">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a:t>
                      </a:r>
                      <a:endParaRPr lang="en-US" dirty="0">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0</a:t>
                      </a:r>
                      <a:endParaRPr lang="en-US" dirty="0">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-12.818</a:t>
                      </a:r>
                      <a:endParaRPr lang="en-US" dirty="0">
                        <a:effectLst/>
                      </a:endParaRPr>
                    </a:p>
                  </a:txBody>
                  <a:tcPr anchor="ctr">
                    <a:lnL w="0">
                      <a:noFill/>
                    </a:lnL>
                    <a:lnR w="0">
                      <a:noFill/>
                    </a:lnR>
                    <a:lnT w="0">
                      <a:noFill/>
                    </a:lnT>
                    <a:lnB w="0">
                      <a:noFill/>
                    </a:lnB>
                  </a:tcPr>
                </a:tc>
                <a:tc>
                  <a:txBody>
                    <a:bodyPr/>
                    <a:lstStyle/>
                    <a:p>
                      <a:pPr algn="ctr"/>
                      <a:r>
                        <a:rPr lang="en-US" sz="1100" kern="0" spc="0" dirty="0">
                          <a:solidFill>
                            <a:srgbClr val="000000"/>
                          </a:solidFill>
                          <a:effectLst/>
                          <a:latin typeface="맑은 고딕" panose="020B0503020000020004" pitchFamily="50" charset="-127"/>
                          <a:ea typeface="맑은 고딕" panose="020B0503020000020004" pitchFamily="50" charset="-127"/>
                        </a:rPr>
                        <a:t>-11.631</a:t>
                      </a:r>
                      <a:endParaRPr lang="en-US" dirty="0">
                        <a:effectLst/>
                      </a:endParaRPr>
                    </a:p>
                  </a:txBody>
                  <a:tcPr anchor="ctr">
                    <a:lnL w="0">
                      <a:noFill/>
                    </a:lnL>
                    <a:lnR w="0">
                      <a:noFill/>
                    </a:lnR>
                    <a:lnT w="0">
                      <a:noFill/>
                    </a:lnT>
                    <a:lnB w="0">
                      <a:noFill/>
                    </a:lnB>
                  </a:tcPr>
                </a:tc>
                <a:extLst>
                  <a:ext uri="{0D108BD9-81ED-4DB2-BD59-A6C34878D82A}">
                    <a16:rowId xmlns:a16="http://schemas.microsoft.com/office/drawing/2014/main" val="10003"/>
                  </a:ext>
                </a:extLst>
              </a:tr>
            </a:tbl>
          </a:graphicData>
        </a:graphic>
      </p:graphicFrame>
      <p:sp>
        <p:nvSpPr>
          <p:cNvPr id="3" name="Google Shape;768;p52">
            <a:extLst>
              <a:ext uri="{FF2B5EF4-FFF2-40B4-BE49-F238E27FC236}">
                <a16:creationId xmlns:a16="http://schemas.microsoft.com/office/drawing/2014/main" id="{84D1923D-E670-A231-AA52-A0C56EBD88E8}"/>
              </a:ext>
            </a:extLst>
          </p:cNvPr>
          <p:cNvSpPr txBox="1"/>
          <p:nvPr/>
        </p:nvSpPr>
        <p:spPr>
          <a:xfrm>
            <a:off x="314175" y="1237038"/>
            <a:ext cx="3694923" cy="303900"/>
          </a:xfrm>
          <a:prstGeom prst="rect">
            <a:avLst/>
          </a:prstGeom>
          <a:noFill/>
          <a:ln>
            <a:noFill/>
          </a:ln>
        </p:spPr>
        <p:txBody>
          <a:bodyPr wrap="square" lIns="91424" tIns="91424" rIns="91424" bIns="91424" anchor="t" anchorCtr="0">
            <a:noAutofit/>
          </a:bodyPr>
          <a:lstStyle/>
          <a:p>
            <a:pPr marL="0" lvl="0" indent="0" algn="l" rtl="0">
              <a:spcBef>
                <a:spcPts val="0"/>
              </a:spcBef>
              <a:spcAft>
                <a:spcPts val="0"/>
              </a:spcAft>
              <a:buNone/>
              <a:defRPr/>
            </a:pPr>
            <a:r>
              <a:rPr lang="en-US" altLang="ko-KR" dirty="0">
                <a:latin typeface="맑은 고딕"/>
                <a:ea typeface="맑은 고딕"/>
                <a:cs typeface="맑은 고딕"/>
                <a:sym typeface="맑은 고딕"/>
              </a:rPr>
              <a:t>Townhouse</a:t>
            </a:r>
            <a:r>
              <a:rPr lang="ko-KR" altLang="en-US" dirty="0">
                <a:latin typeface="맑은 고딕"/>
                <a:ea typeface="맑은 고딕"/>
                <a:cs typeface="맑은 고딕"/>
                <a:sym typeface="맑은 고딕"/>
              </a:rPr>
              <a:t> </a:t>
            </a:r>
            <a:r>
              <a:rPr lang="ko-KR" altLang="ko-KR" dirty="0">
                <a:latin typeface="맑은 고딕"/>
                <a:ea typeface="맑은 고딕"/>
                <a:cs typeface="맑은 고딕"/>
                <a:sym typeface="맑은 고딕"/>
              </a:rPr>
              <a:t>전세가별 독립변수들의 </a:t>
            </a:r>
            <a:r>
              <a:rPr lang="ko-KR" altLang="en-US" dirty="0">
                <a:latin typeface="맑은 고딕"/>
                <a:ea typeface="맑은 고딕"/>
                <a:cs typeface="맑은 고딕"/>
                <a:sym typeface="맑은 고딕"/>
              </a:rPr>
              <a:t>통계량</a:t>
            </a:r>
          </a:p>
        </p:txBody>
      </p:sp>
    </p:spTree>
    <p:extLst>
      <p:ext uri="{BB962C8B-B14F-4D97-AF65-F5344CB8AC3E}">
        <p14:creationId xmlns:p14="http://schemas.microsoft.com/office/powerpoint/2010/main" val="2175607329"/>
      </p:ext>
    </p:extLst>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104"/>
        <p:cNvGrpSpPr/>
        <p:nvPr/>
      </p:nvGrpSpPr>
      <p:grpSpPr>
        <a:xfrm>
          <a:off x="0" y="0"/>
          <a:ext cx="0" cy="0"/>
          <a:chOff x="0" y="0"/>
          <a:chExt cx="0" cy="0"/>
        </a:xfrm>
      </p:grpSpPr>
      <p:sp>
        <p:nvSpPr>
          <p:cNvPr id="1105" name="Google Shape;1105;p15"/>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1106" name="Google Shape;1106;p15"/>
          <p:cNvGrpSpPr/>
          <p:nvPr/>
        </p:nvGrpSpPr>
        <p:grpSpPr>
          <a:xfrm>
            <a:off x="10027920" y="-3"/>
            <a:ext cx="2164081" cy="781115"/>
            <a:chOff x="9919316" y="4585314"/>
            <a:chExt cx="2272685" cy="1136343"/>
          </a:xfrm>
        </p:grpSpPr>
        <p:sp>
          <p:nvSpPr>
            <p:cNvPr id="1107" name="Google Shape;1107;p15"/>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108" name="Google Shape;1108;p15"/>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1109" name="Google Shape;1109;p15"/>
          <p:cNvSpPr txBox="1"/>
          <p:nvPr/>
        </p:nvSpPr>
        <p:spPr>
          <a:xfrm>
            <a:off x="93306" y="985985"/>
            <a:ext cx="3079102"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chemeClr val="dk1"/>
                </a:solidFill>
                <a:latin typeface="Malgun Gothic"/>
                <a:ea typeface="Malgun Gothic"/>
                <a:cs typeface="Malgun Gothic"/>
                <a:sym typeface="Malgun Gothic"/>
              </a:rPr>
              <a:t>[참고문헌]</a:t>
            </a:r>
            <a:endParaRPr sz="1800" b="1" i="0" u="none" strike="noStrike" cap="none">
              <a:solidFill>
                <a:schemeClr val="dk1"/>
              </a:solidFill>
              <a:latin typeface="Malgun Gothic"/>
              <a:ea typeface="Malgun Gothic"/>
              <a:cs typeface="Malgun Gothic"/>
              <a:sym typeface="Malgun Gothic"/>
            </a:endParaRPr>
          </a:p>
        </p:txBody>
      </p:sp>
      <p:sp>
        <p:nvSpPr>
          <p:cNvPr id="1110" name="Google Shape;1110;p15"/>
          <p:cNvSpPr txBox="1"/>
          <p:nvPr/>
        </p:nvSpPr>
        <p:spPr>
          <a:xfrm>
            <a:off x="152423" y="1662668"/>
            <a:ext cx="11924523" cy="1454244"/>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1400"/>
              <a:buFont typeface="Arial"/>
              <a:buNone/>
            </a:pPr>
            <a:r>
              <a:rPr lang="ko-KR" sz="1400" b="1" i="0" u="none" strike="noStrike" cap="none">
                <a:solidFill>
                  <a:schemeClr val="dk1"/>
                </a:solidFill>
                <a:latin typeface="Malgun Gothic"/>
                <a:ea typeface="Malgun Gothic"/>
                <a:cs typeface="Malgun Gothic"/>
                <a:sym typeface="Malgun Gothic"/>
              </a:rPr>
              <a:t>뉴스기사</a:t>
            </a:r>
            <a:endParaRPr sz="1400" b="1" i="0" u="none" strike="noStrike" cap="none">
              <a:solidFill>
                <a:schemeClr val="dk1"/>
              </a:solidFill>
              <a:latin typeface="Malgun Gothic"/>
              <a:ea typeface="Malgun Gothic"/>
              <a:cs typeface="Malgun Gothic"/>
              <a:sym typeface="Malgun Gothic"/>
            </a:endParaRPr>
          </a:p>
          <a:p>
            <a:pPr marL="171450" marR="0" lvl="0" indent="-171450" algn="l" rtl="0">
              <a:lnSpc>
                <a:spcPct val="150000"/>
              </a:lnSpc>
              <a:spcBef>
                <a:spcPts val="0"/>
              </a:spcBef>
              <a:spcAft>
                <a:spcPts val="0"/>
              </a:spcAft>
              <a:buClr>
                <a:schemeClr val="dk1"/>
              </a:buClr>
              <a:buSzPts val="1000"/>
              <a:buFont typeface="Arial"/>
              <a:buChar char="•"/>
            </a:pPr>
            <a:r>
              <a:rPr lang="ko-KR" sz="1000" b="0" i="0" u="none" strike="noStrike" cap="none">
                <a:solidFill>
                  <a:schemeClr val="dk1"/>
                </a:solidFill>
                <a:latin typeface="Malgun Gothic"/>
                <a:ea typeface="Malgun Gothic"/>
                <a:cs typeface="Malgun Gothic"/>
                <a:sym typeface="Malgun Gothic"/>
              </a:rPr>
              <a:t>윤종은(2023.07.18)</a:t>
            </a:r>
            <a:r>
              <a:rPr lang="ko-KR" sz="1000" b="1" i="0" u="none" strike="noStrike" cap="none">
                <a:solidFill>
                  <a:srgbClr val="000A19"/>
                </a:solidFill>
                <a:latin typeface="Malgun Gothic"/>
                <a:ea typeface="Malgun Gothic"/>
                <a:cs typeface="Malgun Gothic"/>
                <a:sym typeface="Malgun Gothic"/>
              </a:rPr>
              <a:t> “전세사기 막을 보완 대책 시급”</a:t>
            </a:r>
            <a:r>
              <a:rPr lang="ko-KR" sz="1000" b="0" i="0" u="none" strike="noStrike" cap="none">
                <a:solidFill>
                  <a:srgbClr val="000A19"/>
                </a:solidFill>
                <a:latin typeface="Malgun Gothic"/>
                <a:ea typeface="Malgun Gothic"/>
                <a:cs typeface="Malgun Gothic"/>
                <a:sym typeface="Malgun Gothic"/>
              </a:rPr>
              <a:t>(오마이뉴스)</a:t>
            </a:r>
            <a:r>
              <a:rPr lang="ko-KR" sz="1000" b="1" i="0" u="none" strike="noStrike" cap="none">
                <a:solidFill>
                  <a:srgbClr val="000A19"/>
                </a:solidFill>
                <a:latin typeface="Malgun Gothic"/>
                <a:ea typeface="Malgun Gothic"/>
                <a:cs typeface="Malgun Gothic"/>
                <a:sym typeface="Malgun Gothic"/>
              </a:rPr>
              <a:t> </a:t>
            </a:r>
            <a:r>
              <a:rPr lang="ko-KR" sz="1000" b="0" i="0" u="sng" strike="noStrike" cap="none">
                <a:solidFill>
                  <a:schemeClr val="dk1"/>
                </a:solidFill>
                <a:latin typeface="Malgun Gothic"/>
                <a:ea typeface="Malgun Gothic"/>
                <a:cs typeface="Malgun Gothic"/>
                <a:sym typeface="Malgun Gothic"/>
                <a:hlinkClick r:id="rId3">
                  <a:extLst>
                    <a:ext uri="{A12FA001-AC4F-418D-AE19-62706E023703}">
                      <ahyp:hlinkClr xmlns:ahyp="http://schemas.microsoft.com/office/drawing/2018/hyperlinkcolor" val="tx"/>
                    </a:ext>
                  </a:extLst>
                </a:hlinkClick>
              </a:rPr>
              <a:t>https://omn.kr/24uhx</a:t>
            </a:r>
            <a:endParaRPr sz="1000" b="0" i="0" u="none" strike="noStrike" cap="none">
              <a:solidFill>
                <a:schemeClr val="dk1"/>
              </a:solidFill>
              <a:latin typeface="Malgun Gothic"/>
              <a:ea typeface="Malgun Gothic"/>
              <a:cs typeface="Malgun Gothic"/>
              <a:sym typeface="Malgun Gothic"/>
            </a:endParaRPr>
          </a:p>
          <a:p>
            <a:pPr marL="171450" marR="0" lvl="0" indent="-171450" algn="l" rtl="0">
              <a:lnSpc>
                <a:spcPct val="150000"/>
              </a:lnSpc>
              <a:spcBef>
                <a:spcPts val="0"/>
              </a:spcBef>
              <a:spcAft>
                <a:spcPts val="0"/>
              </a:spcAft>
              <a:buClr>
                <a:schemeClr val="dk1"/>
              </a:buClr>
              <a:buSzPts val="1000"/>
              <a:buFont typeface="Arial"/>
              <a:buChar char="•"/>
            </a:pPr>
            <a:r>
              <a:rPr lang="ko-KR" sz="1000" b="0" i="0" u="none" strike="noStrike" cap="none">
                <a:solidFill>
                  <a:schemeClr val="dk1"/>
                </a:solidFill>
                <a:latin typeface="Malgun Gothic"/>
                <a:ea typeface="Malgun Gothic"/>
                <a:cs typeface="Malgun Gothic"/>
                <a:sym typeface="Malgun Gothic"/>
              </a:rPr>
              <a:t>심민규(2023.08.02) </a:t>
            </a:r>
            <a:r>
              <a:rPr lang="ko-KR" sz="1000" b="1" i="0" u="none" strike="noStrike" cap="none">
                <a:solidFill>
                  <a:schemeClr val="dk1"/>
                </a:solidFill>
                <a:latin typeface="Malgun Gothic"/>
                <a:ea typeface="Malgun Gothic"/>
                <a:cs typeface="Malgun Gothic"/>
                <a:sym typeface="Malgun Gothic"/>
              </a:rPr>
              <a:t>무자본 갭투자로 126채 산 뒤 전세보증금 250억 편취한 일당</a:t>
            </a:r>
            <a:r>
              <a:rPr lang="ko-KR" sz="1000" b="0" i="0" u="none" strike="noStrike" cap="none">
                <a:solidFill>
                  <a:schemeClr val="dk1"/>
                </a:solidFill>
                <a:latin typeface="Malgun Gothic"/>
                <a:ea typeface="Malgun Gothic"/>
                <a:cs typeface="Malgun Gothic"/>
                <a:sym typeface="Malgun Gothic"/>
              </a:rPr>
              <a:t>(연합뉴스) </a:t>
            </a:r>
            <a:r>
              <a:rPr lang="ko-KR" sz="1000" b="0" i="0" u="none" strike="noStrike" cap="none">
                <a:solidFill>
                  <a:srgbClr val="2196F3"/>
                </a:solidFill>
                <a:latin typeface="Helvetica Neue"/>
                <a:ea typeface="Helvetica Neue"/>
                <a:cs typeface="Helvetica Neue"/>
                <a:sym typeface="Helvetica Neue"/>
              </a:rPr>
              <a:t>https://www.yna.co.kr/view/AKR20230802045200060</a:t>
            </a:r>
            <a:endParaRPr sz="1400" b="0" i="0" u="none" strike="noStrike" cap="none">
              <a:solidFill>
                <a:srgbClr val="000000"/>
              </a:solidFill>
              <a:latin typeface="Arial"/>
              <a:ea typeface="Arial"/>
              <a:cs typeface="Arial"/>
              <a:sym typeface="Arial"/>
            </a:endParaRPr>
          </a:p>
          <a:p>
            <a:pPr marL="171450" marR="0" lvl="0" indent="-171450" algn="l" rtl="0">
              <a:lnSpc>
                <a:spcPct val="150000"/>
              </a:lnSpc>
              <a:spcBef>
                <a:spcPts val="0"/>
              </a:spcBef>
              <a:spcAft>
                <a:spcPts val="0"/>
              </a:spcAft>
              <a:buClr>
                <a:schemeClr val="dk1"/>
              </a:buClr>
              <a:buSzPts val="1000"/>
              <a:buFont typeface="Arial"/>
              <a:buChar char="•"/>
            </a:pPr>
            <a:r>
              <a:rPr lang="ko-KR" sz="1000" b="0" i="0" u="none" strike="noStrike" cap="none">
                <a:solidFill>
                  <a:schemeClr val="dk1"/>
                </a:solidFill>
                <a:latin typeface="Malgun Gothic"/>
                <a:ea typeface="Malgun Gothic"/>
                <a:cs typeface="Malgun Gothic"/>
                <a:sym typeface="Malgun Gothic"/>
              </a:rPr>
              <a:t>박형기(2023.08.28) </a:t>
            </a:r>
            <a:r>
              <a:rPr lang="ko-KR" sz="1000" b="1" i="0" u="none" strike="noStrike" cap="none">
                <a:solidFill>
                  <a:schemeClr val="dk1"/>
                </a:solidFill>
                <a:latin typeface="Malgun Gothic"/>
                <a:ea typeface="Malgun Gothic"/>
                <a:cs typeface="Malgun Gothic"/>
                <a:sym typeface="Malgun Gothic"/>
              </a:rPr>
              <a:t>파월은 물론 연준 간부들 잇달아 추가 금리인상 시사</a:t>
            </a:r>
            <a:r>
              <a:rPr lang="ko-KR" sz="1000" b="0" i="0" u="none" strike="noStrike" cap="none">
                <a:solidFill>
                  <a:schemeClr val="dk1"/>
                </a:solidFill>
                <a:latin typeface="Malgun Gothic"/>
                <a:ea typeface="Malgun Gothic"/>
                <a:cs typeface="Malgun Gothic"/>
                <a:sym typeface="Malgun Gothic"/>
              </a:rPr>
              <a:t>(뉴스1) </a:t>
            </a:r>
            <a:r>
              <a:rPr lang="ko-KR" sz="1000" b="0" i="0" u="sng" strike="noStrike" cap="none">
                <a:solidFill>
                  <a:schemeClr val="dk1"/>
                </a:solidFill>
                <a:latin typeface="Malgun Gothic"/>
                <a:ea typeface="Malgun Gothic"/>
                <a:cs typeface="Malgun Gothic"/>
                <a:sym typeface="Malgun Gothic"/>
                <a:hlinkClick r:id="rId4">
                  <a:extLst>
                    <a:ext uri="{A12FA001-AC4F-418D-AE19-62706E023703}">
                      <ahyp:hlinkClr xmlns:ahyp="http://schemas.microsoft.com/office/drawing/2018/hyperlinkcolor" val="tx"/>
                    </a:ext>
                  </a:extLst>
                </a:hlinkClick>
              </a:rPr>
              <a:t>https://www.news1.kr/articles/5152515</a:t>
            </a:r>
            <a:endParaRPr sz="1000" b="0" i="0" u="none" strike="noStrike" cap="none">
              <a:solidFill>
                <a:schemeClr val="dk1"/>
              </a:solidFill>
              <a:latin typeface="Malgun Gothic"/>
              <a:ea typeface="Malgun Gothic"/>
              <a:cs typeface="Malgun Gothic"/>
              <a:sym typeface="Malgun Gothic"/>
            </a:endParaRPr>
          </a:p>
          <a:p>
            <a:pPr marL="171450" marR="0" lvl="0" indent="-171450" algn="l" rtl="0">
              <a:lnSpc>
                <a:spcPct val="150000"/>
              </a:lnSpc>
              <a:spcBef>
                <a:spcPts val="0"/>
              </a:spcBef>
              <a:spcAft>
                <a:spcPts val="0"/>
              </a:spcAft>
              <a:buClr>
                <a:schemeClr val="dk1"/>
              </a:buClr>
              <a:buSzPts val="900"/>
              <a:buFont typeface="Arial"/>
              <a:buChar char="•"/>
            </a:pPr>
            <a:r>
              <a:rPr lang="ko-KR" sz="900" b="0" i="0" u="none" strike="noStrike" cap="none">
                <a:solidFill>
                  <a:schemeClr val="dk1"/>
                </a:solidFill>
                <a:latin typeface="Malgun Gothic"/>
                <a:ea typeface="Malgun Gothic"/>
                <a:cs typeface="Malgun Gothic"/>
                <a:sym typeface="Malgun Gothic"/>
              </a:rPr>
              <a:t>우경희(2023.08.29) </a:t>
            </a:r>
            <a:r>
              <a:rPr lang="ko-KR" sz="900" b="1" i="0" u="none" strike="noStrike" cap="none">
                <a:solidFill>
                  <a:srgbClr val="000000"/>
                </a:solidFill>
                <a:latin typeface="Arial"/>
                <a:ea typeface="Arial"/>
                <a:cs typeface="Arial"/>
                <a:sym typeface="Arial"/>
              </a:rPr>
              <a:t>中 부동산위기 진앙지 헝다, 상반기만 6조 손실…"주식 거래재개“</a:t>
            </a:r>
            <a:r>
              <a:rPr lang="ko-KR" sz="900" b="0" i="0" u="none" strike="noStrike" cap="none">
                <a:solidFill>
                  <a:srgbClr val="000000"/>
                </a:solidFill>
                <a:latin typeface="Arial"/>
                <a:ea typeface="Arial"/>
                <a:cs typeface="Arial"/>
                <a:sym typeface="Arial"/>
              </a:rPr>
              <a:t>(머니투데이) </a:t>
            </a:r>
            <a:r>
              <a:rPr lang="ko-KR" sz="900" b="0" i="0" u="sng" strike="noStrike" cap="none">
                <a:solidFill>
                  <a:srgbClr val="000000"/>
                </a:solidFill>
                <a:latin typeface="Arial"/>
                <a:ea typeface="Arial"/>
                <a:cs typeface="Arial"/>
                <a:sym typeface="Arial"/>
                <a:hlinkClick r:id="rId5">
                  <a:extLst>
                    <a:ext uri="{A12FA001-AC4F-418D-AE19-62706E023703}">
                      <ahyp:hlinkClr xmlns:ahyp="http://schemas.microsoft.com/office/drawing/2018/hyperlinkcolor" val="tx"/>
                    </a:ext>
                  </a:extLst>
                </a:hlinkClick>
              </a:rPr>
              <a:t>https://news.mt.co.kr/mtview.php?no=2023082809170892576</a:t>
            </a:r>
            <a:endParaRPr sz="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000000"/>
              </a:solidFill>
              <a:latin typeface="Arial"/>
              <a:ea typeface="Arial"/>
              <a:cs typeface="Arial"/>
              <a:sym typeface="Arial"/>
            </a:endParaRPr>
          </a:p>
        </p:txBody>
      </p:sp>
      <p:sp>
        <p:nvSpPr>
          <p:cNvPr id="1111" name="Google Shape;1111;p15"/>
          <p:cNvSpPr txBox="1"/>
          <p:nvPr/>
        </p:nvSpPr>
        <p:spPr>
          <a:xfrm>
            <a:off x="172033" y="3230234"/>
            <a:ext cx="11924523" cy="2723782"/>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1400"/>
              <a:buFont typeface="Arial"/>
              <a:buNone/>
            </a:pPr>
            <a:r>
              <a:rPr lang="ko-KR" sz="1400" b="1" i="0" u="none" strike="noStrike" cap="none">
                <a:solidFill>
                  <a:schemeClr val="dk1"/>
                </a:solidFill>
                <a:latin typeface="Malgun Gothic"/>
                <a:ea typeface="Malgun Gothic"/>
                <a:cs typeface="Malgun Gothic"/>
                <a:sym typeface="Malgun Gothic"/>
              </a:rPr>
              <a:t>논문</a:t>
            </a:r>
            <a:endParaRPr sz="1400" b="1" i="0" u="none" strike="noStrike" cap="none">
              <a:solidFill>
                <a:schemeClr val="dk1"/>
              </a:solidFill>
              <a:latin typeface="Malgun Gothic"/>
              <a:ea typeface="Malgun Gothic"/>
              <a:cs typeface="Malgun Gothic"/>
              <a:sym typeface="Malgun Gothic"/>
            </a:endParaRPr>
          </a:p>
          <a:p>
            <a:pPr marL="171450" marR="0" lvl="0" indent="-171450" algn="l" rtl="0">
              <a:lnSpc>
                <a:spcPct val="150000"/>
              </a:lnSpc>
              <a:spcBef>
                <a:spcPts val="0"/>
              </a:spcBef>
              <a:spcAft>
                <a:spcPts val="0"/>
              </a:spcAft>
              <a:buClr>
                <a:srgbClr val="333333"/>
              </a:buClr>
              <a:buSzPts val="1000"/>
              <a:buFont typeface="Arial"/>
              <a:buChar char="•"/>
            </a:pPr>
            <a:r>
              <a:rPr lang="ko-KR" sz="1000" b="0" i="0" u="none" strike="noStrike" cap="none">
                <a:solidFill>
                  <a:srgbClr val="333333"/>
                </a:solidFill>
                <a:latin typeface="Malgun Gothic"/>
                <a:ea typeface="Malgun Gothic"/>
                <a:cs typeface="Malgun Gothic"/>
                <a:sym typeface="Malgun Gothic"/>
              </a:rPr>
              <a:t>김학현, 유환규, and 오하영. (2023). 딥러닝과 머신러닝을 이용한 아파트 실거래가 예측. 정보처리학회논문지. 소프트웨어 및 데이터 공학, 12(2), 59-76.</a:t>
            </a:r>
            <a:endParaRPr sz="1000" b="0" i="0" u="none" strike="noStrike" cap="none">
              <a:solidFill>
                <a:schemeClr val="dk1"/>
              </a:solidFill>
              <a:latin typeface="Malgun Gothic"/>
              <a:ea typeface="Malgun Gothic"/>
              <a:cs typeface="Malgun Gothic"/>
              <a:sym typeface="Malgun Gothic"/>
            </a:endParaRPr>
          </a:p>
          <a:p>
            <a:pPr marL="171450" marR="0" lvl="0" indent="-171450" algn="l" rtl="0">
              <a:lnSpc>
                <a:spcPct val="150000"/>
              </a:lnSpc>
              <a:spcBef>
                <a:spcPts val="0"/>
              </a:spcBef>
              <a:spcAft>
                <a:spcPts val="0"/>
              </a:spcAft>
              <a:buClr>
                <a:srgbClr val="333333"/>
              </a:buClr>
              <a:buSzPts val="1000"/>
              <a:buFont typeface="Arial"/>
              <a:buChar char="•"/>
            </a:pPr>
            <a:r>
              <a:rPr lang="ko-KR" sz="1000" b="0" i="0" u="none" strike="noStrike" cap="none">
                <a:solidFill>
                  <a:srgbClr val="333333"/>
                </a:solidFill>
                <a:latin typeface="Malgun Gothic"/>
                <a:ea typeface="Malgun Gothic"/>
                <a:cs typeface="Malgun Gothic"/>
                <a:sym typeface="Malgun Gothic"/>
              </a:rPr>
              <a:t>Yadav, S., Dhanda, N., Sahai, A., Verma, R., Pandey, S. (2023). Real Estate Price Prediction Using Machine Learning. In: Sarkar, D.K., Sadhu, P.K., Bhunia, S., Samanta, J., Paul, S. (eds) Proceedings of the 4th International Conference on Communication, Devices and Computing. ICCDC 2023. Lecture Notes in Electrical Engineering, vol 1046. Springer, Singapore. </a:t>
            </a:r>
            <a:r>
              <a:rPr lang="ko-KR" sz="1000" b="0" i="0" u="sng" strike="noStrike" cap="none">
                <a:solidFill>
                  <a:srgbClr val="333333"/>
                </a:solidFill>
                <a:latin typeface="Malgun Gothic"/>
                <a:ea typeface="Malgun Gothic"/>
                <a:cs typeface="Malgun Gothic"/>
                <a:sym typeface="Malgun Gothic"/>
                <a:hlinkClick r:id="rId6">
                  <a:extLst>
                    <a:ext uri="{A12FA001-AC4F-418D-AE19-62706E023703}">
                      <ahyp:hlinkClr xmlns:ahyp="http://schemas.microsoft.com/office/drawing/2018/hyperlinkcolor" val="tx"/>
                    </a:ext>
                  </a:extLst>
                </a:hlinkClick>
              </a:rPr>
              <a:t>https://doi.org/10.1007/978-981-99-2710-4_9</a:t>
            </a:r>
            <a:endParaRPr sz="1000" b="0" i="0" u="none" strike="noStrike" cap="none">
              <a:solidFill>
                <a:srgbClr val="333333"/>
              </a:solidFill>
              <a:latin typeface="Malgun Gothic"/>
              <a:ea typeface="Malgun Gothic"/>
              <a:cs typeface="Malgun Gothic"/>
              <a:sym typeface="Malgun Gothic"/>
            </a:endParaRPr>
          </a:p>
          <a:p>
            <a:pPr marL="171450" marR="0" lvl="0" indent="-171450" algn="l" rtl="0">
              <a:lnSpc>
                <a:spcPct val="150000"/>
              </a:lnSpc>
              <a:spcBef>
                <a:spcPts val="0"/>
              </a:spcBef>
              <a:spcAft>
                <a:spcPts val="0"/>
              </a:spcAft>
              <a:buClr>
                <a:srgbClr val="333333"/>
              </a:buClr>
              <a:buSzPts val="1000"/>
              <a:buFont typeface="Arial"/>
              <a:buChar char="•"/>
            </a:pPr>
            <a:r>
              <a:rPr lang="ko-KR" sz="1000" b="0" i="0" u="none" strike="noStrike" cap="none">
                <a:solidFill>
                  <a:srgbClr val="333333"/>
                </a:solidFill>
                <a:latin typeface="Malgun Gothic"/>
                <a:ea typeface="Malgun Gothic"/>
                <a:cs typeface="Malgun Gothic"/>
                <a:sym typeface="Malgun Gothic"/>
              </a:rPr>
              <a:t>고주형 and 강명구. (2019). 부동산 가격 요인과 가격상승률 요인 비교 연구: 서울시 재건축 아파트를 중심으로. 부동산학연구, 25(2), 7-22.</a:t>
            </a:r>
            <a:endParaRPr sz="1000" b="0" i="0" u="none" strike="noStrike" cap="none">
              <a:solidFill>
                <a:schemeClr val="dk1"/>
              </a:solidFill>
              <a:latin typeface="Malgun Gothic"/>
              <a:ea typeface="Malgun Gothic"/>
              <a:cs typeface="Malgun Gothic"/>
              <a:sym typeface="Malgun Gothic"/>
            </a:endParaRPr>
          </a:p>
          <a:p>
            <a:pPr marL="171450" marR="0" lvl="0" indent="-171450" algn="l" rtl="0">
              <a:lnSpc>
                <a:spcPct val="150000"/>
              </a:lnSpc>
              <a:spcBef>
                <a:spcPts val="0"/>
              </a:spcBef>
              <a:spcAft>
                <a:spcPts val="0"/>
              </a:spcAft>
              <a:buClr>
                <a:srgbClr val="333333"/>
              </a:buClr>
              <a:buSzPts val="1000"/>
              <a:buFont typeface="Arial"/>
              <a:buChar char="•"/>
            </a:pPr>
            <a:r>
              <a:rPr lang="ko-KR" sz="1000" b="0" i="0" u="none" strike="noStrike" cap="none">
                <a:solidFill>
                  <a:srgbClr val="333333"/>
                </a:solidFill>
                <a:latin typeface="Malgun Gothic"/>
                <a:ea typeface="Malgun Gothic"/>
                <a:cs typeface="Malgun Gothic"/>
                <a:sym typeface="Malgun Gothic"/>
              </a:rPr>
              <a:t>최남진. (2023). 초과 유동성과 전국 아파트 가격 간의 관계에 대한 연구. 부동산분석, 9(1), 195-210.</a:t>
            </a:r>
            <a:endParaRPr sz="1400" b="0" i="0" u="none" strike="noStrike" cap="none">
              <a:solidFill>
                <a:srgbClr val="000000"/>
              </a:solidFill>
              <a:latin typeface="Arial"/>
              <a:ea typeface="Arial"/>
              <a:cs typeface="Arial"/>
              <a:sym typeface="Arial"/>
            </a:endParaRPr>
          </a:p>
          <a:p>
            <a:pPr marL="171450" marR="0" lvl="0" indent="-171450" algn="l" rtl="0">
              <a:lnSpc>
                <a:spcPct val="150000"/>
              </a:lnSpc>
              <a:spcBef>
                <a:spcPts val="0"/>
              </a:spcBef>
              <a:spcAft>
                <a:spcPts val="0"/>
              </a:spcAft>
              <a:buClr>
                <a:srgbClr val="333333"/>
              </a:buClr>
              <a:buSzPts val="1000"/>
              <a:buFont typeface="Arial"/>
              <a:buChar char="•"/>
            </a:pPr>
            <a:r>
              <a:rPr lang="ko-KR" sz="1000" b="0" i="0" u="none" strike="noStrike" cap="none">
                <a:solidFill>
                  <a:srgbClr val="333333"/>
                </a:solidFill>
                <a:latin typeface="Malgun Gothic"/>
                <a:ea typeface="Malgun Gothic"/>
                <a:cs typeface="Malgun Gothic"/>
                <a:sym typeface="Malgun Gothic"/>
              </a:rPr>
              <a:t>김은미. (2022). 거시경제변수가 지역 별 아파트 전세가격에 미치는 영향 및 예측모델 구축에 관한 연구. 지적과 국토정보, 52(2), 211-231.</a:t>
            </a:r>
            <a:endParaRPr sz="1000" b="0" i="0" u="none" strike="noStrike" cap="none">
              <a:solidFill>
                <a:srgbClr val="333333"/>
              </a:solidFill>
              <a:latin typeface="Malgun Gothic"/>
              <a:ea typeface="Malgun Gothic"/>
              <a:cs typeface="Malgun Gothic"/>
              <a:sym typeface="Malgun Gothic"/>
            </a:endParaRPr>
          </a:p>
          <a:p>
            <a:pPr marL="171450" marR="0" lvl="0" indent="-171450" algn="l" rtl="0">
              <a:lnSpc>
                <a:spcPct val="150000"/>
              </a:lnSpc>
              <a:spcBef>
                <a:spcPts val="0"/>
              </a:spcBef>
              <a:spcAft>
                <a:spcPts val="0"/>
              </a:spcAft>
              <a:buClr>
                <a:srgbClr val="1E2328"/>
              </a:buClr>
              <a:buSzPts val="1000"/>
              <a:buFont typeface="Arial"/>
              <a:buChar char="•"/>
            </a:pPr>
            <a:r>
              <a:rPr lang="ko-KR" sz="1000" b="0" i="0" u="none" strike="noStrike" cap="none">
                <a:solidFill>
                  <a:srgbClr val="1E2328"/>
                </a:solidFill>
                <a:latin typeface="Malgun Gothic"/>
                <a:ea typeface="Malgun Gothic"/>
                <a:cs typeface="Malgun Gothic"/>
                <a:sym typeface="Malgun Gothic"/>
              </a:rPr>
              <a:t>M Sri Rangan, W. (2023) </a:t>
            </a:r>
            <a:r>
              <a:rPr lang="ko-KR" sz="1000" b="0" i="1" u="none" strike="noStrike" cap="none">
                <a:solidFill>
                  <a:srgbClr val="1E2328"/>
                </a:solidFill>
                <a:latin typeface="Malgun Gothic"/>
                <a:ea typeface="Malgun Gothic"/>
                <a:cs typeface="Malgun Gothic"/>
                <a:sym typeface="Malgun Gothic"/>
              </a:rPr>
              <a:t>Creating accurate valuation models for real estate properties.</a:t>
            </a:r>
            <a:endParaRPr sz="1400" b="0" i="0" u="none" strike="noStrike" cap="none">
              <a:solidFill>
                <a:srgbClr val="000000"/>
              </a:solidFill>
              <a:latin typeface="Arial"/>
              <a:ea typeface="Arial"/>
              <a:cs typeface="Arial"/>
              <a:sym typeface="Arial"/>
            </a:endParaRPr>
          </a:p>
          <a:p>
            <a:pPr marL="171450" marR="0" lvl="0" indent="-171450" algn="l" rtl="0">
              <a:lnSpc>
                <a:spcPct val="150000"/>
              </a:lnSpc>
              <a:spcBef>
                <a:spcPts val="0"/>
              </a:spcBef>
              <a:spcAft>
                <a:spcPts val="0"/>
              </a:spcAft>
              <a:buClr>
                <a:srgbClr val="1E2328"/>
              </a:buClr>
              <a:buSzPts val="1000"/>
              <a:buFont typeface="Arial"/>
              <a:buChar char="•"/>
            </a:pPr>
            <a:r>
              <a:rPr lang="ko-KR" sz="1000" b="0" i="0" u="none" strike="noStrike" cap="none">
                <a:solidFill>
                  <a:srgbClr val="1E2328"/>
                </a:solidFill>
                <a:latin typeface="Malgun Gothic"/>
                <a:ea typeface="Malgun Gothic"/>
                <a:cs typeface="Malgun Gothic"/>
                <a:sym typeface="Malgun Gothic"/>
              </a:rPr>
              <a:t>Prof. Dr. Sven Bienrt 등 16명 (2023) </a:t>
            </a:r>
            <a:r>
              <a:rPr lang="ko-KR" sz="1000" b="0" i="0" u="none" strike="noStrike" cap="none">
                <a:solidFill>
                  <a:srgbClr val="000000"/>
                </a:solidFill>
                <a:latin typeface="Merriweather Sans"/>
                <a:ea typeface="Merriweather Sans"/>
                <a:cs typeface="Merriweather Sans"/>
                <a:sym typeface="Merriweather Sans"/>
              </a:rPr>
              <a:t>Real Estate Valuation in the Age of Artificial Intelligence - Modern Machine Learning Algorithms and their Application in Property Appraisal</a:t>
            </a:r>
            <a:endParaRPr sz="1400" b="0" i="0" u="none" strike="noStrike" cap="none">
              <a:solidFill>
                <a:srgbClr val="000000"/>
              </a:solidFill>
              <a:latin typeface="Arial"/>
              <a:ea typeface="Arial"/>
              <a:cs typeface="Arial"/>
              <a:sym typeface="Arial"/>
            </a:endParaRPr>
          </a:p>
          <a:p>
            <a:pPr marL="171450" marR="0" lvl="0" indent="-107950" algn="l" rtl="0">
              <a:lnSpc>
                <a:spcPct val="150000"/>
              </a:lnSpc>
              <a:spcBef>
                <a:spcPts val="0"/>
              </a:spcBef>
              <a:spcAft>
                <a:spcPts val="0"/>
              </a:spcAft>
              <a:buClr>
                <a:schemeClr val="dk1"/>
              </a:buClr>
              <a:buSzPts val="1000"/>
              <a:buFont typeface="Arial"/>
              <a:buNone/>
            </a:pPr>
            <a:endParaRPr sz="1000" b="0" i="0" u="none" strike="noStrike" cap="none">
              <a:solidFill>
                <a:schemeClr val="dk1"/>
              </a:solidFill>
              <a:latin typeface="Malgun Gothic"/>
              <a:ea typeface="Malgun Gothic"/>
              <a:cs typeface="Malgun Gothic"/>
              <a:sym typeface="Malgun Gothic"/>
            </a:endParaRPr>
          </a:p>
        </p:txBody>
      </p:sp>
      <p:pic>
        <p:nvPicPr>
          <p:cNvPr id="1112" name="Google Shape;1112;p15" descr="어둠, 달, 블랙이(가) 표시된 사진&#10;&#10;자동 생성된 설명"/>
          <p:cNvPicPr preferRelativeResize="0"/>
          <p:nvPr/>
        </p:nvPicPr>
        <p:blipFill rotWithShape="1">
          <a:blip r:embed="rId7">
            <a:alphaModFix/>
          </a:blip>
          <a:srcRect/>
          <a:stretch/>
        </p:blipFill>
        <p:spPr>
          <a:xfrm>
            <a:off x="10689172" y="6529660"/>
            <a:ext cx="1408750" cy="218894"/>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116"/>
        <p:cNvGrpSpPr/>
        <p:nvPr/>
      </p:nvGrpSpPr>
      <p:grpSpPr>
        <a:xfrm>
          <a:off x="0" y="0"/>
          <a:ext cx="0" cy="0"/>
          <a:chOff x="0" y="0"/>
          <a:chExt cx="0" cy="0"/>
        </a:xfrm>
      </p:grpSpPr>
      <p:sp>
        <p:nvSpPr>
          <p:cNvPr id="1117" name="Google Shape;1117;p16"/>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1118" name="Google Shape;1118;p16"/>
          <p:cNvGrpSpPr/>
          <p:nvPr/>
        </p:nvGrpSpPr>
        <p:grpSpPr>
          <a:xfrm>
            <a:off x="10027920" y="-3"/>
            <a:ext cx="2164081" cy="781115"/>
            <a:chOff x="9919316" y="4585314"/>
            <a:chExt cx="2272685" cy="1136343"/>
          </a:xfrm>
        </p:grpSpPr>
        <p:sp>
          <p:nvSpPr>
            <p:cNvPr id="1119" name="Google Shape;1119;p16"/>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1120" name="Google Shape;1120;p16"/>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1121" name="Google Shape;1121;p16"/>
          <p:cNvSpPr txBox="1"/>
          <p:nvPr/>
        </p:nvSpPr>
        <p:spPr>
          <a:xfrm>
            <a:off x="93306" y="985985"/>
            <a:ext cx="3079102"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chemeClr val="dk1"/>
                </a:solidFill>
                <a:latin typeface="Malgun Gothic"/>
                <a:ea typeface="Malgun Gothic"/>
                <a:cs typeface="Malgun Gothic"/>
                <a:sym typeface="Malgun Gothic"/>
              </a:rPr>
              <a:t>[출처]</a:t>
            </a:r>
            <a:endParaRPr sz="1800" b="1" i="0" u="none" strike="noStrike" cap="none">
              <a:solidFill>
                <a:schemeClr val="dk1"/>
              </a:solidFill>
              <a:latin typeface="Malgun Gothic"/>
              <a:ea typeface="Malgun Gothic"/>
              <a:cs typeface="Malgun Gothic"/>
              <a:sym typeface="Malgun Gothic"/>
            </a:endParaRPr>
          </a:p>
        </p:txBody>
      </p:sp>
      <p:sp>
        <p:nvSpPr>
          <p:cNvPr id="1122" name="Google Shape;1122;p16"/>
          <p:cNvSpPr txBox="1"/>
          <p:nvPr/>
        </p:nvSpPr>
        <p:spPr>
          <a:xfrm>
            <a:off x="172033" y="1478324"/>
            <a:ext cx="11925889" cy="4247276"/>
          </a:xfrm>
          <a:prstGeom prst="rect">
            <a:avLst/>
          </a:prstGeom>
          <a:noFill/>
          <a:ln>
            <a:noFill/>
          </a:ln>
        </p:spPr>
        <p:txBody>
          <a:bodyPr spcFirstLastPara="1" wrap="square" lIns="91425" tIns="45700" rIns="91425" bIns="45700" anchor="t" anchorCtr="0">
            <a:spAutoFit/>
          </a:bodyPr>
          <a:lstStyle/>
          <a:p>
            <a:pPr marL="171450" marR="0" lvl="0" indent="-171450" algn="l" rtl="0">
              <a:lnSpc>
                <a:spcPct val="150000"/>
              </a:lnSpc>
              <a:spcBef>
                <a:spcPts val="0"/>
              </a:spcBef>
              <a:spcAft>
                <a:spcPts val="0"/>
              </a:spcAft>
              <a:buClr>
                <a:schemeClr val="dk1"/>
              </a:buClr>
              <a:buSzPts val="1000"/>
              <a:buFont typeface="Arial"/>
              <a:buChar char="•"/>
            </a:pPr>
            <a:r>
              <a:rPr lang="ko-KR" sz="1000" b="0" i="0" u="none" strike="noStrike" cap="none">
                <a:solidFill>
                  <a:schemeClr val="dk1"/>
                </a:solidFill>
                <a:latin typeface="Malgun Gothic"/>
                <a:ea typeface="Malgun Gothic"/>
                <a:cs typeface="Malgun Gothic"/>
                <a:sym typeface="Malgun Gothic"/>
              </a:rPr>
              <a:t>남녀 픽토그램 </a:t>
            </a:r>
            <a:r>
              <a:rPr lang="ko-KR" sz="1000" b="0" i="0" u="sng" strike="noStrike" cap="none">
                <a:solidFill>
                  <a:schemeClr val="dk1"/>
                </a:solidFill>
                <a:latin typeface="Malgun Gothic"/>
                <a:ea typeface="Malgun Gothic"/>
                <a:cs typeface="Malgun Gothic"/>
                <a:sym typeface="Malgun Gothic"/>
                <a:hlinkClick r:id="rId3">
                  <a:extLst>
                    <a:ext uri="{A12FA001-AC4F-418D-AE19-62706E023703}">
                      <ahyp:hlinkClr xmlns:ahyp="http://schemas.microsoft.com/office/drawing/2018/hyperlinkcolor" val="tx"/>
                    </a:ext>
                  </a:extLst>
                </a:hlinkClick>
              </a:rPr>
              <a:t>https://kr.freepik.com/free-vector/flat-design-male-female-symbols_22340731.htm#query=%EB%82%A8%EB%85%80%20%ED%94%BD%ED%86%A0%EA%B7%B8%EB%9E%A8&amp;position=15&amp;from_view=keyword&amp;track=ais</a:t>
            </a:r>
            <a:endParaRPr sz="1400" b="0" i="0" u="none" strike="noStrike" cap="none">
              <a:solidFill>
                <a:srgbClr val="000000"/>
              </a:solidFill>
              <a:latin typeface="Arial"/>
              <a:ea typeface="Arial"/>
              <a:cs typeface="Arial"/>
              <a:sym typeface="Arial"/>
            </a:endParaRPr>
          </a:p>
          <a:p>
            <a:pPr marL="171450" marR="0" lvl="0" indent="-171450" algn="l" rtl="0">
              <a:lnSpc>
                <a:spcPct val="150000"/>
              </a:lnSpc>
              <a:spcBef>
                <a:spcPts val="0"/>
              </a:spcBef>
              <a:spcAft>
                <a:spcPts val="0"/>
              </a:spcAft>
              <a:buClr>
                <a:schemeClr val="dk1"/>
              </a:buClr>
              <a:buSzPts val="1000"/>
              <a:buFont typeface="Arial"/>
              <a:buChar char="•"/>
            </a:pPr>
            <a:r>
              <a:rPr lang="ko-KR" sz="1000" b="0" i="0" u="none" strike="noStrike" cap="none">
                <a:solidFill>
                  <a:schemeClr val="dk1"/>
                </a:solidFill>
                <a:latin typeface="Malgun Gothic"/>
                <a:ea typeface="Malgun Gothic"/>
                <a:cs typeface="Malgun Gothic"/>
                <a:sym typeface="Malgun Gothic"/>
              </a:rPr>
              <a:t>ppt 템플릿 </a:t>
            </a:r>
            <a:r>
              <a:rPr lang="ko-KR" sz="1000" b="0" i="0" u="sng" strike="noStrike" cap="none">
                <a:solidFill>
                  <a:schemeClr val="dk1"/>
                </a:solidFill>
                <a:latin typeface="Malgun Gothic"/>
                <a:ea typeface="Malgun Gothic"/>
                <a:cs typeface="Malgun Gothic"/>
                <a:sym typeface="Malgun Gothic"/>
                <a:hlinkClick r:id="rId4">
                  <a:extLst>
                    <a:ext uri="{A12FA001-AC4F-418D-AE19-62706E023703}">
                      <ahyp:hlinkClr xmlns:ahyp="http://schemas.microsoft.com/office/drawing/2018/hyperlinkcolor" val="tx"/>
                    </a:ext>
                  </a:extLst>
                </a:hlinkClick>
              </a:rPr>
              <a:t>http://pptbizcam.co.kr/?p=6897</a:t>
            </a:r>
            <a:endParaRPr sz="1000" b="0" i="0" u="sng" strike="noStrike" cap="none">
              <a:solidFill>
                <a:schemeClr val="dk1"/>
              </a:solidFill>
              <a:latin typeface="Malgun Gothic"/>
              <a:ea typeface="Malgun Gothic"/>
              <a:cs typeface="Malgun Gothic"/>
              <a:sym typeface="Malgun Gothic"/>
            </a:endParaRPr>
          </a:p>
          <a:p>
            <a:pPr marL="171450" marR="0" lvl="0" indent="-171450" algn="l" rtl="0">
              <a:lnSpc>
                <a:spcPct val="150000"/>
              </a:lnSpc>
              <a:spcBef>
                <a:spcPts val="0"/>
              </a:spcBef>
              <a:spcAft>
                <a:spcPts val="0"/>
              </a:spcAft>
              <a:buClr>
                <a:schemeClr val="dk1"/>
              </a:buClr>
              <a:buSzPts val="1000"/>
              <a:buFont typeface="Arial"/>
              <a:buChar char="•"/>
            </a:pPr>
            <a:r>
              <a:rPr lang="ko-KR" sz="1000" b="0" i="0" u="none" strike="noStrike" cap="none">
                <a:solidFill>
                  <a:schemeClr val="dk1"/>
                </a:solidFill>
                <a:latin typeface="Malgun Gothic"/>
                <a:ea typeface="Malgun Gothic"/>
                <a:cs typeface="Malgun Gothic"/>
                <a:sym typeface="Malgun Gothic"/>
              </a:rPr>
              <a:t>서울 전세 실거래: 서울 열린 데이터 광장 (</a:t>
            </a:r>
            <a:r>
              <a:rPr lang="ko-KR" sz="1000" b="0" i="0" u="sng" strike="noStrike" cap="none">
                <a:solidFill>
                  <a:schemeClr val="dk1"/>
                </a:solidFill>
                <a:latin typeface="Malgun Gothic"/>
                <a:ea typeface="Malgun Gothic"/>
                <a:cs typeface="Malgun Gothic"/>
                <a:sym typeface="Malgun Gothic"/>
                <a:hlinkClick r:id="rId5">
                  <a:extLst>
                    <a:ext uri="{A12FA001-AC4F-418D-AE19-62706E023703}">
                      <ahyp:hlinkClr xmlns:ahyp="http://schemas.microsoft.com/office/drawing/2018/hyperlinkcolor" val="tx"/>
                    </a:ext>
                  </a:extLst>
                </a:hlinkClick>
              </a:rPr>
              <a:t>https://data.seoul.go.kr/dataList/OA-21276/S/1/datasetView.do</a:t>
            </a:r>
            <a:r>
              <a:rPr lang="ko-KR" sz="1000" b="0" i="0" u="none" strike="noStrike" cap="none">
                <a:solidFill>
                  <a:schemeClr val="dk1"/>
                </a:solidFill>
                <a:latin typeface="Malgun Gothic"/>
                <a:ea typeface="Malgun Gothic"/>
                <a:cs typeface="Malgun Gothic"/>
                <a:sym typeface="Malgun Gothic"/>
              </a:rPr>
              <a:t>)</a:t>
            </a:r>
            <a:endParaRPr sz="1400" b="0" i="0" u="none" strike="noStrike" cap="none">
              <a:solidFill>
                <a:srgbClr val="000000"/>
              </a:solidFill>
              <a:latin typeface="Arial"/>
              <a:ea typeface="Arial"/>
              <a:cs typeface="Arial"/>
              <a:sym typeface="Arial"/>
            </a:endParaRPr>
          </a:p>
          <a:p>
            <a:pPr marL="171450" marR="0" lvl="0" indent="-171450" algn="l" rtl="0">
              <a:lnSpc>
                <a:spcPct val="150000"/>
              </a:lnSpc>
              <a:spcBef>
                <a:spcPts val="0"/>
              </a:spcBef>
              <a:spcAft>
                <a:spcPts val="0"/>
              </a:spcAft>
              <a:buClr>
                <a:schemeClr val="dk1"/>
              </a:buClr>
              <a:buSzPts val="1000"/>
              <a:buFont typeface="Arial"/>
              <a:buChar char="•"/>
            </a:pPr>
            <a:r>
              <a:rPr lang="ko-KR" sz="1000" b="0" i="0" u="none" strike="noStrike" cap="none">
                <a:solidFill>
                  <a:schemeClr val="dk1"/>
                </a:solidFill>
                <a:latin typeface="Malgun Gothic"/>
                <a:ea typeface="Malgun Gothic"/>
                <a:cs typeface="Malgun Gothic"/>
                <a:sym typeface="Malgun Gothic"/>
              </a:rPr>
              <a:t>서울 매매 실거래: 서울 열린 데이터 광장 (</a:t>
            </a:r>
            <a:r>
              <a:rPr lang="ko-KR" sz="1000" b="0" i="0" u="sng" strike="noStrike" cap="none">
                <a:solidFill>
                  <a:schemeClr val="dk1"/>
                </a:solidFill>
                <a:latin typeface="Malgun Gothic"/>
                <a:ea typeface="Malgun Gothic"/>
                <a:cs typeface="Malgun Gothic"/>
                <a:sym typeface="Malgun Gothic"/>
                <a:hlinkClick r:id="rId6">
                  <a:extLst>
                    <a:ext uri="{A12FA001-AC4F-418D-AE19-62706E023703}">
                      <ahyp:hlinkClr xmlns:ahyp="http://schemas.microsoft.com/office/drawing/2018/hyperlinkcolor" val="tx"/>
                    </a:ext>
                  </a:extLst>
                </a:hlinkClick>
              </a:rPr>
              <a:t>https://data.seoul.go.kr/dataList/OA-21275/S/1/datasetView.do</a:t>
            </a:r>
            <a:r>
              <a:rPr lang="ko-KR" sz="1000" b="0" i="0" u="none" strike="noStrike" cap="none">
                <a:solidFill>
                  <a:schemeClr val="dk1"/>
                </a:solidFill>
                <a:latin typeface="Malgun Gothic"/>
                <a:ea typeface="Malgun Gothic"/>
                <a:cs typeface="Malgun Gothic"/>
                <a:sym typeface="Malgun Gothic"/>
              </a:rPr>
              <a:t>)</a:t>
            </a:r>
            <a:endParaRPr/>
          </a:p>
          <a:p>
            <a:pPr marL="171450" marR="0" lvl="0" indent="-171450" algn="l" rtl="0">
              <a:lnSpc>
                <a:spcPct val="150000"/>
              </a:lnSpc>
              <a:spcBef>
                <a:spcPts val="0"/>
              </a:spcBef>
              <a:spcAft>
                <a:spcPts val="0"/>
              </a:spcAft>
              <a:buClr>
                <a:schemeClr val="dk1"/>
              </a:buClr>
              <a:buSzPts val="1000"/>
              <a:buFont typeface="Arial"/>
              <a:buChar char="•"/>
            </a:pPr>
            <a:r>
              <a:rPr lang="ko-KR" sz="1000" b="0" i="0" u="none" strike="noStrike" cap="none">
                <a:solidFill>
                  <a:schemeClr val="dk1"/>
                </a:solidFill>
                <a:latin typeface="Malgun Gothic"/>
                <a:ea typeface="Malgun Gothic"/>
                <a:cs typeface="Malgun Gothic"/>
                <a:sym typeface="Malgun Gothic"/>
              </a:rPr>
              <a:t>기준 금리: 한국은행 경제통계시스템 (</a:t>
            </a:r>
            <a:r>
              <a:rPr lang="ko-KR" sz="1000" b="0" i="0" u="sng" strike="noStrike" cap="none">
                <a:solidFill>
                  <a:schemeClr val="dk1"/>
                </a:solidFill>
                <a:latin typeface="Malgun Gothic"/>
                <a:ea typeface="Malgun Gothic"/>
                <a:cs typeface="Malgun Gothic"/>
                <a:sym typeface="Malgun Gothic"/>
                <a:hlinkClick r:id="rId7">
                  <a:extLst>
                    <a:ext uri="{A12FA001-AC4F-418D-AE19-62706E023703}">
                      <ahyp:hlinkClr xmlns:ahyp="http://schemas.microsoft.com/office/drawing/2018/hyperlinkcolor" val="tx"/>
                    </a:ext>
                  </a:extLst>
                </a:hlinkClick>
              </a:rPr>
              <a:t>https://ecos.bok.or.kr/#/SearchStat</a:t>
            </a:r>
            <a:r>
              <a:rPr lang="ko-KR" sz="1000" b="0" i="0" u="none" strike="noStrike" cap="none">
                <a:solidFill>
                  <a:schemeClr val="dk1"/>
                </a:solidFill>
                <a:latin typeface="Malgun Gothic"/>
                <a:ea typeface="Malgun Gothic"/>
                <a:cs typeface="Malgun Gothic"/>
                <a:sym typeface="Malgun Gothic"/>
              </a:rPr>
              <a:t>)</a:t>
            </a:r>
            <a:endParaRPr/>
          </a:p>
          <a:p>
            <a:pPr marL="171450" marR="0" lvl="0" indent="-171450" algn="l" rtl="0">
              <a:lnSpc>
                <a:spcPct val="150000"/>
              </a:lnSpc>
              <a:spcBef>
                <a:spcPts val="0"/>
              </a:spcBef>
              <a:spcAft>
                <a:spcPts val="0"/>
              </a:spcAft>
              <a:buClr>
                <a:schemeClr val="dk1"/>
              </a:buClr>
              <a:buSzPts val="1000"/>
              <a:buFont typeface="Arial"/>
              <a:buChar char="•"/>
            </a:pPr>
            <a:r>
              <a:rPr lang="ko-KR" sz="1000" b="0" i="0" u="none" strike="noStrike" cap="none">
                <a:solidFill>
                  <a:schemeClr val="dk1"/>
                </a:solidFill>
                <a:latin typeface="Malgun Gothic"/>
                <a:ea typeface="Malgun Gothic"/>
                <a:cs typeface="Malgun Gothic"/>
                <a:sym typeface="Malgun Gothic"/>
              </a:rPr>
              <a:t>실업률:서울 열린 데이터 광장 (</a:t>
            </a:r>
            <a:r>
              <a:rPr lang="ko-KR" sz="1000" b="0" i="0" u="sng" strike="noStrike" cap="none">
                <a:solidFill>
                  <a:schemeClr val="dk1"/>
                </a:solidFill>
                <a:latin typeface="Malgun Gothic"/>
                <a:ea typeface="Malgun Gothic"/>
                <a:cs typeface="Malgun Gothic"/>
                <a:sym typeface="Malgun Gothic"/>
                <a:hlinkClick r:id="rId8">
                  <a:extLst>
                    <a:ext uri="{A12FA001-AC4F-418D-AE19-62706E023703}">
                      <ahyp:hlinkClr xmlns:ahyp="http://schemas.microsoft.com/office/drawing/2018/hyperlinkcolor" val="tx"/>
                    </a:ext>
                  </a:extLst>
                </a:hlinkClick>
              </a:rPr>
              <a:t>https://data.seoul.go.kr/dataList/59/S/2/datasetView.do</a:t>
            </a:r>
            <a:r>
              <a:rPr lang="ko-KR" sz="1000" b="0" i="0" u="none" strike="noStrike" cap="none">
                <a:solidFill>
                  <a:schemeClr val="dk1"/>
                </a:solidFill>
                <a:latin typeface="Malgun Gothic"/>
                <a:ea typeface="Malgun Gothic"/>
                <a:cs typeface="Malgun Gothic"/>
                <a:sym typeface="Malgun Gothic"/>
              </a:rPr>
              <a:t>)</a:t>
            </a:r>
            <a:endParaRPr sz="1000" b="0" i="0" u="none" strike="noStrike" cap="none">
              <a:solidFill>
                <a:schemeClr val="dk1"/>
              </a:solidFill>
              <a:latin typeface="Malgun Gothic"/>
              <a:ea typeface="Malgun Gothic"/>
              <a:cs typeface="Malgun Gothic"/>
              <a:sym typeface="Malgun Gothic"/>
            </a:endParaRPr>
          </a:p>
          <a:p>
            <a:pPr marL="171450" marR="0" lvl="0" indent="-171450" algn="l" rtl="0">
              <a:lnSpc>
                <a:spcPct val="150000"/>
              </a:lnSpc>
              <a:spcBef>
                <a:spcPts val="0"/>
              </a:spcBef>
              <a:spcAft>
                <a:spcPts val="0"/>
              </a:spcAft>
              <a:buClr>
                <a:schemeClr val="dk1"/>
              </a:buClr>
              <a:buSzPts val="1000"/>
              <a:buFont typeface="Arial"/>
              <a:buChar char="•"/>
            </a:pPr>
            <a:r>
              <a:rPr lang="ko-KR" sz="1000" b="0" i="0" u="none" strike="noStrike" cap="none">
                <a:solidFill>
                  <a:schemeClr val="dk1"/>
                </a:solidFill>
                <a:latin typeface="Malgun Gothic"/>
                <a:ea typeface="Malgun Gothic"/>
                <a:cs typeface="Malgun Gothic"/>
                <a:sym typeface="Malgun Gothic"/>
              </a:rPr>
              <a:t>전세수급동향: </a:t>
            </a:r>
            <a:endParaRPr/>
          </a:p>
          <a:p>
            <a:pPr marL="171450" marR="0" lvl="0" indent="-171450" algn="l" rtl="0">
              <a:lnSpc>
                <a:spcPct val="150000"/>
              </a:lnSpc>
              <a:spcBef>
                <a:spcPts val="0"/>
              </a:spcBef>
              <a:spcAft>
                <a:spcPts val="0"/>
              </a:spcAft>
              <a:buClr>
                <a:schemeClr val="dk1"/>
              </a:buClr>
              <a:buSzPts val="1000"/>
              <a:buFont typeface="Arial"/>
              <a:buChar char="•"/>
            </a:pPr>
            <a:r>
              <a:rPr lang="ko-KR" sz="1000" b="0" i="0" u="none" strike="noStrike" cap="none">
                <a:solidFill>
                  <a:schemeClr val="dk1"/>
                </a:solidFill>
                <a:latin typeface="Malgun Gothic"/>
                <a:ea typeface="Malgun Gothic"/>
                <a:cs typeface="Malgun Gothic"/>
                <a:sym typeface="Malgun Gothic"/>
              </a:rPr>
              <a:t>지하철역 위치: 레일포털 (</a:t>
            </a:r>
            <a:r>
              <a:rPr lang="ko-KR" sz="1000" b="0" i="0" u="sng" strike="noStrike" cap="none">
                <a:solidFill>
                  <a:schemeClr val="dk1"/>
                </a:solidFill>
                <a:latin typeface="Malgun Gothic"/>
                <a:ea typeface="Malgun Gothic"/>
                <a:cs typeface="Malgun Gothic"/>
                <a:sym typeface="Malgun Gothic"/>
                <a:hlinkClick r:id="rId9">
                  <a:extLst>
                    <a:ext uri="{A12FA001-AC4F-418D-AE19-62706E023703}">
                      <ahyp:hlinkClr xmlns:ahyp="http://schemas.microsoft.com/office/drawing/2018/hyperlinkcolor" val="tx"/>
                    </a:ext>
                  </a:extLst>
                </a:hlinkClick>
              </a:rPr>
              <a:t>https://data.kric.go.kr/rips/</a:t>
            </a:r>
            <a:r>
              <a:rPr lang="ko-KR" sz="1000" b="0" i="0" u="none" strike="noStrike" cap="none">
                <a:solidFill>
                  <a:schemeClr val="dk1"/>
                </a:solidFill>
                <a:latin typeface="Malgun Gothic"/>
                <a:ea typeface="Malgun Gothic"/>
                <a:cs typeface="Malgun Gothic"/>
                <a:sym typeface="Malgun Gothic"/>
              </a:rPr>
              <a:t>)</a:t>
            </a:r>
            <a:endParaRPr/>
          </a:p>
          <a:p>
            <a:pPr marL="171450" marR="0" lvl="0" indent="-171450" algn="l" rtl="0">
              <a:lnSpc>
                <a:spcPct val="150000"/>
              </a:lnSpc>
              <a:spcBef>
                <a:spcPts val="0"/>
              </a:spcBef>
              <a:spcAft>
                <a:spcPts val="0"/>
              </a:spcAft>
              <a:buClr>
                <a:schemeClr val="dk1"/>
              </a:buClr>
              <a:buSzPts val="1000"/>
              <a:buFont typeface="Arial"/>
              <a:buChar char="•"/>
            </a:pPr>
            <a:r>
              <a:rPr lang="ko-KR" sz="1000" b="0" i="0" u="none" strike="noStrike" cap="none">
                <a:solidFill>
                  <a:schemeClr val="dk1"/>
                </a:solidFill>
                <a:latin typeface="Malgun Gothic"/>
                <a:ea typeface="Malgun Gothic"/>
                <a:cs typeface="Malgun Gothic"/>
                <a:sym typeface="Malgun Gothic"/>
              </a:rPr>
              <a:t>학교(초, 중, 고등학교) 위치: 학구도안내서비스 (</a:t>
            </a:r>
            <a:r>
              <a:rPr lang="ko-KR" sz="1000" b="0" i="0" u="sng" strike="noStrike" cap="none">
                <a:solidFill>
                  <a:schemeClr val="dk1"/>
                </a:solidFill>
                <a:latin typeface="Malgun Gothic"/>
                <a:ea typeface="Malgun Gothic"/>
                <a:cs typeface="Malgun Gothic"/>
                <a:sym typeface="Malgun Gothic"/>
                <a:hlinkClick r:id="rId10">
                  <a:extLst>
                    <a:ext uri="{A12FA001-AC4F-418D-AE19-62706E023703}">
                      <ahyp:hlinkClr xmlns:ahyp="http://schemas.microsoft.com/office/drawing/2018/hyperlinkcolor" val="tx"/>
                    </a:ext>
                  </a:extLst>
                </a:hlinkClick>
              </a:rPr>
              <a:t>https://schoolzone.emac.kr/publicData/publicDataView.do</a:t>
            </a:r>
            <a:r>
              <a:rPr lang="ko-KR" sz="1000" b="0" i="0" u="none" strike="noStrike" cap="none">
                <a:solidFill>
                  <a:schemeClr val="dk1"/>
                </a:solidFill>
                <a:latin typeface="Malgun Gothic"/>
                <a:ea typeface="Malgun Gothic"/>
                <a:cs typeface="Malgun Gothic"/>
                <a:sym typeface="Malgun Gothic"/>
              </a:rPr>
              <a:t>)</a:t>
            </a:r>
            <a:endParaRPr/>
          </a:p>
          <a:p>
            <a:pPr marL="171450" marR="0" lvl="0" indent="-171450" algn="l" rtl="0">
              <a:lnSpc>
                <a:spcPct val="150000"/>
              </a:lnSpc>
              <a:spcBef>
                <a:spcPts val="0"/>
              </a:spcBef>
              <a:spcAft>
                <a:spcPts val="0"/>
              </a:spcAft>
              <a:buClr>
                <a:schemeClr val="dk1"/>
              </a:buClr>
              <a:buSzPts val="1000"/>
              <a:buFont typeface="Arial"/>
              <a:buChar char="•"/>
            </a:pPr>
            <a:r>
              <a:rPr lang="ko-KR" sz="1000" b="0" i="0" u="none" strike="noStrike" cap="none">
                <a:solidFill>
                  <a:schemeClr val="dk1"/>
                </a:solidFill>
                <a:latin typeface="Malgun Gothic"/>
                <a:ea typeface="Malgun Gothic"/>
                <a:cs typeface="Malgun Gothic"/>
                <a:sym typeface="Malgun Gothic"/>
              </a:rPr>
              <a:t>대학 위치: 공공데이터포털 (</a:t>
            </a:r>
            <a:r>
              <a:rPr lang="ko-KR" sz="1000" b="0" i="0" u="sng" strike="noStrike" cap="none">
                <a:solidFill>
                  <a:schemeClr val="dk1"/>
                </a:solidFill>
                <a:latin typeface="Malgun Gothic"/>
                <a:ea typeface="Malgun Gothic"/>
                <a:cs typeface="Malgun Gothic"/>
                <a:sym typeface="Malgun Gothic"/>
                <a:hlinkClick r:id="rId11">
                  <a:extLst>
                    <a:ext uri="{A12FA001-AC4F-418D-AE19-62706E023703}">
                      <ahyp:hlinkClr xmlns:ahyp="http://schemas.microsoft.com/office/drawing/2018/hyperlinkcolor" val="tx"/>
                    </a:ext>
                  </a:extLst>
                </a:hlinkClick>
              </a:rPr>
              <a:t>https://www.data.go.kr/data/15052369/fileData.do</a:t>
            </a:r>
            <a:r>
              <a:rPr lang="ko-KR" sz="1000" b="0" i="0" u="none" strike="noStrike" cap="none">
                <a:solidFill>
                  <a:schemeClr val="dk1"/>
                </a:solidFill>
                <a:latin typeface="Malgun Gothic"/>
                <a:ea typeface="Malgun Gothic"/>
                <a:cs typeface="Malgun Gothic"/>
                <a:sym typeface="Malgun Gothic"/>
              </a:rPr>
              <a:t>)</a:t>
            </a:r>
            <a:endParaRPr sz="1000" b="0" i="0" u="none" strike="noStrike" cap="none">
              <a:solidFill>
                <a:schemeClr val="dk1"/>
              </a:solidFill>
              <a:latin typeface="Malgun Gothic"/>
              <a:ea typeface="Malgun Gothic"/>
              <a:cs typeface="Malgun Gothic"/>
              <a:sym typeface="Malgun Gothic"/>
            </a:endParaRPr>
          </a:p>
          <a:p>
            <a:pPr marL="171450" marR="0" lvl="0" indent="-171450" algn="l" rtl="0">
              <a:lnSpc>
                <a:spcPct val="150000"/>
              </a:lnSpc>
              <a:spcBef>
                <a:spcPts val="0"/>
              </a:spcBef>
              <a:spcAft>
                <a:spcPts val="0"/>
              </a:spcAft>
              <a:buClr>
                <a:schemeClr val="dk1"/>
              </a:buClr>
              <a:buSzPts val="1000"/>
              <a:buFont typeface="Arial"/>
              <a:buChar char="•"/>
            </a:pPr>
            <a:r>
              <a:rPr lang="ko-KR" sz="1000" b="0" i="0" u="none" strike="noStrike" cap="none">
                <a:solidFill>
                  <a:schemeClr val="dk1"/>
                </a:solidFill>
                <a:latin typeface="Malgun Gothic"/>
                <a:ea typeface="Malgun Gothic"/>
                <a:cs typeface="Malgun Gothic"/>
                <a:sym typeface="Malgun Gothic"/>
              </a:rPr>
              <a:t>서울 공원 위치: 서울 열린 데이터 광장 (</a:t>
            </a:r>
            <a:r>
              <a:rPr lang="ko-KR" sz="1000" b="0" i="0" u="sng" strike="noStrike" cap="none">
                <a:solidFill>
                  <a:schemeClr val="dk1"/>
                </a:solidFill>
                <a:latin typeface="Malgun Gothic"/>
                <a:ea typeface="Malgun Gothic"/>
                <a:cs typeface="Malgun Gothic"/>
                <a:sym typeface="Malgun Gothic"/>
                <a:hlinkClick r:id="rId12">
                  <a:extLst>
                    <a:ext uri="{A12FA001-AC4F-418D-AE19-62706E023703}">
                      <ahyp:hlinkClr xmlns:ahyp="http://schemas.microsoft.com/office/drawing/2018/hyperlinkcolor" val="tx"/>
                    </a:ext>
                  </a:extLst>
                </a:hlinkClick>
              </a:rPr>
              <a:t>https://www.data.go.kr/data/15051894/fileData.do</a:t>
            </a:r>
            <a:r>
              <a:rPr lang="ko-KR" sz="1000" b="0" i="0" u="none" strike="noStrike" cap="none">
                <a:solidFill>
                  <a:schemeClr val="dk1"/>
                </a:solidFill>
                <a:latin typeface="Malgun Gothic"/>
                <a:ea typeface="Malgun Gothic"/>
                <a:cs typeface="Malgun Gothic"/>
                <a:sym typeface="Malgun Gothic"/>
              </a:rPr>
              <a:t>)</a:t>
            </a:r>
            <a:endParaRPr/>
          </a:p>
          <a:p>
            <a:pPr marL="171450" marR="0" lvl="0" indent="-171450" algn="l" rtl="0">
              <a:lnSpc>
                <a:spcPct val="150000"/>
              </a:lnSpc>
              <a:spcBef>
                <a:spcPts val="0"/>
              </a:spcBef>
              <a:spcAft>
                <a:spcPts val="0"/>
              </a:spcAft>
              <a:buClr>
                <a:schemeClr val="dk1"/>
              </a:buClr>
              <a:buSzPts val="1000"/>
              <a:buFont typeface="Arial"/>
              <a:buChar char="•"/>
            </a:pPr>
            <a:r>
              <a:rPr lang="ko-KR" sz="1000" b="0" i="0" u="none" strike="noStrike" cap="none">
                <a:solidFill>
                  <a:schemeClr val="dk1"/>
                </a:solidFill>
                <a:latin typeface="Malgun Gothic"/>
                <a:ea typeface="Malgun Gothic"/>
                <a:cs typeface="Malgun Gothic"/>
                <a:sym typeface="Malgun Gothic"/>
              </a:rPr>
              <a:t>인구수: 서울 열린 데이터 광장 (</a:t>
            </a:r>
            <a:r>
              <a:rPr lang="ko-KR" sz="1000" b="0" i="0" u="sng" strike="noStrike" cap="none">
                <a:solidFill>
                  <a:schemeClr val="dk1"/>
                </a:solidFill>
                <a:latin typeface="Malgun Gothic"/>
                <a:ea typeface="Malgun Gothic"/>
                <a:cs typeface="Malgun Gothic"/>
                <a:sym typeface="Malgun Gothic"/>
                <a:hlinkClick r:id="rId13">
                  <a:extLst>
                    <a:ext uri="{A12FA001-AC4F-418D-AE19-62706E023703}">
                      <ahyp:hlinkClr xmlns:ahyp="http://schemas.microsoft.com/office/drawing/2018/hyperlinkcolor" val="tx"/>
                    </a:ext>
                  </a:extLst>
                </a:hlinkClick>
              </a:rPr>
              <a:t>https://data.seoul.go.kr/dataList/10043/S/2/datasetView.do?stcSrl=10043</a:t>
            </a:r>
            <a:r>
              <a:rPr lang="ko-KR" sz="1000" b="0" i="0" u="none" strike="noStrike" cap="none">
                <a:solidFill>
                  <a:schemeClr val="dk1"/>
                </a:solidFill>
                <a:latin typeface="Malgun Gothic"/>
                <a:ea typeface="Malgun Gothic"/>
                <a:cs typeface="Malgun Gothic"/>
                <a:sym typeface="Malgun Gothic"/>
              </a:rPr>
              <a:t>)</a:t>
            </a:r>
            <a:endParaRPr/>
          </a:p>
          <a:p>
            <a:pPr marL="171450" marR="0" lvl="0" indent="-171450" algn="l" rtl="0">
              <a:lnSpc>
                <a:spcPct val="150000"/>
              </a:lnSpc>
              <a:spcBef>
                <a:spcPts val="0"/>
              </a:spcBef>
              <a:spcAft>
                <a:spcPts val="0"/>
              </a:spcAft>
              <a:buClr>
                <a:schemeClr val="dk1"/>
              </a:buClr>
              <a:buSzPts val="1000"/>
              <a:buFont typeface="Arial"/>
              <a:buChar char="•"/>
            </a:pPr>
            <a:r>
              <a:rPr lang="ko-KR" sz="1000" b="0" i="0" u="none" strike="noStrike" cap="none">
                <a:solidFill>
                  <a:schemeClr val="dk1"/>
                </a:solidFill>
                <a:latin typeface="Malgun Gothic"/>
                <a:ea typeface="Malgun Gothic"/>
                <a:cs typeface="Malgun Gothic"/>
                <a:sym typeface="Malgun Gothic"/>
              </a:rPr>
              <a:t>서울 5대 범죄: 서울 열린 데이터 광장 (</a:t>
            </a:r>
            <a:r>
              <a:rPr lang="ko-KR" sz="1000" b="0" i="0" u="sng" strike="noStrike" cap="none">
                <a:solidFill>
                  <a:schemeClr val="dk1"/>
                </a:solidFill>
                <a:latin typeface="Malgun Gothic"/>
                <a:ea typeface="Malgun Gothic"/>
                <a:cs typeface="Malgun Gothic"/>
                <a:sym typeface="Malgun Gothic"/>
                <a:hlinkClick r:id="rId14">
                  <a:extLst>
                    <a:ext uri="{A12FA001-AC4F-418D-AE19-62706E023703}">
                      <ahyp:hlinkClr xmlns:ahyp="http://schemas.microsoft.com/office/drawing/2018/hyperlinkcolor" val="tx"/>
                    </a:ext>
                  </a:extLst>
                </a:hlinkClick>
              </a:rPr>
              <a:t>https://data.seoul.go.kr/dataList/316/S/2/datasetView.do</a:t>
            </a:r>
            <a:r>
              <a:rPr lang="ko-KR" sz="1000" b="0" i="0" u="none" strike="noStrike" cap="none">
                <a:solidFill>
                  <a:schemeClr val="dk1"/>
                </a:solidFill>
                <a:latin typeface="Malgun Gothic"/>
                <a:ea typeface="Malgun Gothic"/>
                <a:cs typeface="Malgun Gothic"/>
                <a:sym typeface="Malgun Gothic"/>
              </a:rPr>
              <a:t>)</a:t>
            </a:r>
            <a:endParaRPr/>
          </a:p>
          <a:p>
            <a:pPr marL="171450" marR="0" lvl="0" indent="-171450" algn="l" rtl="0">
              <a:lnSpc>
                <a:spcPct val="150000"/>
              </a:lnSpc>
              <a:spcBef>
                <a:spcPts val="0"/>
              </a:spcBef>
              <a:spcAft>
                <a:spcPts val="0"/>
              </a:spcAft>
              <a:buClr>
                <a:schemeClr val="dk1"/>
              </a:buClr>
              <a:buSzPts val="1000"/>
              <a:buFont typeface="Arial"/>
              <a:buChar char="•"/>
            </a:pPr>
            <a:r>
              <a:rPr lang="ko-KR" sz="1000" b="0" i="0" u="none" strike="noStrike" cap="none">
                <a:solidFill>
                  <a:schemeClr val="dk1"/>
                </a:solidFill>
                <a:latin typeface="Malgun Gothic"/>
                <a:ea typeface="Malgun Gothic"/>
                <a:cs typeface="Malgun Gothic"/>
                <a:sym typeface="Malgun Gothic"/>
              </a:rPr>
              <a:t>경기종합지수: 국가통계포털 (</a:t>
            </a:r>
            <a:r>
              <a:rPr lang="ko-KR" sz="1000" b="0" i="0" u="sng" strike="noStrike" cap="none">
                <a:solidFill>
                  <a:schemeClr val="dk1"/>
                </a:solidFill>
                <a:latin typeface="Malgun Gothic"/>
                <a:ea typeface="Malgun Gothic"/>
                <a:cs typeface="Malgun Gothic"/>
                <a:sym typeface="Malgun Gothic"/>
                <a:hlinkClick r:id="rId15">
                  <a:extLst>
                    <a:ext uri="{A12FA001-AC4F-418D-AE19-62706E023703}">
                      <ahyp:hlinkClr xmlns:ahyp="http://schemas.microsoft.com/office/drawing/2018/hyperlinkcolor" val="tx"/>
                    </a:ext>
                  </a:extLst>
                </a:hlinkClick>
              </a:rPr>
              <a:t>https://kosis.kr/statHtml/statHtml.do?orgId=101&amp;tblId=DT_1C8015&amp;vw_cd=MT_ZTITLE&amp;list_id=J1_1&amp;seqNo=&amp;lang_mode=ko&amp;language=kor&amp;obj_var_id=&amp;itm_id=&amp;conn_path=MT_ZTITLE</a:t>
            </a:r>
            <a:r>
              <a:rPr lang="ko-KR" sz="1000" b="0" i="0" u="none" strike="noStrike" cap="none">
                <a:solidFill>
                  <a:schemeClr val="dk1"/>
                </a:solidFill>
                <a:latin typeface="Malgun Gothic"/>
                <a:ea typeface="Malgun Gothic"/>
                <a:cs typeface="Malgun Gothic"/>
                <a:sym typeface="Malgun Gothic"/>
              </a:rPr>
              <a:t>)</a:t>
            </a:r>
            <a:endParaRPr/>
          </a:p>
          <a:p>
            <a:pPr marL="171450" marR="0" lvl="0" indent="-171450" algn="l" rtl="0">
              <a:lnSpc>
                <a:spcPct val="150000"/>
              </a:lnSpc>
              <a:spcBef>
                <a:spcPts val="0"/>
              </a:spcBef>
              <a:spcAft>
                <a:spcPts val="0"/>
              </a:spcAft>
              <a:buClr>
                <a:schemeClr val="dk1"/>
              </a:buClr>
              <a:buSzPts val="1000"/>
              <a:buFont typeface="Arial"/>
              <a:buChar char="•"/>
            </a:pPr>
            <a:r>
              <a:rPr lang="ko-KR" sz="1000" b="0" i="0" u="none" strike="noStrike" cap="none">
                <a:solidFill>
                  <a:schemeClr val="dk1"/>
                </a:solidFill>
                <a:latin typeface="Malgun Gothic"/>
                <a:ea typeface="Malgun Gothic"/>
                <a:cs typeface="Malgun Gothic"/>
                <a:sym typeface="Malgun Gothic"/>
              </a:rPr>
              <a:t>서울 주택 재개발: 서울 열린 데이터 광장 (</a:t>
            </a:r>
            <a:r>
              <a:rPr lang="ko-KR" sz="1000" b="0" i="0" u="sng" strike="noStrike" cap="none">
                <a:solidFill>
                  <a:schemeClr val="dk1"/>
                </a:solidFill>
                <a:latin typeface="Malgun Gothic"/>
                <a:ea typeface="Malgun Gothic"/>
                <a:cs typeface="Malgun Gothic"/>
                <a:sym typeface="Malgun Gothic"/>
                <a:hlinkClick r:id="rId16">
                  <a:extLst>
                    <a:ext uri="{A12FA001-AC4F-418D-AE19-62706E023703}">
                      <ahyp:hlinkClr xmlns:ahyp="http://schemas.microsoft.com/office/drawing/2018/hyperlinkcolor" val="tx"/>
                    </a:ext>
                  </a:extLst>
                </a:hlinkClick>
              </a:rPr>
              <a:t>https://data.seoul.go.kr/dataList/241/S/2/datasetView.do</a:t>
            </a:r>
            <a:r>
              <a:rPr lang="ko-KR" sz="1000" b="0" i="0" u="none" strike="noStrike" cap="none">
                <a:solidFill>
                  <a:schemeClr val="dk1"/>
                </a:solidFill>
                <a:latin typeface="Malgun Gothic"/>
                <a:ea typeface="Malgun Gothic"/>
                <a:cs typeface="Malgun Gothic"/>
                <a:sym typeface="Malgun Gothic"/>
              </a:rPr>
              <a:t>)</a:t>
            </a:r>
            <a:endParaRPr sz="1000" b="0" i="0" u="none" strike="noStrike" cap="none">
              <a:solidFill>
                <a:schemeClr val="dk1"/>
              </a:solidFill>
              <a:latin typeface="Malgun Gothic"/>
              <a:ea typeface="Malgun Gothic"/>
              <a:cs typeface="Malgun Gothic"/>
              <a:sym typeface="Malgun Gothic"/>
            </a:endParaRPr>
          </a:p>
          <a:p>
            <a:pPr marL="171450" marR="0" lvl="0" indent="-107950" algn="l" rtl="0">
              <a:lnSpc>
                <a:spcPct val="150000"/>
              </a:lnSpc>
              <a:spcBef>
                <a:spcPts val="0"/>
              </a:spcBef>
              <a:spcAft>
                <a:spcPts val="0"/>
              </a:spcAft>
              <a:buClr>
                <a:schemeClr val="dk1"/>
              </a:buClr>
              <a:buSzPts val="1000"/>
              <a:buFont typeface="Arial"/>
              <a:buNone/>
            </a:pPr>
            <a:endParaRPr sz="1000" b="0" i="0" u="none" strike="noStrike" cap="none">
              <a:solidFill>
                <a:schemeClr val="dk1"/>
              </a:solidFill>
              <a:latin typeface="Malgun Gothic"/>
              <a:ea typeface="Malgun Gothic"/>
              <a:cs typeface="Malgun Gothic"/>
              <a:sym typeface="Malgun Gothic"/>
            </a:endParaRPr>
          </a:p>
        </p:txBody>
      </p:sp>
      <p:pic>
        <p:nvPicPr>
          <p:cNvPr id="1123" name="Google Shape;1123;p16" descr="어둠, 달, 블랙이(가) 표시된 사진&#10;&#10;자동 생성된 설명"/>
          <p:cNvPicPr preferRelativeResize="0"/>
          <p:nvPr/>
        </p:nvPicPr>
        <p:blipFill rotWithShape="1">
          <a:blip r:embed="rId17">
            <a:alphaModFix/>
          </a:blip>
          <a:srcRect/>
          <a:stretch/>
        </p:blipFill>
        <p:spPr>
          <a:xfrm>
            <a:off x="10689172" y="6529660"/>
            <a:ext cx="1408750" cy="21889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7"/>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236" name="Google Shape;236;p7"/>
          <p:cNvGrpSpPr/>
          <p:nvPr/>
        </p:nvGrpSpPr>
        <p:grpSpPr>
          <a:xfrm>
            <a:off x="10027920" y="-3"/>
            <a:ext cx="2164081" cy="781115"/>
            <a:chOff x="9919316" y="4585314"/>
            <a:chExt cx="2272685" cy="1136343"/>
          </a:xfrm>
        </p:grpSpPr>
        <p:sp>
          <p:nvSpPr>
            <p:cNvPr id="237" name="Google Shape;237;p7"/>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238" name="Google Shape;238;p7"/>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239" name="Google Shape;239;p7"/>
          <p:cNvSpPr txBox="1"/>
          <p:nvPr/>
        </p:nvSpPr>
        <p:spPr>
          <a:xfrm>
            <a:off x="93306" y="867747"/>
            <a:ext cx="3079102"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chemeClr val="dk1"/>
                </a:solidFill>
                <a:latin typeface="Malgun Gothic"/>
                <a:ea typeface="Malgun Gothic"/>
                <a:cs typeface="Malgun Gothic"/>
                <a:sym typeface="Malgun Gothic"/>
              </a:rPr>
              <a:t>주제 선정 배경</a:t>
            </a:r>
            <a:endParaRPr sz="1400" b="0" i="0" u="none" strike="noStrike" cap="none">
              <a:solidFill>
                <a:srgbClr val="000000"/>
              </a:solidFill>
              <a:latin typeface="Arial"/>
              <a:ea typeface="Arial"/>
              <a:cs typeface="Arial"/>
              <a:sym typeface="Arial"/>
            </a:endParaRPr>
          </a:p>
        </p:txBody>
      </p:sp>
      <p:pic>
        <p:nvPicPr>
          <p:cNvPr id="240" name="Google Shape;240;p7"/>
          <p:cNvPicPr preferRelativeResize="0"/>
          <p:nvPr/>
        </p:nvPicPr>
        <p:blipFill rotWithShape="1">
          <a:blip r:embed="rId3">
            <a:alphaModFix/>
          </a:blip>
          <a:srcRect l="1232" t="1528" r="683"/>
          <a:stretch/>
        </p:blipFill>
        <p:spPr>
          <a:xfrm>
            <a:off x="279837" y="1537138"/>
            <a:ext cx="5655879" cy="4319208"/>
          </a:xfrm>
          <a:prstGeom prst="rect">
            <a:avLst/>
          </a:prstGeom>
          <a:noFill/>
          <a:ln w="9525" cap="flat" cmpd="sng">
            <a:solidFill>
              <a:schemeClr val="dk1"/>
            </a:solidFill>
            <a:prstDash val="solid"/>
            <a:round/>
            <a:headEnd type="none" w="sm" len="sm"/>
            <a:tailEnd type="none" w="sm" len="sm"/>
          </a:ln>
        </p:spPr>
      </p:pic>
      <p:pic>
        <p:nvPicPr>
          <p:cNvPr id="241" name="Google Shape;241;p7"/>
          <p:cNvPicPr preferRelativeResize="0"/>
          <p:nvPr/>
        </p:nvPicPr>
        <p:blipFill rotWithShape="1">
          <a:blip r:embed="rId4">
            <a:alphaModFix/>
          </a:blip>
          <a:srcRect l="1629" r="1165" b="2235"/>
          <a:stretch/>
        </p:blipFill>
        <p:spPr>
          <a:xfrm>
            <a:off x="6180084" y="1545046"/>
            <a:ext cx="5720256" cy="4288192"/>
          </a:xfrm>
          <a:prstGeom prst="rect">
            <a:avLst/>
          </a:prstGeom>
          <a:noFill/>
          <a:ln w="9525" cap="flat" cmpd="sng">
            <a:solidFill>
              <a:schemeClr val="dk1"/>
            </a:solidFill>
            <a:prstDash val="solid"/>
            <a:round/>
            <a:headEnd type="none" w="sm" len="sm"/>
            <a:tailEnd type="none" w="sm" len="sm"/>
          </a:ln>
        </p:spPr>
      </p:pic>
      <p:pic>
        <p:nvPicPr>
          <p:cNvPr id="242" name="Google Shape;242;p7" descr="어둠, 달, 블랙이(가) 표시된 사진&#10;&#10;자동 생성된 설명"/>
          <p:cNvPicPr preferRelativeResize="0"/>
          <p:nvPr/>
        </p:nvPicPr>
        <p:blipFill rotWithShape="1">
          <a:blip r:embed="rId5">
            <a:alphaModFix/>
          </a:blip>
          <a:srcRect/>
          <a:stretch/>
        </p:blipFill>
        <p:spPr>
          <a:xfrm>
            <a:off x="10689172" y="6529660"/>
            <a:ext cx="1408750" cy="21889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9"/>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248" name="Google Shape;248;p29"/>
          <p:cNvGrpSpPr/>
          <p:nvPr/>
        </p:nvGrpSpPr>
        <p:grpSpPr>
          <a:xfrm>
            <a:off x="10027920" y="-3"/>
            <a:ext cx="2164081" cy="781115"/>
            <a:chOff x="9919316" y="4585314"/>
            <a:chExt cx="2272685" cy="1136343"/>
          </a:xfrm>
        </p:grpSpPr>
        <p:sp>
          <p:nvSpPr>
            <p:cNvPr id="249" name="Google Shape;249;p29"/>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250" name="Google Shape;250;p29"/>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251" name="Google Shape;251;p29"/>
          <p:cNvSpPr txBox="1"/>
          <p:nvPr/>
        </p:nvSpPr>
        <p:spPr>
          <a:xfrm>
            <a:off x="93306" y="867747"/>
            <a:ext cx="2452754"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rgbClr val="000000"/>
                </a:solidFill>
                <a:latin typeface="Malgun Gothic"/>
                <a:ea typeface="Malgun Gothic"/>
                <a:cs typeface="Malgun Gothic"/>
                <a:sym typeface="Malgun Gothic"/>
              </a:rPr>
              <a:t>프로젝트 수행 방향</a:t>
            </a:r>
            <a:endParaRPr sz="1400" b="0" i="0" u="none" strike="noStrike" cap="none">
              <a:solidFill>
                <a:srgbClr val="000000"/>
              </a:solidFill>
              <a:latin typeface="Arial"/>
              <a:ea typeface="Arial"/>
              <a:cs typeface="Arial"/>
              <a:sym typeface="Arial"/>
            </a:endParaRPr>
          </a:p>
        </p:txBody>
      </p:sp>
      <p:sp>
        <p:nvSpPr>
          <p:cNvPr id="252" name="Google Shape;252;p29"/>
          <p:cNvSpPr/>
          <p:nvPr/>
        </p:nvSpPr>
        <p:spPr>
          <a:xfrm>
            <a:off x="2851711" y="3581399"/>
            <a:ext cx="446915" cy="379515"/>
          </a:xfrm>
          <a:prstGeom prst="rightArrow">
            <a:avLst>
              <a:gd name="adj1" fmla="val 50000"/>
              <a:gd name="adj2" fmla="val 50000"/>
            </a:avLst>
          </a:prstGeom>
          <a:solidFill>
            <a:srgbClr val="1B328F"/>
          </a:solidFill>
          <a:ln w="9525" cap="sq" cmpd="sng">
            <a:solidFill>
              <a:srgbClr val="1C3052"/>
            </a:solidFill>
            <a:prstDash val="solid"/>
            <a:bevel/>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253" name="Google Shape;253;p29" descr="Logo"/>
          <p:cNvSpPr/>
          <p:nvPr/>
        </p:nvSpPr>
        <p:spPr>
          <a:xfrm>
            <a:off x="5537526" y="3270467"/>
            <a:ext cx="5532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Malgun Gothic"/>
              <a:ea typeface="Malgun Gothic"/>
              <a:cs typeface="Malgun Gothic"/>
              <a:sym typeface="Malgun Gothic"/>
            </a:endParaRPr>
          </a:p>
        </p:txBody>
      </p:sp>
      <p:sp>
        <p:nvSpPr>
          <p:cNvPr id="254" name="Google Shape;254;p29"/>
          <p:cNvSpPr/>
          <p:nvPr/>
        </p:nvSpPr>
        <p:spPr>
          <a:xfrm>
            <a:off x="3542641" y="1668862"/>
            <a:ext cx="2147284" cy="4662887"/>
          </a:xfrm>
          <a:prstGeom prst="roundRect">
            <a:avLst>
              <a:gd name="adj" fmla="val 16667"/>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100"/>
              <a:buFont typeface="Arial"/>
              <a:buNone/>
            </a:pPr>
            <a:endParaRPr sz="1100" b="0" i="0" u="none" strike="noStrike" cap="none">
              <a:solidFill>
                <a:srgbClr val="1B328F"/>
              </a:solidFill>
              <a:latin typeface="Malgun Gothic"/>
              <a:ea typeface="Malgun Gothic"/>
              <a:cs typeface="Malgun Gothic"/>
              <a:sym typeface="Malgun Gothic"/>
            </a:endParaRPr>
          </a:p>
        </p:txBody>
      </p:sp>
      <p:sp>
        <p:nvSpPr>
          <p:cNvPr id="255" name="Google Shape;255;p29"/>
          <p:cNvSpPr/>
          <p:nvPr/>
        </p:nvSpPr>
        <p:spPr>
          <a:xfrm>
            <a:off x="3542640" y="1593772"/>
            <a:ext cx="2147284" cy="385649"/>
          </a:xfrm>
          <a:prstGeom prst="round2SameRect">
            <a:avLst>
              <a:gd name="adj1" fmla="val 16667"/>
              <a:gd name="adj2" fmla="val 0"/>
            </a:avLst>
          </a:prstGeom>
          <a:solidFill>
            <a:srgbClr val="1B328F"/>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ko-KR" sz="1600" b="1" i="0" u="none" strike="noStrike" cap="none">
                <a:solidFill>
                  <a:srgbClr val="FFFFFF"/>
                </a:solidFill>
                <a:latin typeface="Arial"/>
                <a:ea typeface="Arial"/>
                <a:cs typeface="Arial"/>
                <a:sym typeface="Arial"/>
              </a:rPr>
              <a:t>EDA</a:t>
            </a:r>
            <a:endParaRPr sz="1800" b="1" i="0" u="none" strike="noStrike" cap="none">
              <a:solidFill>
                <a:srgbClr val="FFFFFF"/>
              </a:solidFill>
              <a:latin typeface="Arial"/>
              <a:ea typeface="Arial"/>
              <a:cs typeface="Arial"/>
              <a:sym typeface="Arial"/>
            </a:endParaRPr>
          </a:p>
        </p:txBody>
      </p:sp>
      <p:sp>
        <p:nvSpPr>
          <p:cNvPr id="256" name="Google Shape;256;p29" descr="Logo"/>
          <p:cNvSpPr/>
          <p:nvPr/>
        </p:nvSpPr>
        <p:spPr>
          <a:xfrm>
            <a:off x="8762236" y="3270465"/>
            <a:ext cx="5532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Malgun Gothic"/>
              <a:ea typeface="Malgun Gothic"/>
              <a:cs typeface="Malgun Gothic"/>
              <a:sym typeface="Malgun Gothic"/>
            </a:endParaRPr>
          </a:p>
        </p:txBody>
      </p:sp>
      <p:sp>
        <p:nvSpPr>
          <p:cNvPr id="257" name="Google Shape;257;p29"/>
          <p:cNvSpPr/>
          <p:nvPr/>
        </p:nvSpPr>
        <p:spPr>
          <a:xfrm>
            <a:off x="6767351" y="1668861"/>
            <a:ext cx="2059266" cy="4656754"/>
          </a:xfrm>
          <a:prstGeom prst="roundRect">
            <a:avLst>
              <a:gd name="adj" fmla="val 16667"/>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100"/>
              <a:buFont typeface="Arial"/>
              <a:buNone/>
            </a:pPr>
            <a:endParaRPr sz="1100" b="0" i="0" u="none" strike="noStrike" cap="none">
              <a:solidFill>
                <a:srgbClr val="1B328F"/>
              </a:solidFill>
              <a:latin typeface="Malgun Gothic"/>
              <a:ea typeface="Malgun Gothic"/>
              <a:cs typeface="Malgun Gothic"/>
              <a:sym typeface="Malgun Gothic"/>
            </a:endParaRPr>
          </a:p>
        </p:txBody>
      </p:sp>
      <p:sp>
        <p:nvSpPr>
          <p:cNvPr id="258" name="Google Shape;258;p29"/>
          <p:cNvSpPr/>
          <p:nvPr/>
        </p:nvSpPr>
        <p:spPr>
          <a:xfrm>
            <a:off x="6767351" y="1593770"/>
            <a:ext cx="2059266" cy="379515"/>
          </a:xfrm>
          <a:prstGeom prst="round2SameRect">
            <a:avLst>
              <a:gd name="adj1" fmla="val 16667"/>
              <a:gd name="adj2" fmla="val 0"/>
            </a:avLst>
          </a:prstGeom>
          <a:solidFill>
            <a:srgbClr val="1B328F"/>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ko-KR" sz="1600" b="1" i="0" u="none" strike="noStrike" cap="none">
                <a:solidFill>
                  <a:srgbClr val="FFFFFF"/>
                </a:solidFill>
                <a:latin typeface="Arial"/>
                <a:ea typeface="Arial"/>
                <a:cs typeface="Arial"/>
                <a:sym typeface="Arial"/>
              </a:rPr>
              <a:t>ML</a:t>
            </a:r>
            <a:endParaRPr sz="1400" b="0" i="0" u="none" strike="noStrike" cap="none">
              <a:solidFill>
                <a:srgbClr val="000000"/>
              </a:solidFill>
              <a:latin typeface="Arial"/>
              <a:ea typeface="Arial"/>
              <a:cs typeface="Arial"/>
              <a:sym typeface="Arial"/>
            </a:endParaRPr>
          </a:p>
        </p:txBody>
      </p:sp>
      <p:sp>
        <p:nvSpPr>
          <p:cNvPr id="259" name="Google Shape;259;p29" descr="Logo"/>
          <p:cNvSpPr/>
          <p:nvPr/>
        </p:nvSpPr>
        <p:spPr>
          <a:xfrm>
            <a:off x="11837240" y="3276600"/>
            <a:ext cx="5532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Malgun Gothic"/>
              <a:ea typeface="Malgun Gothic"/>
              <a:cs typeface="Malgun Gothic"/>
              <a:sym typeface="Malgun Gothic"/>
            </a:endParaRPr>
          </a:p>
        </p:txBody>
      </p:sp>
      <p:sp>
        <p:nvSpPr>
          <p:cNvPr id="260" name="Google Shape;260;p29"/>
          <p:cNvSpPr/>
          <p:nvPr/>
        </p:nvSpPr>
        <p:spPr>
          <a:xfrm>
            <a:off x="9842355" y="1674995"/>
            <a:ext cx="2059266" cy="4650619"/>
          </a:xfrm>
          <a:prstGeom prst="roundRect">
            <a:avLst>
              <a:gd name="adj" fmla="val 16667"/>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100"/>
              <a:buFont typeface="Arial"/>
              <a:buNone/>
            </a:pPr>
            <a:endParaRPr sz="1100" b="0" i="0" u="none" strike="noStrike" cap="none">
              <a:solidFill>
                <a:srgbClr val="1B328F"/>
              </a:solidFill>
              <a:latin typeface="Malgun Gothic"/>
              <a:ea typeface="Malgun Gothic"/>
              <a:cs typeface="Malgun Gothic"/>
              <a:sym typeface="Malgun Gothic"/>
            </a:endParaRPr>
          </a:p>
        </p:txBody>
      </p:sp>
      <p:sp>
        <p:nvSpPr>
          <p:cNvPr id="261" name="Google Shape;261;p29"/>
          <p:cNvSpPr/>
          <p:nvPr/>
        </p:nvSpPr>
        <p:spPr>
          <a:xfrm>
            <a:off x="9842355" y="1599905"/>
            <a:ext cx="2059266" cy="379515"/>
          </a:xfrm>
          <a:prstGeom prst="round2SameRect">
            <a:avLst>
              <a:gd name="adj1" fmla="val 16667"/>
              <a:gd name="adj2" fmla="val 0"/>
            </a:avLst>
          </a:prstGeom>
          <a:solidFill>
            <a:srgbClr val="1B328F"/>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ko-KR" sz="1400" b="1" i="0" u="none" strike="noStrike" cap="none">
                <a:solidFill>
                  <a:srgbClr val="FFFFFF"/>
                </a:solidFill>
                <a:latin typeface="Arial"/>
                <a:ea typeface="Arial"/>
                <a:cs typeface="Arial"/>
                <a:sym typeface="Arial"/>
              </a:rPr>
              <a:t>웹 구축 &amp; 배포</a:t>
            </a:r>
            <a:endParaRPr sz="1600" b="0" i="0" u="none" strike="noStrike" cap="none">
              <a:solidFill>
                <a:srgbClr val="000000"/>
              </a:solidFill>
              <a:latin typeface="Arial"/>
              <a:ea typeface="Arial"/>
              <a:cs typeface="Arial"/>
              <a:sym typeface="Arial"/>
            </a:endParaRPr>
          </a:p>
        </p:txBody>
      </p:sp>
      <p:sp>
        <p:nvSpPr>
          <p:cNvPr id="262" name="Google Shape;262;p29"/>
          <p:cNvSpPr/>
          <p:nvPr/>
        </p:nvSpPr>
        <p:spPr>
          <a:xfrm>
            <a:off x="6007964" y="3581399"/>
            <a:ext cx="446915" cy="379515"/>
          </a:xfrm>
          <a:prstGeom prst="rightArrow">
            <a:avLst>
              <a:gd name="adj1" fmla="val 50000"/>
              <a:gd name="adj2" fmla="val 50000"/>
            </a:avLst>
          </a:prstGeom>
          <a:solidFill>
            <a:srgbClr val="1B328F"/>
          </a:solidFill>
          <a:ln w="9525" cap="sq" cmpd="sng">
            <a:solidFill>
              <a:srgbClr val="1C3052"/>
            </a:solidFill>
            <a:prstDash val="solid"/>
            <a:bevel/>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263" name="Google Shape;263;p29"/>
          <p:cNvSpPr/>
          <p:nvPr/>
        </p:nvSpPr>
        <p:spPr>
          <a:xfrm>
            <a:off x="9111028" y="3575265"/>
            <a:ext cx="446915" cy="379515"/>
          </a:xfrm>
          <a:prstGeom prst="rightArrow">
            <a:avLst>
              <a:gd name="adj1" fmla="val 50000"/>
              <a:gd name="adj2" fmla="val 50000"/>
            </a:avLst>
          </a:prstGeom>
          <a:solidFill>
            <a:srgbClr val="1B328F"/>
          </a:solidFill>
          <a:ln w="9525" cap="sq" cmpd="sng">
            <a:solidFill>
              <a:srgbClr val="1C3052"/>
            </a:solidFill>
            <a:prstDash val="solid"/>
            <a:bevel/>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264" name="Google Shape;264;p29"/>
          <p:cNvSpPr txBox="1"/>
          <p:nvPr/>
        </p:nvSpPr>
        <p:spPr>
          <a:xfrm>
            <a:off x="3800647" y="2830712"/>
            <a:ext cx="1627403" cy="577041"/>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ko-KR" sz="1050" b="0" i="0" u="none" strike="noStrike" cap="none">
                <a:solidFill>
                  <a:srgbClr val="1B328F"/>
                </a:solidFill>
                <a:latin typeface="Arial"/>
                <a:ea typeface="Arial"/>
                <a:cs typeface="Arial"/>
                <a:sym typeface="Arial"/>
              </a:rPr>
              <a:t>Regression Analysis, PCC, MI, ARIMA</a:t>
            </a:r>
            <a:endParaRPr sz="1050" b="0" i="0" u="none" strike="noStrike" cap="none">
              <a:solidFill>
                <a:srgbClr val="000000"/>
              </a:solidFill>
              <a:latin typeface="Arial"/>
              <a:ea typeface="Arial"/>
              <a:cs typeface="Arial"/>
              <a:sym typeface="Arial"/>
            </a:endParaRPr>
          </a:p>
        </p:txBody>
      </p:sp>
      <p:sp>
        <p:nvSpPr>
          <p:cNvPr id="265" name="Google Shape;265;p29"/>
          <p:cNvSpPr/>
          <p:nvPr/>
        </p:nvSpPr>
        <p:spPr>
          <a:xfrm>
            <a:off x="9951871" y="2706193"/>
            <a:ext cx="1869837" cy="558784"/>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1B328F"/>
                </a:solidFill>
                <a:latin typeface="Arial"/>
                <a:ea typeface="Arial"/>
                <a:cs typeface="Arial"/>
                <a:sym typeface="Arial"/>
              </a:rPr>
              <a:t>Streamlit</a:t>
            </a:r>
            <a:r>
              <a:rPr lang="ko-KR" sz="1400" b="1" i="0" u="none" strike="noStrike" cap="none">
                <a:solidFill>
                  <a:srgbClr val="1B328F"/>
                </a:solidFill>
                <a:latin typeface="Malgun Gothic"/>
                <a:ea typeface="Malgun Gothic"/>
                <a:cs typeface="Malgun Gothic"/>
                <a:sym typeface="Malgun Gothic"/>
              </a:rPr>
              <a:t> 웹 구축</a:t>
            </a:r>
            <a:endParaRPr sz="1200" b="0" i="0" u="none" strike="noStrike" cap="none">
              <a:solidFill>
                <a:srgbClr val="000000"/>
              </a:solidFill>
              <a:latin typeface="Arial"/>
              <a:ea typeface="Arial"/>
              <a:cs typeface="Arial"/>
              <a:sym typeface="Arial"/>
            </a:endParaRPr>
          </a:p>
        </p:txBody>
      </p:sp>
      <p:sp>
        <p:nvSpPr>
          <p:cNvPr id="266" name="Google Shape;266;p29"/>
          <p:cNvSpPr/>
          <p:nvPr/>
        </p:nvSpPr>
        <p:spPr>
          <a:xfrm>
            <a:off x="9951871" y="4562374"/>
            <a:ext cx="1869837" cy="558784"/>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1B328F"/>
                </a:solidFill>
                <a:latin typeface="Arial"/>
                <a:ea typeface="Arial"/>
                <a:cs typeface="Arial"/>
                <a:sym typeface="Arial"/>
              </a:rPr>
              <a:t>Streamlit</a:t>
            </a:r>
            <a:r>
              <a:rPr lang="ko-KR" sz="1400" b="1" i="0" u="none" strike="noStrike" cap="none">
                <a:solidFill>
                  <a:srgbClr val="1B328F"/>
                </a:solidFill>
                <a:latin typeface="Malgun Gothic"/>
                <a:ea typeface="Malgun Gothic"/>
                <a:cs typeface="Malgun Gothic"/>
                <a:sym typeface="Malgun Gothic"/>
              </a:rPr>
              <a:t> 웹 배포</a:t>
            </a:r>
            <a:endParaRPr sz="1200" b="0" i="0" u="none" strike="noStrike" cap="none">
              <a:solidFill>
                <a:srgbClr val="000000"/>
              </a:solidFill>
              <a:latin typeface="Arial"/>
              <a:ea typeface="Arial"/>
              <a:cs typeface="Arial"/>
              <a:sym typeface="Arial"/>
            </a:endParaRPr>
          </a:p>
        </p:txBody>
      </p:sp>
      <p:sp>
        <p:nvSpPr>
          <p:cNvPr id="267" name="Google Shape;267;p29"/>
          <p:cNvSpPr/>
          <p:nvPr/>
        </p:nvSpPr>
        <p:spPr>
          <a:xfrm rot="5400000">
            <a:off x="10661353" y="3748115"/>
            <a:ext cx="446915" cy="220264"/>
          </a:xfrm>
          <a:prstGeom prst="rightArrow">
            <a:avLst>
              <a:gd name="adj1" fmla="val 50000"/>
              <a:gd name="adj2" fmla="val 50000"/>
            </a:avLst>
          </a:prstGeom>
          <a:solidFill>
            <a:srgbClr val="1B328F"/>
          </a:solidFill>
          <a:ln w="9525" cap="sq" cmpd="sng">
            <a:solidFill>
              <a:srgbClr val="1C3052"/>
            </a:solidFill>
            <a:prstDash val="solid"/>
            <a:bevel/>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268" name="Google Shape;268;p29"/>
          <p:cNvSpPr/>
          <p:nvPr/>
        </p:nvSpPr>
        <p:spPr>
          <a:xfrm>
            <a:off x="3742030" y="2266789"/>
            <a:ext cx="1748504" cy="466712"/>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600"/>
              <a:buFont typeface="Arial"/>
              <a:buNone/>
            </a:pPr>
            <a:r>
              <a:rPr lang="ko-KR" sz="1600" b="1" i="0" u="none" strike="noStrike" cap="none">
                <a:solidFill>
                  <a:srgbClr val="1B328F"/>
                </a:solidFill>
                <a:latin typeface="Malgun Gothic"/>
                <a:ea typeface="Malgun Gothic"/>
                <a:cs typeface="Malgun Gothic"/>
                <a:sym typeface="Malgun Gothic"/>
              </a:rPr>
              <a:t>통계 분석</a:t>
            </a:r>
            <a:endParaRPr/>
          </a:p>
        </p:txBody>
      </p:sp>
      <p:sp>
        <p:nvSpPr>
          <p:cNvPr id="269" name="Google Shape;269;p29"/>
          <p:cNvSpPr/>
          <p:nvPr/>
        </p:nvSpPr>
        <p:spPr>
          <a:xfrm>
            <a:off x="3741841" y="4389933"/>
            <a:ext cx="1748504" cy="466712"/>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600"/>
              <a:buFont typeface="Arial"/>
              <a:buNone/>
            </a:pPr>
            <a:r>
              <a:rPr lang="ko-KR" sz="1600" b="1" i="0" u="none" strike="noStrike" cap="none">
                <a:solidFill>
                  <a:srgbClr val="1B328F"/>
                </a:solidFill>
                <a:latin typeface="Malgun Gothic"/>
                <a:ea typeface="Malgun Gothic"/>
                <a:cs typeface="Malgun Gothic"/>
                <a:sym typeface="Malgun Gothic"/>
              </a:rPr>
              <a:t>시각화</a:t>
            </a:r>
            <a:endParaRPr sz="1800" b="1" i="0" u="none" strike="noStrike" cap="none">
              <a:solidFill>
                <a:srgbClr val="1B328F"/>
              </a:solidFill>
              <a:latin typeface="Malgun Gothic"/>
              <a:ea typeface="Malgun Gothic"/>
              <a:cs typeface="Malgun Gothic"/>
              <a:sym typeface="Malgun Gothic"/>
            </a:endParaRPr>
          </a:p>
        </p:txBody>
      </p:sp>
      <p:sp>
        <p:nvSpPr>
          <p:cNvPr id="270" name="Google Shape;270;p29"/>
          <p:cNvSpPr/>
          <p:nvPr/>
        </p:nvSpPr>
        <p:spPr>
          <a:xfrm>
            <a:off x="4360107" y="3616942"/>
            <a:ext cx="511973" cy="511973"/>
          </a:xfrm>
          <a:prstGeom prst="mathPlus">
            <a:avLst>
              <a:gd name="adj1" fmla="val 23520"/>
            </a:avLst>
          </a:prstGeom>
          <a:solidFill>
            <a:srgbClr val="1B328F"/>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Malgun Gothic"/>
              <a:ea typeface="Malgun Gothic"/>
              <a:cs typeface="Malgun Gothic"/>
              <a:sym typeface="Malgun Gothic"/>
            </a:endParaRPr>
          </a:p>
        </p:txBody>
      </p:sp>
      <p:sp>
        <p:nvSpPr>
          <p:cNvPr id="271" name="Google Shape;271;p29"/>
          <p:cNvSpPr txBox="1"/>
          <p:nvPr/>
        </p:nvSpPr>
        <p:spPr>
          <a:xfrm>
            <a:off x="3870309" y="4994318"/>
            <a:ext cx="1518887" cy="577041"/>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050"/>
              <a:buFont typeface="Arial"/>
              <a:buNone/>
            </a:pPr>
            <a:r>
              <a:rPr lang="ko-KR" sz="1050" b="0" i="0" u="none" strike="noStrike" cap="none">
                <a:solidFill>
                  <a:srgbClr val="1B328F"/>
                </a:solidFill>
                <a:latin typeface="Arial"/>
                <a:ea typeface="Arial"/>
                <a:cs typeface="Arial"/>
                <a:sym typeface="Arial"/>
              </a:rPr>
              <a:t>Pandas, Matplotlib, Seaborn, Folium</a:t>
            </a:r>
            <a:endParaRPr sz="900" b="0" i="0" u="none" strike="noStrike" cap="none">
              <a:solidFill>
                <a:srgbClr val="000000"/>
              </a:solidFill>
              <a:latin typeface="Arial"/>
              <a:ea typeface="Arial"/>
              <a:cs typeface="Arial"/>
              <a:sym typeface="Arial"/>
            </a:endParaRPr>
          </a:p>
        </p:txBody>
      </p:sp>
      <p:sp>
        <p:nvSpPr>
          <p:cNvPr id="272" name="Google Shape;272;p29"/>
          <p:cNvSpPr/>
          <p:nvPr/>
        </p:nvSpPr>
        <p:spPr>
          <a:xfrm>
            <a:off x="6929778" y="2266787"/>
            <a:ext cx="1748504" cy="466712"/>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1B328F"/>
                </a:solidFill>
                <a:latin typeface="Malgun Gothic"/>
                <a:ea typeface="Malgun Gothic"/>
                <a:cs typeface="Malgun Gothic"/>
                <a:sym typeface="Malgun Gothic"/>
              </a:rPr>
              <a:t>데이터 분할</a:t>
            </a:r>
            <a:endParaRPr/>
          </a:p>
        </p:txBody>
      </p:sp>
      <p:sp>
        <p:nvSpPr>
          <p:cNvPr id="273" name="Google Shape;273;p29"/>
          <p:cNvSpPr/>
          <p:nvPr/>
        </p:nvSpPr>
        <p:spPr>
          <a:xfrm>
            <a:off x="6929778" y="2921851"/>
            <a:ext cx="1748504" cy="466712"/>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1B328F"/>
                </a:solidFill>
                <a:latin typeface="Malgun Gothic"/>
                <a:ea typeface="Malgun Gothic"/>
                <a:cs typeface="Malgun Gothic"/>
                <a:sym typeface="Malgun Gothic"/>
              </a:rPr>
              <a:t>모델 선택 &amp; 훈련</a:t>
            </a:r>
            <a:endParaRPr/>
          </a:p>
        </p:txBody>
      </p:sp>
      <p:sp>
        <p:nvSpPr>
          <p:cNvPr id="274" name="Google Shape;274;p29"/>
          <p:cNvSpPr/>
          <p:nvPr/>
        </p:nvSpPr>
        <p:spPr>
          <a:xfrm>
            <a:off x="6929778" y="3608859"/>
            <a:ext cx="1748504" cy="466712"/>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1B328F"/>
                </a:solidFill>
                <a:latin typeface="Malgun Gothic"/>
                <a:ea typeface="Malgun Gothic"/>
                <a:cs typeface="Malgun Gothic"/>
                <a:sym typeface="Malgun Gothic"/>
              </a:rPr>
              <a:t>모델 평가</a:t>
            </a:r>
            <a:endParaRPr/>
          </a:p>
        </p:txBody>
      </p:sp>
      <p:sp>
        <p:nvSpPr>
          <p:cNvPr id="275" name="Google Shape;275;p29"/>
          <p:cNvSpPr/>
          <p:nvPr/>
        </p:nvSpPr>
        <p:spPr>
          <a:xfrm>
            <a:off x="6929778" y="4295867"/>
            <a:ext cx="1748504" cy="466712"/>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1B328F"/>
                </a:solidFill>
                <a:latin typeface="Malgun Gothic"/>
                <a:ea typeface="Malgun Gothic"/>
                <a:cs typeface="Malgun Gothic"/>
                <a:sym typeface="Malgun Gothic"/>
              </a:rPr>
              <a:t>최종 선택 &amp; 평가</a:t>
            </a:r>
            <a:endParaRPr/>
          </a:p>
        </p:txBody>
      </p:sp>
      <p:sp>
        <p:nvSpPr>
          <p:cNvPr id="276" name="Google Shape;276;p29"/>
          <p:cNvSpPr/>
          <p:nvPr/>
        </p:nvSpPr>
        <p:spPr>
          <a:xfrm>
            <a:off x="6929778" y="5018604"/>
            <a:ext cx="1748504" cy="466712"/>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1B328F"/>
                </a:solidFill>
                <a:latin typeface="Malgun Gothic"/>
                <a:ea typeface="Malgun Gothic"/>
                <a:cs typeface="Malgun Gothic"/>
                <a:sym typeface="Malgun Gothic"/>
              </a:rPr>
              <a:t>해석 &amp; 시각화</a:t>
            </a:r>
            <a:endParaRPr/>
          </a:p>
        </p:txBody>
      </p:sp>
      <p:pic>
        <p:nvPicPr>
          <p:cNvPr id="277" name="Google Shape;277;p29" descr="어둠, 달, 블랙이(가) 표시된 사진&#10;&#10;자동 생성된 설명"/>
          <p:cNvPicPr preferRelativeResize="0"/>
          <p:nvPr/>
        </p:nvPicPr>
        <p:blipFill rotWithShape="1">
          <a:blip r:embed="rId3">
            <a:alphaModFix/>
          </a:blip>
          <a:srcRect/>
          <a:stretch/>
        </p:blipFill>
        <p:spPr>
          <a:xfrm>
            <a:off x="10689172" y="6529660"/>
            <a:ext cx="1408750" cy="218894"/>
          </a:xfrm>
          <a:prstGeom prst="rect">
            <a:avLst/>
          </a:prstGeom>
          <a:noFill/>
          <a:ln>
            <a:noFill/>
          </a:ln>
        </p:spPr>
      </p:pic>
      <p:sp>
        <p:nvSpPr>
          <p:cNvPr id="278" name="Google Shape;278;p29" descr="Logo"/>
          <p:cNvSpPr/>
          <p:nvPr/>
        </p:nvSpPr>
        <p:spPr>
          <a:xfrm>
            <a:off x="5019036" y="2397846"/>
            <a:ext cx="5532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Malgun Gothic"/>
              <a:ea typeface="Malgun Gothic"/>
              <a:cs typeface="Malgun Gothic"/>
              <a:sym typeface="Malgun Gothic"/>
            </a:endParaRPr>
          </a:p>
        </p:txBody>
      </p:sp>
      <p:sp>
        <p:nvSpPr>
          <p:cNvPr id="279" name="Google Shape;279;p29" descr="Logo"/>
          <p:cNvSpPr/>
          <p:nvPr/>
        </p:nvSpPr>
        <p:spPr>
          <a:xfrm>
            <a:off x="2542505" y="3270465"/>
            <a:ext cx="5532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Malgun Gothic"/>
              <a:ea typeface="Malgun Gothic"/>
              <a:cs typeface="Malgun Gothic"/>
              <a:sym typeface="Malgun Gothic"/>
            </a:endParaRPr>
          </a:p>
        </p:txBody>
      </p:sp>
      <p:sp>
        <p:nvSpPr>
          <p:cNvPr id="280" name="Google Shape;280;p29"/>
          <p:cNvSpPr/>
          <p:nvPr/>
        </p:nvSpPr>
        <p:spPr>
          <a:xfrm>
            <a:off x="547620" y="1668861"/>
            <a:ext cx="2059266" cy="4662888"/>
          </a:xfrm>
          <a:prstGeom prst="roundRect">
            <a:avLst>
              <a:gd name="adj" fmla="val 16667"/>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100"/>
              <a:buFont typeface="Arial"/>
              <a:buNone/>
            </a:pPr>
            <a:endParaRPr sz="1100" b="0" i="0" u="none" strike="noStrike" cap="none">
              <a:solidFill>
                <a:srgbClr val="1B328F"/>
              </a:solidFill>
              <a:latin typeface="Malgun Gothic"/>
              <a:ea typeface="Malgun Gothic"/>
              <a:cs typeface="Malgun Gothic"/>
              <a:sym typeface="Malgun Gothic"/>
            </a:endParaRPr>
          </a:p>
        </p:txBody>
      </p:sp>
      <p:sp>
        <p:nvSpPr>
          <p:cNvPr id="281" name="Google Shape;281;p29"/>
          <p:cNvSpPr/>
          <p:nvPr/>
        </p:nvSpPr>
        <p:spPr>
          <a:xfrm>
            <a:off x="547620" y="1593770"/>
            <a:ext cx="2059266" cy="379515"/>
          </a:xfrm>
          <a:prstGeom prst="round2SameRect">
            <a:avLst>
              <a:gd name="adj1" fmla="val 16667"/>
              <a:gd name="adj2" fmla="val 0"/>
            </a:avLst>
          </a:prstGeom>
          <a:solidFill>
            <a:srgbClr val="1B328F"/>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ko-KR" sz="1600" b="1" i="0" u="none" strike="noStrike" cap="none">
                <a:solidFill>
                  <a:srgbClr val="FFFFFF"/>
                </a:solidFill>
                <a:latin typeface="Arial"/>
                <a:ea typeface="Arial"/>
                <a:cs typeface="Arial"/>
                <a:sym typeface="Arial"/>
              </a:rPr>
              <a:t>Data</a:t>
            </a:r>
            <a:endParaRPr sz="1400" b="0" i="0" u="none" strike="noStrike" cap="none">
              <a:solidFill>
                <a:srgbClr val="000000"/>
              </a:solidFill>
              <a:latin typeface="Arial"/>
              <a:ea typeface="Arial"/>
              <a:cs typeface="Arial"/>
              <a:sym typeface="Arial"/>
            </a:endParaRPr>
          </a:p>
        </p:txBody>
      </p:sp>
      <p:sp>
        <p:nvSpPr>
          <p:cNvPr id="282" name="Google Shape;282;p29"/>
          <p:cNvSpPr/>
          <p:nvPr/>
        </p:nvSpPr>
        <p:spPr>
          <a:xfrm>
            <a:off x="710047" y="2276405"/>
            <a:ext cx="1748504" cy="466712"/>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1B328F"/>
                </a:solidFill>
                <a:latin typeface="Malgun Gothic"/>
                <a:ea typeface="Malgun Gothic"/>
                <a:cs typeface="Malgun Gothic"/>
                <a:sym typeface="Malgun Gothic"/>
              </a:rPr>
              <a:t>학교</a:t>
            </a:r>
            <a:endParaRPr sz="1400" b="1" i="0" u="none" strike="noStrike" cap="none">
              <a:solidFill>
                <a:srgbClr val="1B328F"/>
              </a:solidFill>
              <a:latin typeface="Malgun Gothic"/>
              <a:ea typeface="Malgun Gothic"/>
              <a:cs typeface="Malgun Gothic"/>
              <a:sym typeface="Malgun Gothic"/>
            </a:endParaRPr>
          </a:p>
        </p:txBody>
      </p:sp>
      <p:sp>
        <p:nvSpPr>
          <p:cNvPr id="283" name="Google Shape;283;p29"/>
          <p:cNvSpPr/>
          <p:nvPr/>
        </p:nvSpPr>
        <p:spPr>
          <a:xfrm>
            <a:off x="710047" y="2920499"/>
            <a:ext cx="1748504" cy="466712"/>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1B328F"/>
                </a:solidFill>
                <a:latin typeface="Malgun Gothic"/>
                <a:ea typeface="Malgun Gothic"/>
                <a:cs typeface="Malgun Gothic"/>
                <a:sym typeface="Malgun Gothic"/>
              </a:rPr>
              <a:t>지하철</a:t>
            </a:r>
            <a:endParaRPr/>
          </a:p>
        </p:txBody>
      </p:sp>
      <p:sp>
        <p:nvSpPr>
          <p:cNvPr id="284" name="Google Shape;284;p29"/>
          <p:cNvSpPr/>
          <p:nvPr/>
        </p:nvSpPr>
        <p:spPr>
          <a:xfrm>
            <a:off x="710047" y="3576150"/>
            <a:ext cx="1748504" cy="466712"/>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1B328F"/>
                </a:solidFill>
                <a:latin typeface="Malgun Gothic"/>
                <a:ea typeface="Malgun Gothic"/>
                <a:cs typeface="Malgun Gothic"/>
                <a:sym typeface="Malgun Gothic"/>
              </a:rPr>
              <a:t>경기종합지수</a:t>
            </a:r>
            <a:endParaRPr/>
          </a:p>
        </p:txBody>
      </p:sp>
      <p:sp>
        <p:nvSpPr>
          <p:cNvPr id="285" name="Google Shape;285;p29"/>
          <p:cNvSpPr/>
          <p:nvPr/>
        </p:nvSpPr>
        <p:spPr>
          <a:xfrm>
            <a:off x="702997" y="4243863"/>
            <a:ext cx="1748504" cy="466712"/>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1B328F"/>
                </a:solidFill>
                <a:latin typeface="Malgun Gothic"/>
                <a:ea typeface="Malgun Gothic"/>
                <a:cs typeface="Malgun Gothic"/>
                <a:sym typeface="Malgun Gothic"/>
              </a:rPr>
              <a:t>범죄율</a:t>
            </a:r>
            <a:endParaRPr sz="1400" b="1" i="0" u="none" strike="noStrike" cap="none">
              <a:solidFill>
                <a:srgbClr val="1B328F"/>
              </a:solidFill>
              <a:latin typeface="Malgun Gothic"/>
              <a:ea typeface="Malgun Gothic"/>
              <a:cs typeface="Malgun Gothic"/>
              <a:sym typeface="Malgun Gothic"/>
            </a:endParaRPr>
          </a:p>
        </p:txBody>
      </p:sp>
      <p:sp>
        <p:nvSpPr>
          <p:cNvPr id="286" name="Google Shape;286;p29"/>
          <p:cNvSpPr/>
          <p:nvPr/>
        </p:nvSpPr>
        <p:spPr>
          <a:xfrm>
            <a:off x="702997" y="4909642"/>
            <a:ext cx="1748504" cy="466712"/>
          </a:xfrm>
          <a:prstGeom prst="rect">
            <a:avLst/>
          </a:prstGeom>
          <a:solidFill>
            <a:schemeClr val="lt1"/>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1400"/>
              <a:buFont typeface="Arial"/>
              <a:buNone/>
            </a:pPr>
            <a:r>
              <a:rPr lang="ko-KR" sz="1400" b="1" i="0" u="none" strike="noStrike" cap="none">
                <a:solidFill>
                  <a:srgbClr val="1B328F"/>
                </a:solidFill>
                <a:latin typeface="Malgun Gothic"/>
                <a:ea typeface="Malgun Gothic"/>
                <a:cs typeface="Malgun Gothic"/>
                <a:sym typeface="Malgun Gothic"/>
              </a:rPr>
              <a:t>전세수급동향</a:t>
            </a:r>
            <a:endParaRPr/>
          </a:p>
        </p:txBody>
      </p:sp>
      <p:sp>
        <p:nvSpPr>
          <p:cNvPr id="287" name="Google Shape;287;p29"/>
          <p:cNvSpPr/>
          <p:nvPr/>
        </p:nvSpPr>
        <p:spPr>
          <a:xfrm rot="-10132013">
            <a:off x="1554390" y="5630340"/>
            <a:ext cx="45719" cy="45719"/>
          </a:xfrm>
          <a:prstGeom prst="ellipse">
            <a:avLst/>
          </a:prstGeom>
          <a:solidFill>
            <a:schemeClr val="accent1"/>
          </a:solidFill>
          <a:ln w="25400" cap="flat" cmpd="sng">
            <a:solidFill>
              <a:srgbClr val="1C305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88" name="Google Shape;288;p29"/>
          <p:cNvSpPr/>
          <p:nvPr/>
        </p:nvSpPr>
        <p:spPr>
          <a:xfrm rot="-10132013">
            <a:off x="1554392" y="5883094"/>
            <a:ext cx="45719" cy="45719"/>
          </a:xfrm>
          <a:prstGeom prst="ellipse">
            <a:avLst/>
          </a:prstGeom>
          <a:solidFill>
            <a:schemeClr val="accent1"/>
          </a:solidFill>
          <a:ln w="25400" cap="flat" cmpd="sng">
            <a:solidFill>
              <a:srgbClr val="1C305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89" name="Google Shape;289;p29"/>
          <p:cNvSpPr/>
          <p:nvPr/>
        </p:nvSpPr>
        <p:spPr>
          <a:xfrm rot="-10132013">
            <a:off x="1554391" y="6104664"/>
            <a:ext cx="45719" cy="45719"/>
          </a:xfrm>
          <a:prstGeom prst="ellipse">
            <a:avLst/>
          </a:prstGeom>
          <a:solidFill>
            <a:schemeClr val="accent1"/>
          </a:solidFill>
          <a:ln w="25400" cap="flat" cmpd="sng">
            <a:solidFill>
              <a:srgbClr val="1C305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13"/>
          <p:cNvSpPr/>
          <p:nvPr/>
        </p:nvSpPr>
        <p:spPr>
          <a:xfrm>
            <a:off x="8071473" y="2218548"/>
            <a:ext cx="3653882" cy="4224794"/>
          </a:xfrm>
          <a:prstGeom prst="rect">
            <a:avLst/>
          </a:pr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295" name="Google Shape;295;p13"/>
          <p:cNvSpPr/>
          <p:nvPr/>
        </p:nvSpPr>
        <p:spPr>
          <a:xfrm>
            <a:off x="8517320" y="3363127"/>
            <a:ext cx="2730785" cy="1935615"/>
          </a:xfrm>
          <a:prstGeom prst="rect">
            <a:avLst/>
          </a:pr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296" name="Google Shape;296;p13"/>
          <p:cNvSpPr/>
          <p:nvPr/>
        </p:nvSpPr>
        <p:spPr>
          <a:xfrm>
            <a:off x="4223926" y="2192939"/>
            <a:ext cx="3653882" cy="4224794"/>
          </a:xfrm>
          <a:prstGeom prst="rect">
            <a:avLst/>
          </a:pr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297" name="Google Shape;297;p13"/>
          <p:cNvSpPr/>
          <p:nvPr/>
        </p:nvSpPr>
        <p:spPr>
          <a:xfrm>
            <a:off x="4689631" y="3031067"/>
            <a:ext cx="2801979" cy="2043184"/>
          </a:xfrm>
          <a:prstGeom prst="rect">
            <a:avLst/>
          </a:pr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298" name="Google Shape;298;p13"/>
          <p:cNvSpPr/>
          <p:nvPr/>
        </p:nvSpPr>
        <p:spPr>
          <a:xfrm>
            <a:off x="382554" y="2210966"/>
            <a:ext cx="3653882" cy="4232376"/>
          </a:xfrm>
          <a:prstGeom prst="rect">
            <a:avLst/>
          </a:pr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299" name="Google Shape;299;p13"/>
          <p:cNvSpPr/>
          <p:nvPr/>
        </p:nvSpPr>
        <p:spPr>
          <a:xfrm>
            <a:off x="559531" y="3194915"/>
            <a:ext cx="1567889" cy="1907120"/>
          </a:xfrm>
          <a:prstGeom prst="rect">
            <a:avLst/>
          </a:pr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300" name="Google Shape;300;p13"/>
          <p:cNvSpPr/>
          <p:nvPr/>
        </p:nvSpPr>
        <p:spPr>
          <a:xfrm>
            <a:off x="0" y="-3"/>
            <a:ext cx="12192000" cy="781115"/>
          </a:xfrm>
          <a:prstGeom prst="rect">
            <a:avLst/>
          </a:prstGeom>
          <a:solidFill>
            <a:srgbClr val="1B328F"/>
          </a:solid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400"/>
              <a:buFont typeface="Arial"/>
              <a:buNone/>
            </a:pPr>
            <a:r>
              <a:rPr lang="ko-KR" sz="2400" b="1" i="0" u="none" strike="noStrike" cap="none">
                <a:solidFill>
                  <a:srgbClr val="FFFFFF"/>
                </a:solidFill>
                <a:latin typeface="Arial"/>
                <a:ea typeface="Arial"/>
                <a:cs typeface="Arial"/>
                <a:sym typeface="Arial"/>
              </a:rPr>
              <a:t> 부동산 전세가격 예측·전세가율 분석</a:t>
            </a:r>
            <a:endParaRPr sz="24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rgbClr val="FFFFFF"/>
              </a:solidFill>
              <a:latin typeface="Malgun Gothic"/>
              <a:ea typeface="Malgun Gothic"/>
              <a:cs typeface="Malgun Gothic"/>
              <a:sym typeface="Malgun Gothic"/>
            </a:endParaRPr>
          </a:p>
        </p:txBody>
      </p:sp>
      <p:grpSp>
        <p:nvGrpSpPr>
          <p:cNvPr id="301" name="Google Shape;301;p13"/>
          <p:cNvGrpSpPr/>
          <p:nvPr/>
        </p:nvGrpSpPr>
        <p:grpSpPr>
          <a:xfrm>
            <a:off x="10027920" y="-3"/>
            <a:ext cx="2164081" cy="781115"/>
            <a:chOff x="9919316" y="4585314"/>
            <a:chExt cx="2272685" cy="1136343"/>
          </a:xfrm>
        </p:grpSpPr>
        <p:sp>
          <p:nvSpPr>
            <p:cNvPr id="302" name="Google Shape;302;p13"/>
            <p:cNvSpPr/>
            <p:nvPr/>
          </p:nvSpPr>
          <p:spPr>
            <a:xfrm rot="5400000">
              <a:off x="11055659" y="4585314"/>
              <a:ext cx="1136342" cy="1136342"/>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sp>
          <p:nvSpPr>
            <p:cNvPr id="303" name="Google Shape;303;p13"/>
            <p:cNvSpPr/>
            <p:nvPr/>
          </p:nvSpPr>
          <p:spPr>
            <a:xfrm rot="-5400000">
              <a:off x="9919316" y="4585315"/>
              <a:ext cx="1136342" cy="1136342"/>
            </a:xfrm>
            <a:prstGeom prst="rtTriangl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Malgun Gothic"/>
                <a:ea typeface="Malgun Gothic"/>
                <a:cs typeface="Malgun Gothic"/>
                <a:sym typeface="Malgun Gothic"/>
              </a:endParaRPr>
            </a:p>
          </p:txBody>
        </p:sp>
      </p:grpSp>
      <p:sp>
        <p:nvSpPr>
          <p:cNvPr id="304" name="Google Shape;304;p13"/>
          <p:cNvSpPr txBox="1"/>
          <p:nvPr/>
        </p:nvSpPr>
        <p:spPr>
          <a:xfrm>
            <a:off x="93305" y="867747"/>
            <a:ext cx="3694923"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chemeClr val="dk1"/>
                </a:solidFill>
                <a:latin typeface="Malgun Gothic"/>
                <a:ea typeface="Malgun Gothic"/>
                <a:cs typeface="Malgun Gothic"/>
                <a:sym typeface="Malgun Gothic"/>
              </a:rPr>
              <a:t>프로젝트 수행 방향</a:t>
            </a:r>
            <a:endParaRPr sz="1400" b="0" i="0" u="none" strike="noStrike" cap="none">
              <a:solidFill>
                <a:srgbClr val="000000"/>
              </a:solidFill>
              <a:latin typeface="Arial"/>
              <a:ea typeface="Arial"/>
              <a:cs typeface="Arial"/>
              <a:sym typeface="Arial"/>
            </a:endParaRPr>
          </a:p>
        </p:txBody>
      </p:sp>
      <p:sp>
        <p:nvSpPr>
          <p:cNvPr id="305" name="Google Shape;305;p13"/>
          <p:cNvSpPr/>
          <p:nvPr/>
        </p:nvSpPr>
        <p:spPr>
          <a:xfrm>
            <a:off x="382554" y="1486686"/>
            <a:ext cx="11346025" cy="610916"/>
          </a:xfrm>
          <a:prstGeom prst="round2SameRect">
            <a:avLst>
              <a:gd name="adj1" fmla="val 16667"/>
              <a:gd name="adj2" fmla="val 0"/>
            </a:avLst>
          </a:prstGeom>
          <a:solidFill>
            <a:srgbClr val="1B328F"/>
          </a:solidFill>
          <a:ln w="12700" cap="flat" cmpd="sng">
            <a:solidFill>
              <a:srgbClr val="1B32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200"/>
              <a:buFont typeface="Arial"/>
              <a:buNone/>
            </a:pPr>
            <a:r>
              <a:rPr lang="ko-KR" sz="3200" b="1" i="0" u="none" strike="noStrike" cap="none">
                <a:solidFill>
                  <a:schemeClr val="lt1"/>
                </a:solidFill>
                <a:latin typeface="Arial"/>
                <a:ea typeface="Arial"/>
                <a:cs typeface="Arial"/>
                <a:sym typeface="Arial"/>
              </a:rPr>
              <a:t>Frameworks</a:t>
            </a:r>
            <a:endParaRPr sz="3200" b="1" i="0" u="none" strike="noStrike" cap="none">
              <a:solidFill>
                <a:schemeClr val="lt1"/>
              </a:solidFill>
              <a:latin typeface="Arial"/>
              <a:ea typeface="Arial"/>
              <a:cs typeface="Arial"/>
              <a:sym typeface="Arial"/>
            </a:endParaRPr>
          </a:p>
        </p:txBody>
      </p:sp>
      <p:sp>
        <p:nvSpPr>
          <p:cNvPr id="306" name="Google Shape;306;p13" descr="Logo"/>
          <p:cNvSpPr/>
          <p:nvPr/>
        </p:nvSpPr>
        <p:spPr>
          <a:xfrm>
            <a:off x="6559178" y="3545090"/>
            <a:ext cx="30480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Malgun Gothic"/>
              <a:ea typeface="Malgun Gothic"/>
              <a:cs typeface="Malgun Gothic"/>
              <a:sym typeface="Malgun Gothic"/>
            </a:endParaRPr>
          </a:p>
        </p:txBody>
      </p:sp>
      <p:pic>
        <p:nvPicPr>
          <p:cNvPr id="307" name="Google Shape;307;p13" descr="폰트, 그래픽, 텍스트, 로고이(가) 표시된 사진&#10;&#10;자동 생성된 설명"/>
          <p:cNvPicPr preferRelativeResize="0"/>
          <p:nvPr/>
        </p:nvPicPr>
        <p:blipFill rotWithShape="1">
          <a:blip r:embed="rId3">
            <a:alphaModFix/>
          </a:blip>
          <a:srcRect t="45295"/>
          <a:stretch/>
        </p:blipFill>
        <p:spPr>
          <a:xfrm>
            <a:off x="4382685" y="5545817"/>
            <a:ext cx="1515791" cy="302535"/>
          </a:xfrm>
          <a:prstGeom prst="rect">
            <a:avLst/>
          </a:prstGeom>
          <a:noFill/>
          <a:ln>
            <a:noFill/>
          </a:ln>
        </p:spPr>
      </p:pic>
      <p:pic>
        <p:nvPicPr>
          <p:cNvPr id="308" name="Google Shape;308;p13"/>
          <p:cNvPicPr preferRelativeResize="0"/>
          <p:nvPr/>
        </p:nvPicPr>
        <p:blipFill rotWithShape="1">
          <a:blip r:embed="rId4">
            <a:alphaModFix/>
          </a:blip>
          <a:srcRect/>
          <a:stretch/>
        </p:blipFill>
        <p:spPr>
          <a:xfrm>
            <a:off x="5228288" y="3260983"/>
            <a:ext cx="1691586" cy="873013"/>
          </a:xfrm>
          <a:prstGeom prst="rect">
            <a:avLst/>
          </a:prstGeom>
          <a:noFill/>
          <a:ln>
            <a:noFill/>
          </a:ln>
        </p:spPr>
      </p:pic>
      <p:sp>
        <p:nvSpPr>
          <p:cNvPr id="309" name="Google Shape;309;p13"/>
          <p:cNvSpPr txBox="1"/>
          <p:nvPr/>
        </p:nvSpPr>
        <p:spPr>
          <a:xfrm>
            <a:off x="5052121" y="4450255"/>
            <a:ext cx="2038122" cy="33851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ko-KR" sz="1600" b="1" i="0" u="none" strike="noStrike" cap="none">
                <a:solidFill>
                  <a:schemeClr val="dk1"/>
                </a:solidFill>
                <a:latin typeface="Arial"/>
                <a:ea typeface="Arial"/>
                <a:cs typeface="Arial"/>
                <a:sym typeface="Arial"/>
              </a:rPr>
              <a:t>Random Forest</a:t>
            </a:r>
            <a:endParaRPr sz="1600" b="1" i="0" u="none" strike="noStrike" cap="none">
              <a:solidFill>
                <a:schemeClr val="dk1"/>
              </a:solidFill>
              <a:latin typeface="Arial"/>
              <a:ea typeface="Arial"/>
              <a:cs typeface="Arial"/>
              <a:sym typeface="Arial"/>
            </a:endParaRPr>
          </a:p>
        </p:txBody>
      </p:sp>
      <p:pic>
        <p:nvPicPr>
          <p:cNvPr id="310" name="Google Shape;310;p13" descr="GitHub - microsoft/LightGBM: A fast, distributed, high performance gradient  boosting (GBT, GBDT, GBRT, GBM or MART) framework based on decision tree  algorithms, used for ranking, classification and many other machine  learning tasks."/>
          <p:cNvPicPr preferRelativeResize="0"/>
          <p:nvPr/>
        </p:nvPicPr>
        <p:blipFill rotWithShape="1">
          <a:blip r:embed="rId5">
            <a:alphaModFix/>
          </a:blip>
          <a:srcRect/>
          <a:stretch/>
        </p:blipFill>
        <p:spPr>
          <a:xfrm>
            <a:off x="6057235" y="5329693"/>
            <a:ext cx="1679893" cy="734784"/>
          </a:xfrm>
          <a:prstGeom prst="rect">
            <a:avLst/>
          </a:prstGeom>
          <a:noFill/>
          <a:ln>
            <a:noFill/>
          </a:ln>
        </p:spPr>
      </p:pic>
      <p:sp>
        <p:nvSpPr>
          <p:cNvPr id="311" name="Google Shape;311;p13"/>
          <p:cNvSpPr txBox="1"/>
          <p:nvPr/>
        </p:nvSpPr>
        <p:spPr>
          <a:xfrm>
            <a:off x="1004943" y="4510748"/>
            <a:ext cx="677063" cy="33851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ko-KR" sz="1600" b="1" i="0" u="none" strike="noStrike" cap="none">
                <a:solidFill>
                  <a:schemeClr val="dk1"/>
                </a:solidFill>
                <a:latin typeface="Arial"/>
                <a:ea typeface="Arial"/>
                <a:cs typeface="Arial"/>
                <a:sym typeface="Arial"/>
              </a:rPr>
              <a:t>PCC</a:t>
            </a:r>
            <a:endParaRPr sz="1800" b="1" i="0" u="none" strike="noStrike" cap="none">
              <a:solidFill>
                <a:schemeClr val="dk1"/>
              </a:solidFill>
              <a:latin typeface="Arial"/>
              <a:ea typeface="Arial"/>
              <a:cs typeface="Arial"/>
              <a:sym typeface="Arial"/>
            </a:endParaRPr>
          </a:p>
        </p:txBody>
      </p:sp>
      <p:sp>
        <p:nvSpPr>
          <p:cNvPr id="312" name="Google Shape;312;p13"/>
          <p:cNvSpPr txBox="1"/>
          <p:nvPr/>
        </p:nvSpPr>
        <p:spPr>
          <a:xfrm>
            <a:off x="10006530" y="4770748"/>
            <a:ext cx="892235" cy="33851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ko-KR" sz="1600" b="1" i="0" u="none" strike="noStrike" cap="none">
                <a:solidFill>
                  <a:schemeClr val="dk1"/>
                </a:solidFill>
                <a:latin typeface="Arial"/>
                <a:ea typeface="Arial"/>
                <a:cs typeface="Arial"/>
                <a:sym typeface="Arial"/>
              </a:rPr>
              <a:t>LSTM</a:t>
            </a:r>
            <a:endParaRPr sz="3200" b="1" i="0" u="none" strike="noStrike" cap="none">
              <a:solidFill>
                <a:schemeClr val="dk1"/>
              </a:solidFill>
              <a:latin typeface="Arial"/>
              <a:ea typeface="Arial"/>
              <a:cs typeface="Arial"/>
              <a:sym typeface="Arial"/>
            </a:endParaRPr>
          </a:p>
        </p:txBody>
      </p:sp>
      <p:sp>
        <p:nvSpPr>
          <p:cNvPr id="313" name="Google Shape;313;p13"/>
          <p:cNvSpPr txBox="1"/>
          <p:nvPr/>
        </p:nvSpPr>
        <p:spPr>
          <a:xfrm>
            <a:off x="1345111" y="2304705"/>
            <a:ext cx="1724630" cy="46162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ko-KR" sz="2400" b="1" i="0" u="none" strike="noStrike" cap="none">
                <a:solidFill>
                  <a:srgbClr val="1B328F"/>
                </a:solidFill>
                <a:latin typeface="Arial"/>
                <a:ea typeface="Arial"/>
                <a:cs typeface="Arial"/>
                <a:sym typeface="Arial"/>
              </a:rPr>
              <a:t>Statistics</a:t>
            </a:r>
            <a:endParaRPr sz="2400" b="1" i="0" u="none" strike="noStrike" cap="none">
              <a:solidFill>
                <a:srgbClr val="1B328F"/>
              </a:solidFill>
              <a:latin typeface="Arial"/>
              <a:ea typeface="Arial"/>
              <a:cs typeface="Arial"/>
              <a:sym typeface="Arial"/>
            </a:endParaRPr>
          </a:p>
        </p:txBody>
      </p:sp>
      <p:sp>
        <p:nvSpPr>
          <p:cNvPr id="314" name="Google Shape;314;p13"/>
          <p:cNvSpPr txBox="1"/>
          <p:nvPr/>
        </p:nvSpPr>
        <p:spPr>
          <a:xfrm>
            <a:off x="4545633" y="2304705"/>
            <a:ext cx="3089973" cy="46162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ko-KR" sz="2400" b="1" i="0" u="none" strike="noStrike" cap="none">
                <a:solidFill>
                  <a:srgbClr val="1B328F"/>
                </a:solidFill>
                <a:latin typeface="Arial"/>
                <a:ea typeface="Arial"/>
                <a:cs typeface="Arial"/>
                <a:sym typeface="Arial"/>
              </a:rPr>
              <a:t>Machine Learning</a:t>
            </a:r>
            <a:endParaRPr sz="2400" b="1" i="0" u="none" strike="noStrike" cap="none">
              <a:solidFill>
                <a:srgbClr val="1B328F"/>
              </a:solidFill>
              <a:latin typeface="Arial"/>
              <a:ea typeface="Arial"/>
              <a:cs typeface="Arial"/>
              <a:sym typeface="Arial"/>
            </a:endParaRPr>
          </a:p>
        </p:txBody>
      </p:sp>
      <p:sp>
        <p:nvSpPr>
          <p:cNvPr id="315" name="Google Shape;315;p13"/>
          <p:cNvSpPr txBox="1"/>
          <p:nvPr/>
        </p:nvSpPr>
        <p:spPr>
          <a:xfrm>
            <a:off x="8596945" y="2295464"/>
            <a:ext cx="2571533" cy="46162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ko-KR" sz="2400" b="1" i="0" u="none" strike="noStrike" cap="none">
                <a:solidFill>
                  <a:srgbClr val="1B328F"/>
                </a:solidFill>
                <a:latin typeface="Arial"/>
                <a:ea typeface="Arial"/>
                <a:cs typeface="Arial"/>
                <a:sym typeface="Arial"/>
              </a:rPr>
              <a:t>Deep Learning</a:t>
            </a:r>
            <a:endParaRPr sz="2400" b="1" i="0" u="none" strike="noStrike" cap="none">
              <a:solidFill>
                <a:srgbClr val="1B328F"/>
              </a:solidFill>
              <a:latin typeface="Arial"/>
              <a:ea typeface="Arial"/>
              <a:cs typeface="Arial"/>
              <a:sym typeface="Arial"/>
            </a:endParaRPr>
          </a:p>
        </p:txBody>
      </p:sp>
      <p:pic>
        <p:nvPicPr>
          <p:cNvPr id="316" name="Google Shape;316;p13" descr="Keras: Deep Learning for humans"/>
          <p:cNvPicPr preferRelativeResize="0"/>
          <p:nvPr/>
        </p:nvPicPr>
        <p:blipFill rotWithShape="1">
          <a:blip r:embed="rId6">
            <a:alphaModFix/>
          </a:blip>
          <a:srcRect/>
          <a:stretch/>
        </p:blipFill>
        <p:spPr>
          <a:xfrm>
            <a:off x="9119341" y="4167075"/>
            <a:ext cx="1500794" cy="428433"/>
          </a:xfrm>
          <a:prstGeom prst="rect">
            <a:avLst/>
          </a:prstGeom>
          <a:noFill/>
          <a:ln>
            <a:noFill/>
          </a:ln>
        </p:spPr>
      </p:pic>
      <p:pic>
        <p:nvPicPr>
          <p:cNvPr id="317" name="Google Shape;317;p13" descr="GitHub - tensorflow/tensorflow: An Open Source Machine Learning Framework  for Everyone"/>
          <p:cNvPicPr preferRelativeResize="0"/>
          <p:nvPr/>
        </p:nvPicPr>
        <p:blipFill rotWithShape="1">
          <a:blip r:embed="rId7">
            <a:alphaModFix/>
          </a:blip>
          <a:srcRect/>
          <a:stretch/>
        </p:blipFill>
        <p:spPr>
          <a:xfrm>
            <a:off x="8504347" y="3328519"/>
            <a:ext cx="2730785" cy="916308"/>
          </a:xfrm>
          <a:prstGeom prst="rect">
            <a:avLst/>
          </a:prstGeom>
          <a:noFill/>
          <a:ln>
            <a:noFill/>
          </a:ln>
        </p:spPr>
      </p:pic>
      <p:pic>
        <p:nvPicPr>
          <p:cNvPr id="318" name="Google Shape;318;p13" descr="어둠, 달, 블랙이(가) 표시된 사진&#10;&#10;자동 생성된 설명"/>
          <p:cNvPicPr preferRelativeResize="0"/>
          <p:nvPr/>
        </p:nvPicPr>
        <p:blipFill rotWithShape="1">
          <a:blip r:embed="rId8">
            <a:alphaModFix/>
          </a:blip>
          <a:srcRect/>
          <a:stretch/>
        </p:blipFill>
        <p:spPr>
          <a:xfrm>
            <a:off x="10689172" y="6529660"/>
            <a:ext cx="1408750" cy="218894"/>
          </a:xfrm>
          <a:prstGeom prst="rect">
            <a:avLst/>
          </a:prstGeom>
          <a:noFill/>
          <a:ln>
            <a:noFill/>
          </a:ln>
        </p:spPr>
      </p:pic>
      <p:pic>
        <p:nvPicPr>
          <p:cNvPr id="319" name="Google Shape;319;p13" descr="pandas - Python Data Analysis Library"/>
          <p:cNvPicPr preferRelativeResize="0"/>
          <p:nvPr/>
        </p:nvPicPr>
        <p:blipFill rotWithShape="1">
          <a:blip r:embed="rId9">
            <a:alphaModFix/>
          </a:blip>
          <a:srcRect/>
          <a:stretch/>
        </p:blipFill>
        <p:spPr>
          <a:xfrm>
            <a:off x="971983" y="3361298"/>
            <a:ext cx="723460" cy="965856"/>
          </a:xfrm>
          <a:prstGeom prst="rect">
            <a:avLst/>
          </a:prstGeom>
          <a:noFill/>
          <a:ln>
            <a:noFill/>
          </a:ln>
        </p:spPr>
      </p:pic>
      <p:sp>
        <p:nvSpPr>
          <p:cNvPr id="320" name="Google Shape;320;p13"/>
          <p:cNvSpPr/>
          <p:nvPr/>
        </p:nvSpPr>
        <p:spPr>
          <a:xfrm>
            <a:off x="2293586" y="3202142"/>
            <a:ext cx="1567889" cy="1907120"/>
          </a:xfrm>
          <a:prstGeom prst="rect">
            <a:avLst/>
          </a:pr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pic>
        <p:nvPicPr>
          <p:cNvPr id="321" name="Google Shape;321;p13"/>
          <p:cNvPicPr preferRelativeResize="0"/>
          <p:nvPr/>
        </p:nvPicPr>
        <p:blipFill rotWithShape="1">
          <a:blip r:embed="rId10">
            <a:alphaModFix/>
          </a:blip>
          <a:srcRect/>
          <a:stretch/>
        </p:blipFill>
        <p:spPr>
          <a:xfrm>
            <a:off x="2583741" y="4538588"/>
            <a:ext cx="987868" cy="282833"/>
          </a:xfrm>
          <a:prstGeom prst="rect">
            <a:avLst/>
          </a:prstGeom>
          <a:noFill/>
          <a:ln>
            <a:noFill/>
          </a:ln>
        </p:spPr>
      </p:pic>
      <p:sp>
        <p:nvSpPr>
          <p:cNvPr id="322" name="Google Shape;322;p13"/>
          <p:cNvSpPr txBox="1"/>
          <p:nvPr/>
        </p:nvSpPr>
        <p:spPr>
          <a:xfrm>
            <a:off x="8920900" y="4770748"/>
            <a:ext cx="892235" cy="33851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ko-KR" sz="1600" b="1" i="0" u="none" strike="noStrike" cap="none">
                <a:solidFill>
                  <a:schemeClr val="dk1"/>
                </a:solidFill>
                <a:latin typeface="Arial"/>
                <a:ea typeface="Arial"/>
                <a:cs typeface="Arial"/>
                <a:sym typeface="Arial"/>
              </a:rPr>
              <a:t>ANN</a:t>
            </a:r>
            <a:endParaRPr sz="3200" b="1" i="0" u="none" strike="noStrike" cap="none">
              <a:solidFill>
                <a:schemeClr val="dk1"/>
              </a:solidFill>
              <a:latin typeface="Arial"/>
              <a:ea typeface="Arial"/>
              <a:cs typeface="Arial"/>
              <a:sym typeface="Arial"/>
            </a:endParaRPr>
          </a:p>
        </p:txBody>
      </p:sp>
      <p:pic>
        <p:nvPicPr>
          <p:cNvPr id="323" name="Google Shape;323;p13" descr="Meta announces real-time Avatar calls and more new features for its apps -  MSPoweruser"/>
          <p:cNvPicPr preferRelativeResize="0"/>
          <p:nvPr/>
        </p:nvPicPr>
        <p:blipFill rotWithShape="1">
          <a:blip r:embed="rId11">
            <a:alphaModFix/>
          </a:blip>
          <a:srcRect/>
          <a:stretch/>
        </p:blipFill>
        <p:spPr>
          <a:xfrm>
            <a:off x="2686225" y="3464075"/>
            <a:ext cx="791405" cy="760302"/>
          </a:xfrm>
          <a:prstGeom prst="rect">
            <a:avLst/>
          </a:prstGeom>
          <a:noFill/>
          <a:ln>
            <a:noFill/>
          </a:ln>
        </p:spPr>
      </p:pic>
    </p:spTree>
  </p:cSld>
  <p:clrMapOvr>
    <a:masterClrMapping/>
  </p:clrMapOvr>
</p:sld>
</file>

<file path=ppt/theme/theme1.xml><?xml version="1.0" encoding="utf-8"?>
<a:theme xmlns:a="http://schemas.openxmlformats.org/drawingml/2006/main" name="6_Office 테마">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MS PGothic"/>
        <a:font script="Hang" typeface="맑은 고딕"/>
        <a:font script="Hans" typeface="SimSun"/>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MS PGothic"/>
        <a:font script="Hang" typeface="맑은 고딕"/>
        <a:font script="Hans" typeface="SimSu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2">
          <a:schemeClr val="accent1">
            <a:shade val="20000"/>
          </a:schemeClr>
        </a:lnRef>
        <a:fillRef idx="1">
          <a:schemeClr val="accent1"/>
        </a:fillRef>
        <a:effectRef idx="0">
          <a:schemeClr val="accent1"/>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txDef>
      <a:spPr/>
      <a:bodyPr/>
      <a:lstStyle/>
    </a:txDef>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MS PGothic"/>
        <a:font script="Hang" typeface="맑은 고딕"/>
        <a:font script="Hans" typeface="SimSun"/>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MS PGothic"/>
        <a:font script="Hang" typeface="맑은 고딕"/>
        <a:font script="Hans" typeface="SimSu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문서" ma:contentTypeID="0x0101006AEFED7981DEAD4A873A6A8EBB2D7816" ma:contentTypeVersion="10" ma:contentTypeDescription="새 문서를 만듭니다." ma:contentTypeScope="" ma:versionID="6136911bdbdeee0fb4ebefa750ed780b">
  <xsd:schema xmlns:xsd="http://www.w3.org/2001/XMLSchema" xmlns:xs="http://www.w3.org/2001/XMLSchema" xmlns:p="http://schemas.microsoft.com/office/2006/metadata/properties" xmlns:ns3="33533dda-ccdc-44e4-94e9-18d19ecd76af" targetNamespace="http://schemas.microsoft.com/office/2006/metadata/properties" ma:root="true" ma:fieldsID="691e94fcd85892dae9833538b94435f6" ns3:_="">
    <xsd:import namespace="33533dda-ccdc-44e4-94e9-18d19ecd76af"/>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3533dda-ccdc-44e4-94e9-18d19ecd76a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LengthInSeconds" ma:index="17"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콘텐츠 형식"/>
        <xsd:element ref="dc:title" minOccurs="0" maxOccurs="1" ma:index="4" ma:displayName="제목"/>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F665DA8-5038-45F2-A3D0-A0412D6EED4C}">
  <ds:schemaRefs>
    <ds:schemaRef ds:uri="http://schemas.microsoft.com/sharepoint/v3/contenttype/forms"/>
  </ds:schemaRefs>
</ds:datastoreItem>
</file>

<file path=customXml/itemProps2.xml><?xml version="1.0" encoding="utf-8"?>
<ds:datastoreItem xmlns:ds="http://schemas.openxmlformats.org/officeDocument/2006/customXml" ds:itemID="{3CC9DABB-8EF8-48CC-BB76-65E9931904FA}">
  <ds:schemaRefs>
    <ds:schemaRef ds:uri="33533dda-ccdc-44e4-94e9-18d19ecd76af"/>
    <ds:schemaRef ds:uri="http://schemas.microsoft.com/office/infopath/2007/PartnerControls"/>
    <ds:schemaRef ds:uri="http://schemas.microsoft.com/office/2006/documentManagement/types"/>
    <ds:schemaRef ds:uri="http://purl.org/dc/terms/"/>
    <ds:schemaRef ds:uri="http://schemas.microsoft.com/office/2006/metadata/properties"/>
    <ds:schemaRef ds:uri="http://schemas.openxmlformats.org/package/2006/metadata/core-properties"/>
    <ds:schemaRef ds:uri="http://www.w3.org/XML/1998/namespace"/>
    <ds:schemaRef ds:uri="http://purl.org/dc/dcmitype/"/>
    <ds:schemaRef ds:uri="http://purl.org/dc/elements/1.1/"/>
  </ds:schemaRefs>
</ds:datastoreItem>
</file>

<file path=customXml/itemProps3.xml><?xml version="1.0" encoding="utf-8"?>
<ds:datastoreItem xmlns:ds="http://schemas.openxmlformats.org/officeDocument/2006/customXml" ds:itemID="{7F3B4516-9BCB-4962-A5DE-743A16325F4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3533dda-ccdc-44e4-94e9-18d19ecd76a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392</TotalTime>
  <Words>5149</Words>
  <Application>Microsoft Office PowerPoint</Application>
  <PresentationFormat>와이드스크린</PresentationFormat>
  <Paragraphs>1692</Paragraphs>
  <Slides>62</Slides>
  <Notes>62</Notes>
  <HiddenSlides>0</HiddenSlides>
  <MMClips>0</MMClips>
  <ScaleCrop>false</ScaleCrop>
  <HeadingPairs>
    <vt:vector size="6" baseType="variant">
      <vt:variant>
        <vt:lpstr>사용한 글꼴</vt:lpstr>
      </vt:variant>
      <vt:variant>
        <vt:i4>15</vt:i4>
      </vt:variant>
      <vt:variant>
        <vt:lpstr>테마</vt:lpstr>
      </vt:variant>
      <vt:variant>
        <vt:i4>1</vt:i4>
      </vt:variant>
      <vt:variant>
        <vt:lpstr>슬라이드 제목</vt:lpstr>
      </vt:variant>
      <vt:variant>
        <vt:i4>62</vt:i4>
      </vt:variant>
    </vt:vector>
  </HeadingPairs>
  <TitlesOfParts>
    <vt:vector size="78" baseType="lpstr">
      <vt:lpstr>Helvetica Neue</vt:lpstr>
      <vt:lpstr>Malgun Gothic Semilight</vt:lpstr>
      <vt:lpstr>Nanum Gothic</vt:lpstr>
      <vt:lpstr>Noto Sans KR</vt:lpstr>
      <vt:lpstr>Dotum</vt:lpstr>
      <vt:lpstr>Malgun Gothic</vt:lpstr>
      <vt:lpstr>Malgun Gothic</vt:lpstr>
      <vt:lpstr>맑은 고딕 Semilight</vt:lpstr>
      <vt:lpstr>Arial</vt:lpstr>
      <vt:lpstr>Cambria Math</vt:lpstr>
      <vt:lpstr>Merriweather Sans</vt:lpstr>
      <vt:lpstr>Noto Sans</vt:lpstr>
      <vt:lpstr>Segoe UI Symbol</vt:lpstr>
      <vt:lpstr>Sitka Heading Semibold</vt:lpstr>
      <vt:lpstr>Wingdings</vt:lpstr>
      <vt:lpstr>6_Office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조현석</dc:creator>
  <cp:lastModifiedBy>GilYeon Lee</cp:lastModifiedBy>
  <cp:revision>68</cp:revision>
  <dcterms:created xsi:type="dcterms:W3CDTF">2020-08-11T03:52:27Z</dcterms:created>
  <dcterms:modified xsi:type="dcterms:W3CDTF">2023-09-25T08:36:55Z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0x0101006AEFED7981DEAD4A873A6A8EBB2D7816</vt:lpwstr>
  </property>
</Properties>
</file>

<file path=docProps/thumbnail.jpeg>
</file>